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fntdata" ContentType="application/x-fontdata"/>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 id="296" r:id="rId42"/>
    <p:sldId id="297" r:id="rId43"/>
  </p:sldIdLst>
  <p:sldSz cx="10160000" cy="8394700"/>
  <p:notesSz cx="6858000" cy="9144000"/>
  <p:embeddedFontLst>
    <p:embeddedFont>
      <p:font typeface="Calibri" panose="020F0502020204030204" pitchFamily="34" charset="0"/>
      <p:regular r:id="rId44"/>
      <p:bold r:id="rId45"/>
      <p:italic r:id="rId46"/>
      <p:boldItalic r:id="rId47"/>
    </p:embeddedFont>
    <p:embeddedFont>
      <p:font typeface="Calibri Light" panose="020F0302020204030204" pitchFamily="34" charset="0"/>
      <p:regular r:id="rId48"/>
      <p:italic r:id="rId49"/>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5" d="100"/>
          <a:sy n="95" d="100"/>
        </p:scale>
        <p:origin x="1764" y="7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font" Target="fonts/font4.fntdata"/><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3.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font" Target="fonts/font2.fntdata"/><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6.fntdata"/><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1.fntdata"/><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font" Target="fonts/font5.fntdata"/><Relationship Id="rId8" Type="http://schemas.openxmlformats.org/officeDocument/2006/relationships/slide" Target="slides/slide7.xml"/><Relationship Id="rId51"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270000" y="1373856"/>
            <a:ext cx="7620000" cy="2922599"/>
          </a:xfrm>
        </p:spPr>
        <p:txBody>
          <a:bodyPr anchor="b"/>
          <a:lstStyle>
            <a:lvl1pPr algn="ctr">
              <a:defRPr sz="5000"/>
            </a:lvl1pPr>
          </a:lstStyle>
          <a:p>
            <a:r>
              <a:rPr lang="en-US" smtClean="0"/>
              <a:t>Click to edit Master title style</a:t>
            </a:r>
            <a:endParaRPr lang="en-US"/>
          </a:p>
        </p:txBody>
      </p:sp>
      <p:sp>
        <p:nvSpPr>
          <p:cNvPr id="3" name="Subtitle 2"/>
          <p:cNvSpPr>
            <a:spLocks noGrp="1"/>
          </p:cNvSpPr>
          <p:nvPr>
            <p:ph type="subTitle" idx="1"/>
          </p:nvPr>
        </p:nvSpPr>
        <p:spPr>
          <a:xfrm>
            <a:off x="1270000" y="4409161"/>
            <a:ext cx="7620000" cy="2026775"/>
          </a:xfrm>
        </p:spPr>
        <p:txBody>
          <a:bodyPr/>
          <a:lstStyle>
            <a:lvl1pPr marL="0" indent="0" algn="ctr">
              <a:buNone/>
              <a:defRPr sz="2000"/>
            </a:lvl1pPr>
            <a:lvl2pPr marL="380985" indent="0" algn="ctr">
              <a:buNone/>
              <a:defRPr sz="1667"/>
            </a:lvl2pPr>
            <a:lvl3pPr marL="761970" indent="0" algn="ctr">
              <a:buNone/>
              <a:defRPr sz="1500"/>
            </a:lvl3pPr>
            <a:lvl4pPr marL="1142954" indent="0" algn="ctr">
              <a:buNone/>
              <a:defRPr sz="1333"/>
            </a:lvl4pPr>
            <a:lvl5pPr marL="1523939" indent="0" algn="ctr">
              <a:buNone/>
              <a:defRPr sz="1333"/>
            </a:lvl5pPr>
            <a:lvl6pPr marL="1904924" indent="0" algn="ctr">
              <a:buNone/>
              <a:defRPr sz="1333"/>
            </a:lvl6pPr>
            <a:lvl7pPr marL="2285909" indent="0" algn="ctr">
              <a:buNone/>
              <a:defRPr sz="1333"/>
            </a:lvl7pPr>
            <a:lvl8pPr marL="2666893" indent="0" algn="ctr">
              <a:buNone/>
              <a:defRPr sz="1333"/>
            </a:lvl8pPr>
            <a:lvl9pPr marL="3047878" indent="0" algn="ctr">
              <a:buNone/>
              <a:defRPr sz="1333"/>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A68A080-B37B-47B5-91BD-F97C90369345}"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2557442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68A080-B37B-47B5-91BD-F97C90369345}"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303030398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270750" y="446940"/>
            <a:ext cx="2190750" cy="71141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98500" y="446940"/>
            <a:ext cx="6445250" cy="71141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68A080-B37B-47B5-91BD-F97C90369345}"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164482451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A68A080-B37B-47B5-91BD-F97C90369345}"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185511068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93208" y="2092848"/>
            <a:ext cx="8763000" cy="3491961"/>
          </a:xfrm>
        </p:spPr>
        <p:txBody>
          <a:bodyPr anchor="b"/>
          <a:lstStyle>
            <a:lvl1pPr>
              <a:defRPr sz="5000"/>
            </a:lvl1pPr>
          </a:lstStyle>
          <a:p>
            <a:r>
              <a:rPr lang="en-US" smtClean="0"/>
              <a:t>Click to edit Master title style</a:t>
            </a:r>
            <a:endParaRPr lang="en-US"/>
          </a:p>
        </p:txBody>
      </p:sp>
      <p:sp>
        <p:nvSpPr>
          <p:cNvPr id="3" name="Text Placeholder 2"/>
          <p:cNvSpPr>
            <a:spLocks noGrp="1"/>
          </p:cNvSpPr>
          <p:nvPr>
            <p:ph type="body" idx="1"/>
          </p:nvPr>
        </p:nvSpPr>
        <p:spPr>
          <a:xfrm>
            <a:off x="693208" y="5617845"/>
            <a:ext cx="8763000" cy="1836340"/>
          </a:xfrm>
        </p:spPr>
        <p:txBody>
          <a:bodyPr/>
          <a:lstStyle>
            <a:lvl1pPr marL="0" indent="0">
              <a:buNone/>
              <a:defRPr sz="2000">
                <a:solidFill>
                  <a:schemeClr val="tx1">
                    <a:tint val="75000"/>
                  </a:schemeClr>
                </a:solidFill>
              </a:defRPr>
            </a:lvl1pPr>
            <a:lvl2pPr marL="380985" indent="0">
              <a:buNone/>
              <a:defRPr sz="1667">
                <a:solidFill>
                  <a:schemeClr val="tx1">
                    <a:tint val="75000"/>
                  </a:schemeClr>
                </a:solidFill>
              </a:defRPr>
            </a:lvl2pPr>
            <a:lvl3pPr marL="761970" indent="0">
              <a:buNone/>
              <a:defRPr sz="1500">
                <a:solidFill>
                  <a:schemeClr val="tx1">
                    <a:tint val="75000"/>
                  </a:schemeClr>
                </a:solidFill>
              </a:defRPr>
            </a:lvl3pPr>
            <a:lvl4pPr marL="1142954" indent="0">
              <a:buNone/>
              <a:defRPr sz="1333">
                <a:solidFill>
                  <a:schemeClr val="tx1">
                    <a:tint val="75000"/>
                  </a:schemeClr>
                </a:solidFill>
              </a:defRPr>
            </a:lvl4pPr>
            <a:lvl5pPr marL="1523939" indent="0">
              <a:buNone/>
              <a:defRPr sz="1333">
                <a:solidFill>
                  <a:schemeClr val="tx1">
                    <a:tint val="75000"/>
                  </a:schemeClr>
                </a:solidFill>
              </a:defRPr>
            </a:lvl5pPr>
            <a:lvl6pPr marL="1904924" indent="0">
              <a:buNone/>
              <a:defRPr sz="1333">
                <a:solidFill>
                  <a:schemeClr val="tx1">
                    <a:tint val="75000"/>
                  </a:schemeClr>
                </a:solidFill>
              </a:defRPr>
            </a:lvl6pPr>
            <a:lvl7pPr marL="2285909" indent="0">
              <a:buNone/>
              <a:defRPr sz="1333">
                <a:solidFill>
                  <a:schemeClr val="tx1">
                    <a:tint val="75000"/>
                  </a:schemeClr>
                </a:solidFill>
              </a:defRPr>
            </a:lvl7pPr>
            <a:lvl8pPr marL="2666893" indent="0">
              <a:buNone/>
              <a:defRPr sz="1333">
                <a:solidFill>
                  <a:schemeClr val="tx1">
                    <a:tint val="75000"/>
                  </a:schemeClr>
                </a:solidFill>
              </a:defRPr>
            </a:lvl8pPr>
            <a:lvl9pPr marL="3047878" indent="0">
              <a:buNone/>
              <a:defRPr sz="1333">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A68A080-B37B-47B5-91BD-F97C90369345}" type="datetimeFigureOut">
              <a:rPr lang="en-US" smtClean="0"/>
              <a:t>2/8/2016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95628880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98500" y="2234700"/>
            <a:ext cx="4318000" cy="5326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3500" y="2234700"/>
            <a:ext cx="4318000" cy="532636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A68A080-B37B-47B5-91BD-F97C90369345}"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201432965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99823" y="446942"/>
            <a:ext cx="8763000" cy="1622587"/>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99824" y="2057868"/>
            <a:ext cx="4298156" cy="1008529"/>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4" name="Content Placeholder 3"/>
          <p:cNvSpPr>
            <a:spLocks noGrp="1"/>
          </p:cNvSpPr>
          <p:nvPr>
            <p:ph sz="half" idx="2"/>
          </p:nvPr>
        </p:nvSpPr>
        <p:spPr>
          <a:xfrm>
            <a:off x="699824" y="3066397"/>
            <a:ext cx="4298156" cy="451020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143501" y="2057868"/>
            <a:ext cx="4319323" cy="1008529"/>
          </a:xfrm>
        </p:spPr>
        <p:txBody>
          <a:bodyPr anchor="b"/>
          <a:lstStyle>
            <a:lvl1pPr marL="0" indent="0">
              <a:buNone/>
              <a:defRPr sz="2000" b="1"/>
            </a:lvl1pPr>
            <a:lvl2pPr marL="380985" indent="0">
              <a:buNone/>
              <a:defRPr sz="1667" b="1"/>
            </a:lvl2pPr>
            <a:lvl3pPr marL="761970" indent="0">
              <a:buNone/>
              <a:defRPr sz="1500" b="1"/>
            </a:lvl3pPr>
            <a:lvl4pPr marL="1142954" indent="0">
              <a:buNone/>
              <a:defRPr sz="1333" b="1"/>
            </a:lvl4pPr>
            <a:lvl5pPr marL="1523939" indent="0">
              <a:buNone/>
              <a:defRPr sz="1333" b="1"/>
            </a:lvl5pPr>
            <a:lvl6pPr marL="1904924" indent="0">
              <a:buNone/>
              <a:defRPr sz="1333" b="1"/>
            </a:lvl6pPr>
            <a:lvl7pPr marL="2285909" indent="0">
              <a:buNone/>
              <a:defRPr sz="1333" b="1"/>
            </a:lvl7pPr>
            <a:lvl8pPr marL="2666893" indent="0">
              <a:buNone/>
              <a:defRPr sz="1333" b="1"/>
            </a:lvl8pPr>
            <a:lvl9pPr marL="3047878" indent="0">
              <a:buNone/>
              <a:defRPr sz="1333" b="1"/>
            </a:lvl9pPr>
          </a:lstStyle>
          <a:p>
            <a:pPr lvl="0"/>
            <a:r>
              <a:rPr lang="en-US" smtClean="0"/>
              <a:t>Click to edit Master text styles</a:t>
            </a:r>
          </a:p>
        </p:txBody>
      </p:sp>
      <p:sp>
        <p:nvSpPr>
          <p:cNvPr id="6" name="Content Placeholder 5"/>
          <p:cNvSpPr>
            <a:spLocks noGrp="1"/>
          </p:cNvSpPr>
          <p:nvPr>
            <p:ph sz="quarter" idx="4"/>
          </p:nvPr>
        </p:nvSpPr>
        <p:spPr>
          <a:xfrm>
            <a:off x="5143501" y="3066397"/>
            <a:ext cx="4319323" cy="4510209"/>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A68A080-B37B-47B5-91BD-F97C90369345}" type="datetimeFigureOut">
              <a:rPr lang="en-US" smtClean="0"/>
              <a:t>2/8/2016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7496567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A68A080-B37B-47B5-91BD-F97C90369345}" type="datetimeFigureOut">
              <a:rPr lang="en-US" smtClean="0"/>
              <a:t>2/8/2016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8798660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A68A080-B37B-47B5-91BD-F97C90369345}" type="datetimeFigureOut">
              <a:rPr lang="en-US" smtClean="0"/>
              <a:t>2/8/2016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1414654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824" y="559647"/>
            <a:ext cx="3276864" cy="1958763"/>
          </a:xfrm>
        </p:spPr>
        <p:txBody>
          <a:bodyPr anchor="b"/>
          <a:lstStyle>
            <a:lvl1pPr>
              <a:defRPr sz="2667"/>
            </a:lvl1pPr>
          </a:lstStyle>
          <a:p>
            <a:r>
              <a:rPr lang="en-US" smtClean="0"/>
              <a:t>Click to edit Master title style</a:t>
            </a:r>
            <a:endParaRPr lang="en-US"/>
          </a:p>
        </p:txBody>
      </p:sp>
      <p:sp>
        <p:nvSpPr>
          <p:cNvPr id="3" name="Content Placeholder 2"/>
          <p:cNvSpPr>
            <a:spLocks noGrp="1"/>
          </p:cNvSpPr>
          <p:nvPr>
            <p:ph idx="1"/>
          </p:nvPr>
        </p:nvSpPr>
        <p:spPr>
          <a:xfrm>
            <a:off x="4319323" y="1208683"/>
            <a:ext cx="5143500" cy="5965678"/>
          </a:xfrm>
        </p:spPr>
        <p:txBody>
          <a:bodyPr/>
          <a:lstStyle>
            <a:lvl1pPr>
              <a:defRPr sz="2667"/>
            </a:lvl1pPr>
            <a:lvl2pPr>
              <a:defRPr sz="2333"/>
            </a:lvl2pPr>
            <a:lvl3pPr>
              <a:defRPr sz="2000"/>
            </a:lvl3pPr>
            <a:lvl4pPr>
              <a:defRPr sz="1667"/>
            </a:lvl4pPr>
            <a:lvl5pPr>
              <a:defRPr sz="1667"/>
            </a:lvl5pPr>
            <a:lvl6pPr>
              <a:defRPr sz="1667"/>
            </a:lvl6pPr>
            <a:lvl7pPr>
              <a:defRPr sz="1667"/>
            </a:lvl7pPr>
            <a:lvl8pPr>
              <a:defRPr sz="1667"/>
            </a:lvl8pPr>
            <a:lvl9pPr>
              <a:defRPr sz="1667"/>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9824" y="2518410"/>
            <a:ext cx="3276864" cy="4665666"/>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8A080-B37B-47B5-91BD-F97C90369345}"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42429123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99824" y="559647"/>
            <a:ext cx="3276864" cy="1958763"/>
          </a:xfrm>
        </p:spPr>
        <p:txBody>
          <a:bodyPr anchor="b"/>
          <a:lstStyle>
            <a:lvl1pPr>
              <a:defRPr sz="2667"/>
            </a:lvl1pPr>
          </a:lstStyle>
          <a:p>
            <a:r>
              <a:rPr lang="en-US" smtClean="0"/>
              <a:t>Click to edit Master title style</a:t>
            </a:r>
            <a:endParaRPr lang="en-US"/>
          </a:p>
        </p:txBody>
      </p:sp>
      <p:sp>
        <p:nvSpPr>
          <p:cNvPr id="3" name="Picture Placeholder 2"/>
          <p:cNvSpPr>
            <a:spLocks noGrp="1"/>
          </p:cNvSpPr>
          <p:nvPr>
            <p:ph type="pic" idx="1"/>
          </p:nvPr>
        </p:nvSpPr>
        <p:spPr>
          <a:xfrm>
            <a:off x="4319323" y="1208683"/>
            <a:ext cx="5143500" cy="5965678"/>
          </a:xfrm>
        </p:spPr>
        <p:txBody>
          <a:bodyPr/>
          <a:lstStyle>
            <a:lvl1pPr marL="0" indent="0">
              <a:buNone/>
              <a:defRPr sz="2667"/>
            </a:lvl1pPr>
            <a:lvl2pPr marL="380985" indent="0">
              <a:buNone/>
              <a:defRPr sz="2333"/>
            </a:lvl2pPr>
            <a:lvl3pPr marL="761970" indent="0">
              <a:buNone/>
              <a:defRPr sz="2000"/>
            </a:lvl3pPr>
            <a:lvl4pPr marL="1142954" indent="0">
              <a:buNone/>
              <a:defRPr sz="1667"/>
            </a:lvl4pPr>
            <a:lvl5pPr marL="1523939" indent="0">
              <a:buNone/>
              <a:defRPr sz="1667"/>
            </a:lvl5pPr>
            <a:lvl6pPr marL="1904924" indent="0">
              <a:buNone/>
              <a:defRPr sz="1667"/>
            </a:lvl6pPr>
            <a:lvl7pPr marL="2285909" indent="0">
              <a:buNone/>
              <a:defRPr sz="1667"/>
            </a:lvl7pPr>
            <a:lvl8pPr marL="2666893" indent="0">
              <a:buNone/>
              <a:defRPr sz="1667"/>
            </a:lvl8pPr>
            <a:lvl9pPr marL="3047878" indent="0">
              <a:buNone/>
              <a:defRPr sz="1667"/>
            </a:lvl9pPr>
          </a:lstStyle>
          <a:p>
            <a:endParaRPr lang="en-US"/>
          </a:p>
        </p:txBody>
      </p:sp>
      <p:sp>
        <p:nvSpPr>
          <p:cNvPr id="4" name="Text Placeholder 3"/>
          <p:cNvSpPr>
            <a:spLocks noGrp="1"/>
          </p:cNvSpPr>
          <p:nvPr>
            <p:ph type="body" sz="half" idx="2"/>
          </p:nvPr>
        </p:nvSpPr>
        <p:spPr>
          <a:xfrm>
            <a:off x="699824" y="2518410"/>
            <a:ext cx="3276864" cy="4665666"/>
          </a:xfrm>
        </p:spPr>
        <p:txBody>
          <a:bodyPr/>
          <a:lstStyle>
            <a:lvl1pPr marL="0" indent="0">
              <a:buNone/>
              <a:defRPr sz="1333"/>
            </a:lvl1pPr>
            <a:lvl2pPr marL="380985" indent="0">
              <a:buNone/>
              <a:defRPr sz="1167"/>
            </a:lvl2pPr>
            <a:lvl3pPr marL="761970" indent="0">
              <a:buNone/>
              <a:defRPr sz="1000"/>
            </a:lvl3pPr>
            <a:lvl4pPr marL="1142954" indent="0">
              <a:buNone/>
              <a:defRPr sz="833"/>
            </a:lvl4pPr>
            <a:lvl5pPr marL="1523939" indent="0">
              <a:buNone/>
              <a:defRPr sz="833"/>
            </a:lvl5pPr>
            <a:lvl6pPr marL="1904924" indent="0">
              <a:buNone/>
              <a:defRPr sz="833"/>
            </a:lvl6pPr>
            <a:lvl7pPr marL="2285909" indent="0">
              <a:buNone/>
              <a:defRPr sz="833"/>
            </a:lvl7pPr>
            <a:lvl8pPr marL="2666893" indent="0">
              <a:buNone/>
              <a:defRPr sz="833"/>
            </a:lvl8pPr>
            <a:lvl9pPr marL="3047878" indent="0">
              <a:buNone/>
              <a:defRPr sz="833"/>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A68A080-B37B-47B5-91BD-F97C90369345}" type="datetimeFigureOut">
              <a:rPr lang="en-US" smtClean="0"/>
              <a:t>2/8/2016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3BC0A60-D30A-4E38-B026-2ED19E5FB6AB}" type="slidenum">
              <a:rPr lang="en-US" smtClean="0"/>
              <a:t>‹#›</a:t>
            </a:fld>
            <a:endParaRPr lang="en-US"/>
          </a:p>
        </p:txBody>
      </p:sp>
    </p:spTree>
    <p:extLst>
      <p:ext uri="{BB962C8B-B14F-4D97-AF65-F5344CB8AC3E}">
        <p14:creationId xmlns:p14="http://schemas.microsoft.com/office/powerpoint/2010/main" val="7112750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98500" y="446942"/>
            <a:ext cx="8763000" cy="1622587"/>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98500" y="2234700"/>
            <a:ext cx="8763000" cy="532636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98500" y="7780645"/>
            <a:ext cx="2286000" cy="446940"/>
          </a:xfrm>
          <a:prstGeom prst="rect">
            <a:avLst/>
          </a:prstGeom>
        </p:spPr>
        <p:txBody>
          <a:bodyPr vert="horz" lIns="91440" tIns="45720" rIns="91440" bIns="45720" rtlCol="0" anchor="ctr"/>
          <a:lstStyle>
            <a:lvl1pPr algn="l">
              <a:defRPr sz="1000">
                <a:solidFill>
                  <a:schemeClr val="tx1">
                    <a:tint val="75000"/>
                  </a:schemeClr>
                </a:solidFill>
              </a:defRPr>
            </a:lvl1pPr>
          </a:lstStyle>
          <a:p>
            <a:fld id="{5A68A080-B37B-47B5-91BD-F97C90369345}" type="datetimeFigureOut">
              <a:rPr lang="en-US" smtClean="0"/>
              <a:t>2/8/2016</a:t>
            </a:fld>
            <a:endParaRPr lang="en-US"/>
          </a:p>
        </p:txBody>
      </p:sp>
      <p:sp>
        <p:nvSpPr>
          <p:cNvPr id="5" name="Footer Placeholder 4"/>
          <p:cNvSpPr>
            <a:spLocks noGrp="1"/>
          </p:cNvSpPr>
          <p:nvPr>
            <p:ph type="ftr" sz="quarter" idx="3"/>
          </p:nvPr>
        </p:nvSpPr>
        <p:spPr>
          <a:xfrm>
            <a:off x="3365500" y="7780645"/>
            <a:ext cx="3429000" cy="446940"/>
          </a:xfrm>
          <a:prstGeom prst="rect">
            <a:avLst/>
          </a:prstGeom>
        </p:spPr>
        <p:txBody>
          <a:bodyPr vert="horz" lIns="91440" tIns="45720" rIns="91440" bIns="45720" rtlCol="0" anchor="ctr"/>
          <a:lstStyle>
            <a:lvl1pPr algn="ctr">
              <a:defRPr sz="10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7175500" y="7780645"/>
            <a:ext cx="2286000" cy="446940"/>
          </a:xfrm>
          <a:prstGeom prst="rect">
            <a:avLst/>
          </a:prstGeom>
        </p:spPr>
        <p:txBody>
          <a:bodyPr vert="horz" lIns="91440" tIns="45720" rIns="91440" bIns="45720" rtlCol="0" anchor="ctr"/>
          <a:lstStyle>
            <a:lvl1pPr algn="r">
              <a:defRPr sz="1000">
                <a:solidFill>
                  <a:schemeClr val="tx1">
                    <a:tint val="75000"/>
                  </a:schemeClr>
                </a:solidFill>
              </a:defRPr>
            </a:lvl1pPr>
          </a:lstStyle>
          <a:p>
            <a:fld id="{83BC0A60-D30A-4E38-B026-2ED19E5FB6AB}" type="slidenum">
              <a:rPr lang="en-US" smtClean="0"/>
              <a:t>‹#›</a:t>
            </a:fld>
            <a:endParaRPr lang="en-US"/>
          </a:p>
        </p:txBody>
      </p:sp>
    </p:spTree>
    <p:extLst>
      <p:ext uri="{BB962C8B-B14F-4D97-AF65-F5344CB8AC3E}">
        <p14:creationId xmlns:p14="http://schemas.microsoft.com/office/powerpoint/2010/main" val="14957976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761970" rtl="0" eaLnBrk="1" latinLnBrk="0" hangingPunct="1">
        <a:lnSpc>
          <a:spcPct val="90000"/>
        </a:lnSpc>
        <a:spcBef>
          <a:spcPct val="0"/>
        </a:spcBef>
        <a:buNone/>
        <a:defRPr sz="3667" kern="1200">
          <a:solidFill>
            <a:schemeClr val="tx1"/>
          </a:solidFill>
          <a:latin typeface="+mj-lt"/>
          <a:ea typeface="+mj-ea"/>
          <a:cs typeface="+mj-cs"/>
        </a:defRPr>
      </a:lvl1pPr>
    </p:titleStyle>
    <p:bodyStyle>
      <a:lvl1pPr marL="190492" indent="-190492" algn="l" defTabSz="761970" rtl="0" eaLnBrk="1" latinLnBrk="0" hangingPunct="1">
        <a:lnSpc>
          <a:spcPct val="90000"/>
        </a:lnSpc>
        <a:spcBef>
          <a:spcPts val="833"/>
        </a:spcBef>
        <a:buFont typeface="Arial" panose="020B0604020202020204" pitchFamily="34" charset="0"/>
        <a:buChar char="•"/>
        <a:defRPr sz="2333" kern="1200">
          <a:solidFill>
            <a:schemeClr val="tx1"/>
          </a:solidFill>
          <a:latin typeface="+mn-lt"/>
          <a:ea typeface="+mn-ea"/>
          <a:cs typeface="+mn-cs"/>
        </a:defRPr>
      </a:lvl1pPr>
      <a:lvl2pPr marL="571477" indent="-190492" algn="l" defTabSz="761970" rtl="0" eaLnBrk="1" latinLnBrk="0" hangingPunct="1">
        <a:lnSpc>
          <a:spcPct val="90000"/>
        </a:lnSpc>
        <a:spcBef>
          <a:spcPts val="417"/>
        </a:spcBef>
        <a:buFont typeface="Arial" panose="020B0604020202020204" pitchFamily="34" charset="0"/>
        <a:buChar char="•"/>
        <a:defRPr sz="2000" kern="1200">
          <a:solidFill>
            <a:schemeClr val="tx1"/>
          </a:solidFill>
          <a:latin typeface="+mn-lt"/>
          <a:ea typeface="+mn-ea"/>
          <a:cs typeface="+mn-cs"/>
        </a:defRPr>
      </a:lvl2pPr>
      <a:lvl3pPr marL="952462" indent="-190492" algn="l" defTabSz="761970" rtl="0" eaLnBrk="1" latinLnBrk="0" hangingPunct="1">
        <a:lnSpc>
          <a:spcPct val="90000"/>
        </a:lnSpc>
        <a:spcBef>
          <a:spcPts val="417"/>
        </a:spcBef>
        <a:buFont typeface="Arial" panose="020B0604020202020204" pitchFamily="34" charset="0"/>
        <a:buChar char="•"/>
        <a:defRPr sz="1667" kern="1200">
          <a:solidFill>
            <a:schemeClr val="tx1"/>
          </a:solidFill>
          <a:latin typeface="+mn-lt"/>
          <a:ea typeface="+mn-ea"/>
          <a:cs typeface="+mn-cs"/>
        </a:defRPr>
      </a:lvl3pPr>
      <a:lvl4pPr marL="1333447"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4pPr>
      <a:lvl5pPr marL="171443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5pPr>
      <a:lvl6pPr marL="209541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6pPr>
      <a:lvl7pPr marL="2476401"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7pPr>
      <a:lvl8pPr marL="2857386"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8pPr>
      <a:lvl9pPr marL="3238370" indent="-190492" algn="l" defTabSz="761970" rtl="0" eaLnBrk="1" latinLnBrk="0" hangingPunct="1">
        <a:lnSpc>
          <a:spcPct val="90000"/>
        </a:lnSpc>
        <a:spcBef>
          <a:spcPts val="417"/>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761970" rtl="0" eaLnBrk="1" latinLnBrk="0" hangingPunct="1">
        <a:defRPr sz="1500" kern="1200">
          <a:solidFill>
            <a:schemeClr val="tx1"/>
          </a:solidFill>
          <a:latin typeface="+mn-lt"/>
          <a:ea typeface="+mn-ea"/>
          <a:cs typeface="+mn-cs"/>
        </a:defRPr>
      </a:lvl1pPr>
      <a:lvl2pPr marL="380985" algn="l" defTabSz="761970" rtl="0" eaLnBrk="1" latinLnBrk="0" hangingPunct="1">
        <a:defRPr sz="1500" kern="1200">
          <a:solidFill>
            <a:schemeClr val="tx1"/>
          </a:solidFill>
          <a:latin typeface="+mn-lt"/>
          <a:ea typeface="+mn-ea"/>
          <a:cs typeface="+mn-cs"/>
        </a:defRPr>
      </a:lvl2pPr>
      <a:lvl3pPr marL="761970" algn="l" defTabSz="761970" rtl="0" eaLnBrk="1" latinLnBrk="0" hangingPunct="1">
        <a:defRPr sz="1500" kern="1200">
          <a:solidFill>
            <a:schemeClr val="tx1"/>
          </a:solidFill>
          <a:latin typeface="+mn-lt"/>
          <a:ea typeface="+mn-ea"/>
          <a:cs typeface="+mn-cs"/>
        </a:defRPr>
      </a:lvl3pPr>
      <a:lvl4pPr marL="1142954" algn="l" defTabSz="761970" rtl="0" eaLnBrk="1" latinLnBrk="0" hangingPunct="1">
        <a:defRPr sz="1500" kern="1200">
          <a:solidFill>
            <a:schemeClr val="tx1"/>
          </a:solidFill>
          <a:latin typeface="+mn-lt"/>
          <a:ea typeface="+mn-ea"/>
          <a:cs typeface="+mn-cs"/>
        </a:defRPr>
      </a:lvl4pPr>
      <a:lvl5pPr marL="1523939" algn="l" defTabSz="761970" rtl="0" eaLnBrk="1" latinLnBrk="0" hangingPunct="1">
        <a:defRPr sz="1500" kern="1200">
          <a:solidFill>
            <a:schemeClr val="tx1"/>
          </a:solidFill>
          <a:latin typeface="+mn-lt"/>
          <a:ea typeface="+mn-ea"/>
          <a:cs typeface="+mn-cs"/>
        </a:defRPr>
      </a:lvl5pPr>
      <a:lvl6pPr marL="1904924" algn="l" defTabSz="761970" rtl="0" eaLnBrk="1" latinLnBrk="0" hangingPunct="1">
        <a:defRPr sz="1500" kern="1200">
          <a:solidFill>
            <a:schemeClr val="tx1"/>
          </a:solidFill>
          <a:latin typeface="+mn-lt"/>
          <a:ea typeface="+mn-ea"/>
          <a:cs typeface="+mn-cs"/>
        </a:defRPr>
      </a:lvl6pPr>
      <a:lvl7pPr marL="2285909" algn="l" defTabSz="761970" rtl="0" eaLnBrk="1" latinLnBrk="0" hangingPunct="1">
        <a:defRPr sz="1500" kern="1200">
          <a:solidFill>
            <a:schemeClr val="tx1"/>
          </a:solidFill>
          <a:latin typeface="+mn-lt"/>
          <a:ea typeface="+mn-ea"/>
          <a:cs typeface="+mn-cs"/>
        </a:defRPr>
      </a:lvl7pPr>
      <a:lvl8pPr marL="2666893" algn="l" defTabSz="761970" rtl="0" eaLnBrk="1" latinLnBrk="0" hangingPunct="1">
        <a:defRPr sz="1500" kern="1200">
          <a:solidFill>
            <a:schemeClr val="tx1"/>
          </a:solidFill>
          <a:latin typeface="+mn-lt"/>
          <a:ea typeface="+mn-ea"/>
          <a:cs typeface="+mn-cs"/>
        </a:defRPr>
      </a:lvl8pPr>
      <a:lvl9pPr marL="3047878" algn="l" defTabSz="761970" rtl="0" eaLnBrk="1" latinLnBrk="0" hangingPunct="1">
        <a:defRPr sz="1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0000" cy="1470152"/>
          </a:xfrm>
          <a:prstGeom prst="rect">
            <a:avLst/>
          </a:prstGeom>
          <a:solidFill>
            <a:scrgbClr r="0" g="0" b="0">
              <a:alpha val="0"/>
            </a:scrgbClr>
          </a:solidFill>
        </p:spPr>
      </p:pic>
      <p:sp>
        <p:nvSpPr>
          <p:cNvPr id="3" name="TextBox 2"/>
          <p:cNvSpPr txBox="1"/>
          <p:nvPr/>
        </p:nvSpPr>
        <p:spPr>
          <a:xfrm>
            <a:off x="2565400" y="114300"/>
            <a:ext cx="5689600" cy="692497"/>
          </a:xfrm>
          <a:prstGeom prst="rect">
            <a:avLst/>
          </a:prstGeom>
          <a:noFill/>
        </p:spPr>
        <p:txBody>
          <a:bodyPr vert="horz" rtlCol="0">
            <a:spAutoFit/>
          </a:bodyPr>
          <a:lstStyle/>
          <a:p>
            <a:endParaRPr lang="en-US" smtClean="0"/>
          </a:p>
          <a:p>
            <a:r>
              <a:rPr lang="en-US" smtClean="0"/>
              <a:t>C</a:t>
            </a:r>
            <a:r>
              <a:rPr lang="en-US" sz="2100" smtClean="0">
                <a:solidFill>
                  <a:srgbClr val="FFFFFF"/>
                </a:solidFill>
                <a:latin typeface="Arial - 28"/>
              </a:rPr>
              <a:t>onsumer and Producer Surplus</a:t>
            </a:r>
            <a:endParaRPr lang="en-US" sz="2100">
              <a:solidFill>
                <a:srgbClr val="FFFFFF"/>
              </a:solidFill>
              <a:latin typeface="Arial - 28"/>
            </a:endParaRPr>
          </a:p>
        </p:txBody>
      </p:sp>
      <p:sp>
        <p:nvSpPr>
          <p:cNvPr id="4" name="TextBox 3"/>
          <p:cNvSpPr txBox="1"/>
          <p:nvPr/>
        </p:nvSpPr>
        <p:spPr>
          <a:xfrm>
            <a:off x="469900" y="1587500"/>
            <a:ext cx="9474200" cy="4401654"/>
          </a:xfrm>
          <a:prstGeom prst="rect">
            <a:avLst/>
          </a:prstGeom>
          <a:noFill/>
        </p:spPr>
        <p:txBody>
          <a:bodyPr vert="horz" rtlCol="0">
            <a:spAutoFit/>
          </a:bodyPr>
          <a:lstStyle/>
          <a:p>
            <a:r>
              <a:rPr lang="en-US" sz="1200" dirty="0" smtClean="0">
                <a:solidFill>
                  <a:srgbClr val="000000"/>
                </a:solidFill>
                <a:latin typeface="Arial - 16"/>
              </a:rPr>
              <a:t>Consumer and Producer Surplus</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5</a:t>
            </a:r>
            <a:r>
              <a:rPr lang="en-US" sz="1200" dirty="0" smtClean="0">
                <a:solidFill>
                  <a:srgbClr val="000000"/>
                </a:solidFill>
                <a:latin typeface="Arial - 16"/>
              </a:rPr>
              <a:t> - Discuss the difference between willingness to pay and the actual price paid. Notice different consumers value the bottled water differently. </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6</a:t>
            </a:r>
            <a:r>
              <a:rPr lang="en-US" sz="1200" dirty="0" smtClean="0">
                <a:solidFill>
                  <a:srgbClr val="000000"/>
                </a:solidFill>
                <a:latin typeface="Arial - 16"/>
              </a:rPr>
              <a:t> - Tell the students that the slide is a graphical representation of the information on slide 6. Tell the students that although it is a stepped line, economists call it a demand curve.</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7</a:t>
            </a:r>
            <a:r>
              <a:rPr lang="en-US" sz="1200" dirty="0" smtClean="0">
                <a:solidFill>
                  <a:srgbClr val="000000"/>
                </a:solidFill>
                <a:latin typeface="Arial - 16"/>
              </a:rPr>
              <a:t> - Answers provided for slide 7.</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8</a:t>
            </a:r>
            <a:r>
              <a:rPr lang="en-US" sz="1200" dirty="0" smtClean="0">
                <a:solidFill>
                  <a:srgbClr val="000000"/>
                </a:solidFill>
                <a:latin typeface="Arial - 16"/>
              </a:rPr>
              <a:t> - Slide shade up to a price of $2.50 so that only those paying more than $2.50 are showing:  </a:t>
            </a:r>
            <a:r>
              <a:rPr lang="en-US" sz="1200" dirty="0" err="1" smtClean="0">
                <a:solidFill>
                  <a:srgbClr val="000000"/>
                </a:solidFill>
                <a:latin typeface="Arial - 16"/>
              </a:rPr>
              <a:t>Mycah</a:t>
            </a:r>
            <a:r>
              <a:rPr lang="en-US" sz="1200" dirty="0" smtClean="0">
                <a:solidFill>
                  <a:srgbClr val="000000"/>
                </a:solidFill>
                <a:latin typeface="Arial - 16"/>
              </a:rPr>
              <a:t>, Emma, Jacob, and Isabella.</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9</a:t>
            </a:r>
            <a:r>
              <a:rPr lang="en-US" sz="1200" dirty="0" smtClean="0">
                <a:solidFill>
                  <a:srgbClr val="000000"/>
                </a:solidFill>
                <a:latin typeface="Arial - 16"/>
              </a:rPr>
              <a:t> - Includes a red line showing the price. Ask students which consumers would not buy the bottled water.</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10</a:t>
            </a:r>
            <a:r>
              <a:rPr lang="en-US" sz="1200" dirty="0" smtClean="0">
                <a:solidFill>
                  <a:srgbClr val="000000"/>
                </a:solidFill>
                <a:latin typeface="Arial - 16"/>
              </a:rPr>
              <a:t> - Explain that Rachel and Ethan would choose not to buy the bottled water because the are not willing pay $2.50. Or, they value the water less than the price of the water.</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11</a:t>
            </a:r>
            <a:r>
              <a:rPr lang="en-US" sz="1200" dirty="0" smtClean="0">
                <a:solidFill>
                  <a:srgbClr val="000000"/>
                </a:solidFill>
                <a:latin typeface="Arial - 16"/>
              </a:rPr>
              <a:t> - Discuss the definition of consumer surplus with students. Have students calculate the </a:t>
            </a:r>
            <a:r>
              <a:rPr lang="en-US" sz="1200" dirty="0" smtClean="0">
                <a:solidFill>
                  <a:srgbClr val="000000"/>
                </a:solidFill>
                <a:latin typeface="Arial - 16"/>
              </a:rPr>
              <a:t>consumer </a:t>
            </a:r>
            <a:r>
              <a:rPr lang="en-US" sz="1200" dirty="0" smtClean="0">
                <a:solidFill>
                  <a:srgbClr val="000000"/>
                </a:solidFill>
                <a:latin typeface="Arial - 16"/>
              </a:rPr>
              <a:t>surplus for each character. Click on the individual shades to reveal answers.</a:t>
            </a:r>
          </a:p>
          <a:p>
            <a:endParaRPr lang="en-US" sz="1200" dirty="0" smtClean="0">
              <a:solidFill>
                <a:srgbClr val="000000"/>
              </a:solidFill>
              <a:latin typeface="Arial - 16"/>
            </a:endParaRPr>
          </a:p>
          <a:p>
            <a:r>
              <a:rPr lang="en-US" sz="1200" dirty="0" smtClean="0">
                <a:solidFill>
                  <a:srgbClr val="000000"/>
                </a:solidFill>
                <a:latin typeface="Arial - 16"/>
              </a:rPr>
              <a:t>Sl</a:t>
            </a:r>
            <a:r>
              <a:rPr lang="en-US" sz="1200" b="1" dirty="0" smtClean="0">
                <a:solidFill>
                  <a:srgbClr val="000000"/>
                </a:solidFill>
                <a:latin typeface="Arial - 16"/>
              </a:rPr>
              <a:t>ide 12</a:t>
            </a:r>
            <a:r>
              <a:rPr lang="en-US" sz="1200" dirty="0" smtClean="0">
                <a:solidFill>
                  <a:srgbClr val="000000"/>
                </a:solidFill>
                <a:latin typeface="Arial - 16"/>
              </a:rPr>
              <a:t> - The entire market includes many potential buyers - because of the larger number of buyers, the stepped line becomes smooth. This line is the demand curve. The area above the price line and below the  demand curve reflects the difference between what consumers are willing to pay and what they </a:t>
            </a:r>
            <a:r>
              <a:rPr lang="en-US" sz="1200" dirty="0" smtClean="0">
                <a:solidFill>
                  <a:srgbClr val="000000"/>
                </a:solidFill>
                <a:latin typeface="Arial - 16"/>
              </a:rPr>
              <a:t>actually</a:t>
            </a:r>
            <a:r>
              <a:rPr lang="en-US" sz="1200" dirty="0" smtClean="0">
                <a:solidFill>
                  <a:srgbClr val="000000"/>
                </a:solidFill>
                <a:latin typeface="Arial - 16"/>
              </a:rPr>
              <a:t> pay - it is the consumer surplus.</a:t>
            </a:r>
            <a:endParaRPr lang="en-US" sz="1200" dirty="0">
              <a:solidFill>
                <a:srgbClr val="000000"/>
              </a:solidFill>
              <a:latin typeface="Arial - 16"/>
            </a:endParaRPr>
          </a:p>
        </p:txBody>
      </p:sp>
    </p:spTree>
    <p:extLst>
      <p:ext uri="{BB962C8B-B14F-4D97-AF65-F5344CB8AC3E}">
        <p14:creationId xmlns:p14="http://schemas.microsoft.com/office/powerpoint/2010/main" val="288538072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1346200" y="609600"/>
            <a:ext cx="6210300" cy="5322332"/>
            <a:chOff x="1346200" y="609600"/>
            <a:chExt cx="6210300" cy="5322332"/>
          </a:xfrm>
        </p:grpSpPr>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cxnSp>
          <p:nvCxnSpPr>
            <p:cNvPr id="60" name="Straight Connector 59"/>
            <p:cNvCxnSpPr/>
            <p:nvPr/>
          </p:nvCxnSpPr>
          <p:spPr>
            <a:xfrm>
              <a:off x="2419477" y="1316609"/>
              <a:ext cx="7047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19755" y="1320800"/>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126867" y="2022348"/>
              <a:ext cx="69583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827145" y="2029460"/>
              <a:ext cx="0" cy="68834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834257" y="2717038"/>
              <a:ext cx="69964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538472" y="2722626"/>
              <a:ext cx="0" cy="70637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542409" y="3435604"/>
              <a:ext cx="702691"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245862" y="3448304"/>
              <a:ext cx="0" cy="679196"/>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245862" y="4130294"/>
              <a:ext cx="69773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946140" y="4124706"/>
              <a:ext cx="0" cy="7266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953252" y="4847209"/>
              <a:ext cx="68884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644640" y="4861306"/>
              <a:ext cx="0" cy="6377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136900" y="1193800"/>
              <a:ext cx="1016000" cy="276999"/>
            </a:xfrm>
            <a:prstGeom prst="rect">
              <a:avLst/>
            </a:prstGeom>
            <a:noFill/>
          </p:spPr>
          <p:txBody>
            <a:bodyPr vert="horz" rtlCol="0">
              <a:spAutoFit/>
            </a:bodyPr>
            <a:lstStyle/>
            <a:p>
              <a:r>
                <a:rPr lang="en-US" sz="1200" smtClean="0">
                  <a:solidFill>
                    <a:srgbClr val="000000"/>
                  </a:solidFill>
                  <a:latin typeface="Arial - 16"/>
                </a:rPr>
                <a:t>Isabella</a:t>
              </a:r>
              <a:endParaRPr lang="en-US" sz="1200">
                <a:solidFill>
                  <a:srgbClr val="000000"/>
                </a:solidFill>
                <a:latin typeface="Arial - 16"/>
              </a:endParaRPr>
            </a:p>
          </p:txBody>
        </p:sp>
        <p:sp>
          <p:nvSpPr>
            <p:cNvPr id="73" name="TextBox 72"/>
            <p:cNvSpPr txBox="1"/>
            <p:nvPr/>
          </p:nvSpPr>
          <p:spPr>
            <a:xfrm>
              <a:off x="3873500" y="1892300"/>
              <a:ext cx="863600" cy="276999"/>
            </a:xfrm>
            <a:prstGeom prst="rect">
              <a:avLst/>
            </a:prstGeom>
            <a:noFill/>
          </p:spPr>
          <p:txBody>
            <a:bodyPr vert="horz" rtlCol="0">
              <a:spAutoFit/>
            </a:bodyPr>
            <a:lstStyle/>
            <a:p>
              <a:r>
                <a:rPr lang="en-US" sz="1200" smtClean="0">
                  <a:solidFill>
                    <a:srgbClr val="000000"/>
                  </a:solidFill>
                  <a:latin typeface="Arial - 16"/>
                </a:rPr>
                <a:t>Jacob</a:t>
              </a:r>
              <a:endParaRPr lang="en-US" sz="1200">
                <a:solidFill>
                  <a:srgbClr val="000000"/>
                </a:solidFill>
                <a:latin typeface="Arial - 16"/>
              </a:endParaRPr>
            </a:p>
          </p:txBody>
        </p:sp>
        <p:sp>
          <p:nvSpPr>
            <p:cNvPr id="74" name="TextBox 73"/>
            <p:cNvSpPr txBox="1"/>
            <p:nvPr/>
          </p:nvSpPr>
          <p:spPr>
            <a:xfrm>
              <a:off x="4572000" y="2603500"/>
              <a:ext cx="889000" cy="276999"/>
            </a:xfrm>
            <a:prstGeom prst="rect">
              <a:avLst/>
            </a:prstGeom>
            <a:noFill/>
          </p:spPr>
          <p:txBody>
            <a:bodyPr vert="horz" rtlCol="0">
              <a:spAutoFit/>
            </a:bodyPr>
            <a:lstStyle/>
            <a:p>
              <a:r>
                <a:rPr lang="en-US" sz="1200" smtClean="0">
                  <a:solidFill>
                    <a:srgbClr val="000000"/>
                  </a:solidFill>
                  <a:latin typeface="Arial - 16"/>
                </a:rPr>
                <a:t>Emma</a:t>
              </a:r>
              <a:endParaRPr lang="en-US" sz="1200">
                <a:solidFill>
                  <a:srgbClr val="000000"/>
                </a:solidFill>
                <a:latin typeface="Arial - 16"/>
              </a:endParaRPr>
            </a:p>
          </p:txBody>
        </p:sp>
        <p:sp>
          <p:nvSpPr>
            <p:cNvPr id="75" name="TextBox 74"/>
            <p:cNvSpPr txBox="1"/>
            <p:nvPr/>
          </p:nvSpPr>
          <p:spPr>
            <a:xfrm>
              <a:off x="5308600" y="3314700"/>
              <a:ext cx="914400" cy="261610"/>
            </a:xfrm>
            <a:prstGeom prst="rect">
              <a:avLst/>
            </a:prstGeom>
            <a:noFill/>
          </p:spPr>
          <p:txBody>
            <a:bodyPr vert="horz" rtlCol="0">
              <a:spAutoFit/>
            </a:bodyPr>
            <a:lstStyle/>
            <a:p>
              <a:r>
                <a:rPr lang="en-US" sz="1100" smtClean="0">
                  <a:solidFill>
                    <a:srgbClr val="000000"/>
                  </a:solidFill>
                  <a:latin typeface="Arial - 15"/>
                </a:rPr>
                <a:t>Mycah</a:t>
              </a:r>
              <a:endParaRPr lang="en-US" sz="1100">
                <a:solidFill>
                  <a:srgbClr val="000000"/>
                </a:solidFill>
                <a:latin typeface="Arial - 15"/>
              </a:endParaRPr>
            </a:p>
          </p:txBody>
        </p:sp>
        <p:sp>
          <p:nvSpPr>
            <p:cNvPr id="76" name="TextBox 75"/>
            <p:cNvSpPr txBox="1"/>
            <p:nvPr/>
          </p:nvSpPr>
          <p:spPr>
            <a:xfrm>
              <a:off x="6019800" y="4013200"/>
              <a:ext cx="939800" cy="261610"/>
            </a:xfrm>
            <a:prstGeom prst="rect">
              <a:avLst/>
            </a:prstGeom>
            <a:noFill/>
          </p:spPr>
          <p:txBody>
            <a:bodyPr vert="horz" rtlCol="0">
              <a:spAutoFit/>
            </a:bodyPr>
            <a:lstStyle/>
            <a:p>
              <a:r>
                <a:rPr lang="en-US" sz="1100" smtClean="0">
                  <a:solidFill>
                    <a:srgbClr val="000000"/>
                  </a:solidFill>
                  <a:latin typeface="Arial - 15"/>
                </a:rPr>
                <a:t>Rachel</a:t>
              </a:r>
              <a:endParaRPr lang="en-US" sz="1100">
                <a:solidFill>
                  <a:srgbClr val="000000"/>
                </a:solidFill>
                <a:latin typeface="Arial - 15"/>
              </a:endParaRPr>
            </a:p>
          </p:txBody>
        </p:sp>
        <p:sp>
          <p:nvSpPr>
            <p:cNvPr id="77" name="TextBox 76"/>
            <p:cNvSpPr txBox="1"/>
            <p:nvPr/>
          </p:nvSpPr>
          <p:spPr>
            <a:xfrm>
              <a:off x="6718300" y="4724400"/>
              <a:ext cx="838200" cy="261610"/>
            </a:xfrm>
            <a:prstGeom prst="rect">
              <a:avLst/>
            </a:prstGeom>
            <a:noFill/>
          </p:spPr>
          <p:txBody>
            <a:bodyPr vert="horz" rtlCol="0">
              <a:spAutoFit/>
            </a:bodyPr>
            <a:lstStyle/>
            <a:p>
              <a:r>
                <a:rPr lang="en-US" sz="1100" smtClean="0">
                  <a:solidFill>
                    <a:srgbClr val="000000"/>
                  </a:solidFill>
                  <a:latin typeface="Arial - 15"/>
                </a:rPr>
                <a:t>Ethan</a:t>
              </a:r>
              <a:endParaRPr lang="en-US" sz="1100">
                <a:solidFill>
                  <a:srgbClr val="000000"/>
                </a:solidFill>
                <a:latin typeface="Arial - 15"/>
              </a:endParaRPr>
            </a:p>
          </p:txBody>
        </p:sp>
        <p:sp>
          <p:nvSpPr>
            <p:cNvPr id="78" name="TextBox 77"/>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grpSp>
      <p:sp>
        <p:nvSpPr>
          <p:cNvPr id="80" name="TextBox 79"/>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81" name="Freeform 80"/>
          <p:cNvSpPr/>
          <p:nvPr/>
        </p:nvSpPr>
        <p:spPr>
          <a:xfrm>
            <a:off x="4748530" y="924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5054600" y="1206500"/>
            <a:ext cx="4699000" cy="1015663"/>
          </a:xfrm>
          <a:prstGeom prst="rect">
            <a:avLst/>
          </a:prstGeom>
          <a:noFill/>
        </p:spPr>
        <p:txBody>
          <a:bodyPr vert="horz" rtlCol="0">
            <a:spAutoFit/>
          </a:bodyPr>
          <a:lstStyle/>
          <a:p>
            <a:r>
              <a:rPr lang="en-US" sz="1500" dirty="0" smtClean="0">
                <a:solidFill>
                  <a:srgbClr val="000000"/>
                </a:solidFill>
                <a:latin typeface="Arial - 20"/>
              </a:rPr>
              <a:t>While each of the people below value </a:t>
            </a:r>
            <a:r>
              <a:rPr lang="en-US" sz="1500" dirty="0" smtClean="0">
                <a:solidFill>
                  <a:srgbClr val="000000"/>
                </a:solidFill>
                <a:latin typeface="Arial - 20"/>
              </a:rPr>
              <a:t>the </a:t>
            </a:r>
            <a:r>
              <a:rPr lang="en-US" sz="1500" dirty="0" smtClean="0">
                <a:solidFill>
                  <a:srgbClr val="000000"/>
                </a:solidFill>
                <a:latin typeface="Arial - 20"/>
              </a:rPr>
              <a:t>bottle of water differently, they each </a:t>
            </a:r>
            <a:r>
              <a:rPr lang="en-US" sz="1500" dirty="0" smtClean="0">
                <a:solidFill>
                  <a:srgbClr val="000000"/>
                </a:solidFill>
                <a:latin typeface="Arial - 20"/>
              </a:rPr>
              <a:t>pay </a:t>
            </a:r>
            <a:r>
              <a:rPr lang="en-US" sz="1500" dirty="0" smtClean="0">
                <a:solidFill>
                  <a:srgbClr val="000000"/>
                </a:solidFill>
                <a:latin typeface="Arial - 20"/>
              </a:rPr>
              <a:t>the same price, $2.50.</a:t>
            </a:r>
          </a:p>
          <a:p>
            <a:endParaRPr lang="en-US" sz="1500" dirty="0">
              <a:solidFill>
                <a:srgbClr val="000000"/>
              </a:solidFill>
              <a:latin typeface="Arial - 20"/>
            </a:endParaRPr>
          </a:p>
        </p:txBody>
      </p:sp>
      <p:sp>
        <p:nvSpPr>
          <p:cNvPr id="83" name="Freeform 82"/>
          <p:cNvSpPr/>
          <p:nvPr/>
        </p:nvSpPr>
        <p:spPr>
          <a:xfrm>
            <a:off x="6171692" y="2692273"/>
            <a:ext cx="3635376" cy="889382"/>
          </a:xfrm>
          <a:custGeom>
            <a:avLst/>
            <a:gdLst/>
            <a:ahLst/>
            <a:cxnLst/>
            <a:rect l="0" t="0" r="0" b="0"/>
            <a:pathLst>
              <a:path w="3635376" h="889382">
                <a:moveTo>
                  <a:pt x="605917" y="0"/>
                </a:moveTo>
                <a:lnTo>
                  <a:pt x="3089783" y="0"/>
                </a:lnTo>
                <a:lnTo>
                  <a:pt x="3150616" y="2921"/>
                </a:lnTo>
                <a:lnTo>
                  <a:pt x="3259455" y="10287"/>
                </a:lnTo>
                <a:lnTo>
                  <a:pt x="3362579" y="25146"/>
                </a:lnTo>
                <a:lnTo>
                  <a:pt x="3411093" y="32512"/>
                </a:lnTo>
                <a:lnTo>
                  <a:pt x="3496183" y="53340"/>
                </a:lnTo>
                <a:lnTo>
                  <a:pt x="3556508" y="77089"/>
                </a:lnTo>
                <a:lnTo>
                  <a:pt x="3586861" y="90424"/>
                </a:lnTo>
                <a:lnTo>
                  <a:pt x="3617341" y="116967"/>
                </a:lnTo>
                <a:lnTo>
                  <a:pt x="3629152" y="131953"/>
                </a:lnTo>
                <a:lnTo>
                  <a:pt x="3629152" y="139192"/>
                </a:lnTo>
                <a:lnTo>
                  <a:pt x="3635375" y="148209"/>
                </a:lnTo>
                <a:lnTo>
                  <a:pt x="3635375" y="741172"/>
                </a:lnTo>
                <a:lnTo>
                  <a:pt x="3629152" y="748538"/>
                </a:lnTo>
                <a:lnTo>
                  <a:pt x="3629152" y="756031"/>
                </a:lnTo>
                <a:lnTo>
                  <a:pt x="3617341" y="770763"/>
                </a:lnTo>
                <a:lnTo>
                  <a:pt x="3586861" y="797433"/>
                </a:lnTo>
                <a:lnTo>
                  <a:pt x="3526536" y="822706"/>
                </a:lnTo>
                <a:lnTo>
                  <a:pt x="3496183" y="834517"/>
                </a:lnTo>
                <a:lnTo>
                  <a:pt x="3411093" y="855345"/>
                </a:lnTo>
                <a:lnTo>
                  <a:pt x="3314065" y="870077"/>
                </a:lnTo>
                <a:lnTo>
                  <a:pt x="3259455" y="877570"/>
                </a:lnTo>
                <a:lnTo>
                  <a:pt x="3150616" y="884936"/>
                </a:lnTo>
                <a:lnTo>
                  <a:pt x="3089783" y="887857"/>
                </a:lnTo>
                <a:lnTo>
                  <a:pt x="3059811" y="887857"/>
                </a:lnTo>
                <a:lnTo>
                  <a:pt x="3029458" y="889381"/>
                </a:lnTo>
                <a:lnTo>
                  <a:pt x="605917" y="889381"/>
                </a:lnTo>
                <a:lnTo>
                  <a:pt x="569214" y="887857"/>
                </a:lnTo>
                <a:lnTo>
                  <a:pt x="539369" y="887857"/>
                </a:lnTo>
                <a:lnTo>
                  <a:pt x="478536" y="884936"/>
                </a:lnTo>
                <a:lnTo>
                  <a:pt x="369697" y="877570"/>
                </a:lnTo>
                <a:lnTo>
                  <a:pt x="266573" y="862711"/>
                </a:lnTo>
                <a:lnTo>
                  <a:pt x="218059" y="855345"/>
                </a:lnTo>
                <a:lnTo>
                  <a:pt x="133477" y="834517"/>
                </a:lnTo>
                <a:lnTo>
                  <a:pt x="72644" y="810768"/>
                </a:lnTo>
                <a:lnTo>
                  <a:pt x="42291" y="797433"/>
                </a:lnTo>
                <a:lnTo>
                  <a:pt x="12319" y="770763"/>
                </a:lnTo>
                <a:lnTo>
                  <a:pt x="0" y="756031"/>
                </a:lnTo>
                <a:lnTo>
                  <a:pt x="0" y="131953"/>
                </a:lnTo>
                <a:lnTo>
                  <a:pt x="12319" y="116967"/>
                </a:lnTo>
                <a:lnTo>
                  <a:pt x="42291" y="90424"/>
                </a:lnTo>
                <a:lnTo>
                  <a:pt x="103124" y="65151"/>
                </a:lnTo>
                <a:lnTo>
                  <a:pt x="133477" y="53340"/>
                </a:lnTo>
                <a:lnTo>
                  <a:pt x="218059" y="32512"/>
                </a:lnTo>
                <a:lnTo>
                  <a:pt x="314960" y="17780"/>
                </a:lnTo>
                <a:lnTo>
                  <a:pt x="369697" y="10287"/>
                </a:lnTo>
                <a:lnTo>
                  <a:pt x="478536" y="2921"/>
                </a:lnTo>
                <a:lnTo>
                  <a:pt x="5393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6324600" y="2717800"/>
            <a:ext cx="3556000" cy="553998"/>
          </a:xfrm>
          <a:prstGeom prst="rect">
            <a:avLst/>
          </a:prstGeom>
          <a:noFill/>
        </p:spPr>
        <p:txBody>
          <a:bodyPr vert="horz" rtlCol="0">
            <a:spAutoFit/>
          </a:bodyPr>
          <a:lstStyle/>
          <a:p>
            <a:r>
              <a:rPr lang="en-US" sz="1500" dirty="0" smtClean="0">
                <a:solidFill>
                  <a:srgbClr val="000000"/>
                </a:solidFill>
                <a:latin typeface="Arial - 20"/>
              </a:rPr>
              <a:t>Which characters would </a:t>
            </a:r>
            <a:r>
              <a:rPr lang="en-US" sz="1500" dirty="0" smtClean="0">
                <a:solidFill>
                  <a:srgbClr val="000000"/>
                </a:solidFill>
                <a:latin typeface="Arial - 20"/>
              </a:rPr>
              <a:t>choose </a:t>
            </a:r>
            <a:r>
              <a:rPr lang="en-US" sz="1500" dirty="0" smtClean="0">
                <a:solidFill>
                  <a:srgbClr val="000000"/>
                </a:solidFill>
                <a:latin typeface="Arial - 20"/>
              </a:rPr>
              <a:t>not to buy the water?</a:t>
            </a:r>
            <a:endParaRPr lang="en-US" sz="1500" dirty="0">
              <a:solidFill>
                <a:srgbClr val="000000"/>
              </a:solidFill>
              <a:latin typeface="Arial - 20"/>
            </a:endParaRPr>
          </a:p>
        </p:txBody>
      </p:sp>
      <p:cxnSp>
        <p:nvCxnSpPr>
          <p:cNvPr id="85" name="Straight Connector 84"/>
          <p:cNvCxnSpPr/>
          <p:nvPr/>
        </p:nvCxnSpPr>
        <p:spPr>
          <a:xfrm>
            <a:off x="2411349" y="3792855"/>
            <a:ext cx="4900676" cy="0"/>
          </a:xfrm>
          <a:prstGeom prst="line">
            <a:avLst/>
          </a:prstGeom>
          <a:ln w="76200" cap="flat" cmpd="sng" algn="ctr">
            <a:solidFill>
              <a:srgbClr val="FF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6" name="TextBox 85"/>
          <p:cNvSpPr txBox="1"/>
          <p:nvPr/>
        </p:nvSpPr>
        <p:spPr>
          <a:xfrm>
            <a:off x="6604000" y="3276600"/>
            <a:ext cx="2946400" cy="323165"/>
          </a:xfrm>
          <a:prstGeom prst="rect">
            <a:avLst/>
          </a:prstGeom>
          <a:noFill/>
        </p:spPr>
        <p:txBody>
          <a:bodyPr vert="horz" rtlCol="0">
            <a:spAutoFit/>
          </a:bodyPr>
          <a:lstStyle/>
          <a:p>
            <a:pPr algn="ctr"/>
            <a:r>
              <a:rPr lang="en-US" sz="1500" smtClean="0">
                <a:solidFill>
                  <a:srgbClr val="FF0000"/>
                </a:solidFill>
                <a:latin typeface="Arial - 20"/>
              </a:rPr>
              <a:t>Rachel and Ethan</a:t>
            </a:r>
            <a:endParaRPr lang="en-US" sz="1500">
              <a:solidFill>
                <a:srgbClr val="FF0000"/>
              </a:solidFill>
              <a:latin typeface="Arial - 20"/>
            </a:endParaRPr>
          </a:p>
        </p:txBody>
      </p:sp>
    </p:spTree>
    <p:extLst>
      <p:ext uri="{BB962C8B-B14F-4D97-AF65-F5344CB8AC3E}">
        <p14:creationId xmlns:p14="http://schemas.microsoft.com/office/powerpoint/2010/main" val="313942443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1651000" y="698500"/>
            <a:ext cx="7162800" cy="1708160"/>
          </a:xfrm>
          <a:prstGeom prst="rect">
            <a:avLst/>
          </a:prstGeom>
          <a:noFill/>
        </p:spPr>
        <p:txBody>
          <a:bodyPr vert="horz" rtlCol="0">
            <a:spAutoFit/>
          </a:bodyPr>
          <a:lstStyle/>
          <a:p>
            <a:r>
              <a:rPr lang="en-US" sz="1500" dirty="0" smtClean="0">
                <a:solidFill>
                  <a:srgbClr val="000000"/>
                </a:solidFill>
                <a:latin typeface="Arial - 20"/>
              </a:rPr>
              <a:t>While each of the people below value the bottle of water </a:t>
            </a:r>
            <a:r>
              <a:rPr lang="en-US" sz="1500" dirty="0" smtClean="0">
                <a:solidFill>
                  <a:srgbClr val="000000"/>
                </a:solidFill>
                <a:latin typeface="Arial - 20"/>
              </a:rPr>
              <a:t>differently</a:t>
            </a:r>
            <a:r>
              <a:rPr lang="en-US" sz="1500" dirty="0" smtClean="0">
                <a:solidFill>
                  <a:srgbClr val="000000"/>
                </a:solidFill>
                <a:latin typeface="Arial - 20"/>
              </a:rPr>
              <a:t>, they each pay the same price, $2.50.</a:t>
            </a:r>
          </a:p>
          <a:p>
            <a:endParaRPr lang="en-US" sz="1500" dirty="0" smtClean="0">
              <a:solidFill>
                <a:srgbClr val="000000"/>
              </a:solidFill>
              <a:latin typeface="Arial - 20"/>
            </a:endParaRPr>
          </a:p>
          <a:p>
            <a:r>
              <a:rPr lang="en-US" sz="1500" dirty="0" smtClean="0">
                <a:solidFill>
                  <a:srgbClr val="000000"/>
                </a:solidFill>
                <a:latin typeface="Arial - 20"/>
              </a:rPr>
              <a:t>Consumer surplus is the difference between what consumers </a:t>
            </a:r>
            <a:r>
              <a:rPr lang="en-US" sz="1500" dirty="0" smtClean="0">
                <a:solidFill>
                  <a:srgbClr val="000000"/>
                </a:solidFill>
                <a:latin typeface="Arial - 20"/>
              </a:rPr>
              <a:t>are </a:t>
            </a:r>
            <a:r>
              <a:rPr lang="en-US" sz="1500" dirty="0" smtClean="0">
                <a:solidFill>
                  <a:srgbClr val="000000"/>
                </a:solidFill>
                <a:latin typeface="Arial - 20"/>
              </a:rPr>
              <a:t>willing to pay and what they actually pay.</a:t>
            </a:r>
          </a:p>
          <a:p>
            <a:endParaRPr lang="en-US" sz="1500" dirty="0" smtClean="0">
              <a:solidFill>
                <a:srgbClr val="000000"/>
              </a:solidFill>
              <a:latin typeface="Arial - 20"/>
            </a:endParaRPr>
          </a:p>
          <a:p>
            <a:r>
              <a:rPr lang="en-US" sz="1500" dirty="0" smtClean="0">
                <a:solidFill>
                  <a:srgbClr val="000000"/>
                </a:solidFill>
                <a:latin typeface="Arial - 20"/>
              </a:rPr>
              <a:t>Calculate the consumer surplus for each person.</a:t>
            </a:r>
            <a:endParaRPr lang="en-US" sz="1500" dirty="0">
              <a:solidFill>
                <a:srgbClr val="000000"/>
              </a:solidFill>
              <a:latin typeface="Arial - 20"/>
            </a:endParaRPr>
          </a:p>
        </p:txBody>
      </p:sp>
      <p:graphicFrame>
        <p:nvGraphicFramePr>
          <p:cNvPr id="4" name="Table 3"/>
          <p:cNvGraphicFramePr>
            <a:graphicFrameLocks noGrp="1"/>
          </p:cNvGraphicFramePr>
          <p:nvPr>
            <p:extLst>
              <p:ext uri="{D42A27DB-BD31-4B8C-83A1-F6EECF244321}">
                <p14:modId xmlns:p14="http://schemas.microsoft.com/office/powerpoint/2010/main" val="4036463888"/>
              </p:ext>
            </p:extLst>
          </p:nvPr>
        </p:nvGraphicFramePr>
        <p:xfrm>
          <a:off x="1473199" y="2844800"/>
          <a:ext cx="7124700" cy="4025900"/>
        </p:xfrm>
        <a:graphic>
          <a:graphicData uri="http://schemas.openxmlformats.org/drawingml/2006/table">
            <a:tbl>
              <a:tblPr firstRow="1" bandRow="1">
                <a:tableStyleId>{5C22544A-7EE6-4342-B048-85BDC9FD1C3A}</a:tableStyleId>
              </a:tblPr>
              <a:tblGrid>
                <a:gridCol w="1778000"/>
                <a:gridCol w="1790700"/>
                <a:gridCol w="1778000"/>
                <a:gridCol w="1778000"/>
              </a:tblGrid>
              <a:tr h="825500">
                <a:tc>
                  <a:txBody>
                    <a:bodyPr/>
                    <a:lstStyle/>
                    <a:p>
                      <a:endParaRPr lang="en-US" dirty="0"/>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willingness to  pay </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price paid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consumer  surplus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Isabella</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$6</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$2.50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$3.50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Jacob</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dirty="0" smtClean="0">
                          <a:solidFill>
                            <a:srgbClr val="000000"/>
                          </a:solidFill>
                          <a:latin typeface="Arial - 21"/>
                        </a:rPr>
                        <a:t>$</a:t>
                      </a:r>
                      <a:r>
                        <a:rPr lang="en-US" sz="2104" b="0" i="0" u="none" baseline="0" dirty="0" smtClean="0">
                          <a:solidFill>
                            <a:srgbClr val="000000"/>
                          </a:solidFill>
                          <a:latin typeface="Arial - 21"/>
                        </a:rPr>
                        <a:t>5</a:t>
                      </a:r>
                      <a:endParaRPr lang="en-US" sz="2104" b="0" i="0" u="none" baseline="0" dirty="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$2.50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$2.50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Emma</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$4</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$2.50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$1.50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Mycah</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$3</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$2.50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 $ .50</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Rachel</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$2</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Ethan</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$1</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extLst>
      <p:ext uri="{BB962C8B-B14F-4D97-AF65-F5344CB8AC3E}">
        <p14:creationId xmlns:p14="http://schemas.microsoft.com/office/powerpoint/2010/main" val="14508737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2792096" cy="2798446"/>
          </a:xfrm>
          <a:custGeom>
            <a:avLst/>
            <a:gdLst/>
            <a:ahLst/>
            <a:cxnLst/>
            <a:rect l="0" t="0" r="0" b="0"/>
            <a:pathLst>
              <a:path w="2792096" h="2798446">
                <a:moveTo>
                  <a:pt x="0" y="0"/>
                </a:moveTo>
                <a:lnTo>
                  <a:pt x="2792095" y="2798445"/>
                </a:lnTo>
                <a:lnTo>
                  <a:pt x="0" y="2798445"/>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4749800" y="1028700"/>
            <a:ext cx="4775200" cy="954107"/>
          </a:xfrm>
          <a:prstGeom prst="rect">
            <a:avLst/>
          </a:prstGeom>
          <a:noFill/>
        </p:spPr>
        <p:txBody>
          <a:bodyPr vert="horz" rtlCol="0">
            <a:spAutoFit/>
          </a:bodyPr>
          <a:lstStyle/>
          <a:p>
            <a:r>
              <a:rPr lang="en-US" sz="1400" dirty="0" smtClean="0">
                <a:solidFill>
                  <a:srgbClr val="000000"/>
                </a:solidFill>
                <a:latin typeface="Arial - 19"/>
              </a:rPr>
              <a:t>Consider the entire market for gadgets.  With many buyers, the demand curve is </a:t>
            </a:r>
            <a:r>
              <a:rPr lang="en-US" sz="1400" dirty="0" smtClean="0">
                <a:solidFill>
                  <a:srgbClr val="000000"/>
                </a:solidFill>
                <a:latin typeface="Arial - 19"/>
              </a:rPr>
              <a:t>smooth </a:t>
            </a:r>
            <a:r>
              <a:rPr lang="en-US" sz="1400" dirty="0" smtClean="0">
                <a:solidFill>
                  <a:srgbClr val="000000"/>
                </a:solidFill>
                <a:latin typeface="Arial - 19"/>
              </a:rPr>
              <a:t>instead of stepped.</a:t>
            </a:r>
          </a:p>
          <a:p>
            <a:endParaRPr lang="en-US" sz="1400" dirty="0" smtClean="0">
              <a:solidFill>
                <a:srgbClr val="000000"/>
              </a:solidFill>
              <a:latin typeface="Arial - 19"/>
            </a:endParaRPr>
          </a:p>
          <a:p>
            <a:r>
              <a:rPr lang="en-US" sz="1400" dirty="0" smtClean="0">
                <a:solidFill>
                  <a:srgbClr val="000000"/>
                </a:solidFill>
                <a:latin typeface="Arial - 19"/>
              </a:rPr>
              <a:t>The current price is $3. </a:t>
            </a:r>
            <a:endParaRPr lang="en-US" sz="1400" dirty="0">
              <a:solidFill>
                <a:srgbClr val="000000"/>
              </a:solidFill>
              <a:latin typeface="Arial - 19"/>
            </a:endParaRPr>
          </a:p>
        </p:txBody>
      </p:sp>
      <p:sp>
        <p:nvSpPr>
          <p:cNvPr id="76" name="TextBox 75"/>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spTree>
    <p:extLst>
      <p:ext uri="{BB962C8B-B14F-4D97-AF65-F5344CB8AC3E}">
        <p14:creationId xmlns:p14="http://schemas.microsoft.com/office/powerpoint/2010/main" val="249403267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2792096" cy="2798446"/>
          </a:xfrm>
          <a:custGeom>
            <a:avLst/>
            <a:gdLst/>
            <a:ahLst/>
            <a:cxnLst/>
            <a:rect l="0" t="0" r="0" b="0"/>
            <a:pathLst>
              <a:path w="2792096" h="2798446">
                <a:moveTo>
                  <a:pt x="0" y="0"/>
                </a:moveTo>
                <a:lnTo>
                  <a:pt x="2792095" y="2798445"/>
                </a:lnTo>
                <a:lnTo>
                  <a:pt x="0" y="2798445"/>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sp>
        <p:nvSpPr>
          <p:cNvPr id="76" name="TextBox 75"/>
          <p:cNvSpPr txBox="1"/>
          <p:nvPr/>
        </p:nvSpPr>
        <p:spPr>
          <a:xfrm>
            <a:off x="4749800" y="1092200"/>
            <a:ext cx="4622800" cy="954107"/>
          </a:xfrm>
          <a:prstGeom prst="rect">
            <a:avLst/>
          </a:prstGeom>
          <a:noFill/>
        </p:spPr>
        <p:txBody>
          <a:bodyPr vert="horz" rtlCol="0">
            <a:spAutoFit/>
          </a:bodyPr>
          <a:lstStyle/>
          <a:p>
            <a:r>
              <a:rPr lang="en-US" sz="1400" dirty="0" smtClean="0">
                <a:solidFill>
                  <a:srgbClr val="000000"/>
                </a:solidFill>
                <a:latin typeface="Arial - 19"/>
              </a:rPr>
              <a:t>To calculate the value of consumer </a:t>
            </a:r>
            <a:r>
              <a:rPr lang="en-US" sz="1400" dirty="0" smtClean="0">
                <a:solidFill>
                  <a:srgbClr val="000000"/>
                </a:solidFill>
                <a:latin typeface="Arial - 19"/>
              </a:rPr>
              <a:t>surplus</a:t>
            </a:r>
            <a:r>
              <a:rPr lang="en-US" sz="1400" dirty="0" smtClean="0">
                <a:solidFill>
                  <a:srgbClr val="000000"/>
                </a:solidFill>
                <a:latin typeface="Arial - 19"/>
              </a:rPr>
              <a:t>, find the area of the triangle. </a:t>
            </a:r>
          </a:p>
          <a:p>
            <a:endParaRPr lang="en-US" sz="1400" dirty="0" smtClean="0">
              <a:solidFill>
                <a:srgbClr val="000000"/>
              </a:solidFill>
              <a:latin typeface="Arial - 19"/>
            </a:endParaRPr>
          </a:p>
          <a:p>
            <a:r>
              <a:rPr lang="en-US" sz="1400" dirty="0" smtClean="0">
                <a:solidFill>
                  <a:srgbClr val="000000"/>
                </a:solidFill>
                <a:latin typeface="Arial - 19"/>
              </a:rPr>
              <a:t>area = .5(base)(height) </a:t>
            </a:r>
            <a:endParaRPr lang="en-US" sz="1400" dirty="0">
              <a:solidFill>
                <a:srgbClr val="000000"/>
              </a:solidFill>
              <a:latin typeface="Arial - 19"/>
            </a:endParaRPr>
          </a:p>
        </p:txBody>
      </p:sp>
    </p:spTree>
    <p:extLst>
      <p:ext uri="{BB962C8B-B14F-4D97-AF65-F5344CB8AC3E}">
        <p14:creationId xmlns:p14="http://schemas.microsoft.com/office/powerpoint/2010/main" val="3978406317"/>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2792096" cy="2798446"/>
          </a:xfrm>
          <a:custGeom>
            <a:avLst/>
            <a:gdLst/>
            <a:ahLst/>
            <a:cxnLst/>
            <a:rect l="0" t="0" r="0" b="0"/>
            <a:pathLst>
              <a:path w="2792096" h="2798446">
                <a:moveTo>
                  <a:pt x="0" y="0"/>
                </a:moveTo>
                <a:lnTo>
                  <a:pt x="2792095" y="2798445"/>
                </a:lnTo>
                <a:lnTo>
                  <a:pt x="0" y="2798445"/>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sp>
        <p:nvSpPr>
          <p:cNvPr id="76" name="TextBox 75"/>
          <p:cNvSpPr txBox="1"/>
          <p:nvPr/>
        </p:nvSpPr>
        <p:spPr>
          <a:xfrm>
            <a:off x="4711700" y="1054100"/>
            <a:ext cx="4622800" cy="1246495"/>
          </a:xfrm>
          <a:prstGeom prst="rect">
            <a:avLst/>
          </a:prstGeom>
          <a:noFill/>
        </p:spPr>
        <p:txBody>
          <a:bodyPr vert="horz" rtlCol="0">
            <a:spAutoFit/>
          </a:bodyPr>
          <a:lstStyle/>
          <a:p>
            <a:r>
              <a:rPr lang="en-US" sz="1500" smtClean="0">
                <a:solidFill>
                  <a:srgbClr val="000000"/>
                </a:solidFill>
                <a:latin typeface="Arial - 20"/>
              </a:rPr>
              <a:t>consumer surplus = .5(base)(height) </a:t>
            </a:r>
          </a:p>
          <a:p>
            <a:endParaRPr lang="en-US" sz="1500" smtClean="0">
              <a:solidFill>
                <a:srgbClr val="000000"/>
              </a:solidFill>
              <a:latin typeface="Arial - 20"/>
            </a:endParaRPr>
          </a:p>
          <a:p>
            <a:r>
              <a:rPr lang="en-US" sz="1500" smtClean="0">
                <a:solidFill>
                  <a:srgbClr val="000000"/>
                </a:solidFill>
                <a:latin typeface="Arial - 20"/>
              </a:rPr>
              <a:t>consumer surplus =</a:t>
            </a:r>
          </a:p>
          <a:p>
            <a:endParaRPr lang="en-US" sz="1500" smtClean="0">
              <a:solidFill>
                <a:srgbClr val="000000"/>
              </a:solidFill>
              <a:latin typeface="Arial - 20"/>
            </a:endParaRPr>
          </a:p>
          <a:p>
            <a:r>
              <a:rPr lang="en-US" sz="1500" smtClean="0">
                <a:solidFill>
                  <a:srgbClr val="000000"/>
                </a:solidFill>
                <a:latin typeface="Arial - 20"/>
              </a:rPr>
              <a:t>consumer surplus = $</a:t>
            </a:r>
            <a:endParaRPr lang="en-US" sz="1500">
              <a:solidFill>
                <a:srgbClr val="000000"/>
              </a:solidFill>
              <a:latin typeface="Arial - 20"/>
            </a:endParaRPr>
          </a:p>
        </p:txBody>
      </p:sp>
    </p:spTree>
    <p:extLst>
      <p:ext uri="{BB962C8B-B14F-4D97-AF65-F5344CB8AC3E}">
        <p14:creationId xmlns:p14="http://schemas.microsoft.com/office/powerpoint/2010/main" val="289366770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2792096" cy="2798446"/>
          </a:xfrm>
          <a:custGeom>
            <a:avLst/>
            <a:gdLst/>
            <a:ahLst/>
            <a:cxnLst/>
            <a:rect l="0" t="0" r="0" b="0"/>
            <a:pathLst>
              <a:path w="2792096" h="2798446">
                <a:moveTo>
                  <a:pt x="0" y="0"/>
                </a:moveTo>
                <a:lnTo>
                  <a:pt x="2792095" y="2798445"/>
                </a:lnTo>
                <a:lnTo>
                  <a:pt x="0" y="2798445"/>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sp>
        <p:nvSpPr>
          <p:cNvPr id="76" name="TextBox 75"/>
          <p:cNvSpPr txBox="1"/>
          <p:nvPr/>
        </p:nvSpPr>
        <p:spPr>
          <a:xfrm>
            <a:off x="4711700" y="1054100"/>
            <a:ext cx="4622800" cy="1246495"/>
          </a:xfrm>
          <a:prstGeom prst="rect">
            <a:avLst/>
          </a:prstGeom>
          <a:noFill/>
        </p:spPr>
        <p:txBody>
          <a:bodyPr vert="horz" rtlCol="0">
            <a:spAutoFit/>
          </a:bodyPr>
          <a:lstStyle/>
          <a:p>
            <a:r>
              <a:rPr lang="en-US" sz="1500" smtClean="0">
                <a:solidFill>
                  <a:srgbClr val="000000"/>
                </a:solidFill>
                <a:latin typeface="Arial - 20"/>
              </a:rPr>
              <a:t>consumer surplus = .5(base)(height) </a:t>
            </a:r>
          </a:p>
          <a:p>
            <a:endParaRPr lang="en-US" sz="1500" smtClean="0">
              <a:solidFill>
                <a:srgbClr val="000000"/>
              </a:solidFill>
              <a:latin typeface="Arial - 20"/>
            </a:endParaRPr>
          </a:p>
          <a:p>
            <a:r>
              <a:rPr lang="en-US" sz="1500" smtClean="0">
                <a:solidFill>
                  <a:srgbClr val="000000"/>
                </a:solidFill>
                <a:latin typeface="Arial - 20"/>
              </a:rPr>
              <a:t>consumer surplus =</a:t>
            </a:r>
          </a:p>
          <a:p>
            <a:endParaRPr lang="en-US" sz="1500" smtClean="0">
              <a:solidFill>
                <a:srgbClr val="000000"/>
              </a:solidFill>
              <a:latin typeface="Arial - 20"/>
            </a:endParaRPr>
          </a:p>
          <a:p>
            <a:r>
              <a:rPr lang="en-US" sz="1500" smtClean="0">
                <a:solidFill>
                  <a:srgbClr val="000000"/>
                </a:solidFill>
                <a:latin typeface="Arial - 20"/>
              </a:rPr>
              <a:t>consumer surplus = </a:t>
            </a:r>
            <a:endParaRPr lang="en-US" sz="1500">
              <a:solidFill>
                <a:srgbClr val="000000"/>
              </a:solidFill>
              <a:latin typeface="Arial - 20"/>
            </a:endParaRPr>
          </a:p>
        </p:txBody>
      </p:sp>
      <p:sp>
        <p:nvSpPr>
          <p:cNvPr id="77" name="TextBox 76"/>
          <p:cNvSpPr txBox="1"/>
          <p:nvPr/>
        </p:nvSpPr>
        <p:spPr>
          <a:xfrm>
            <a:off x="7061200" y="1498600"/>
            <a:ext cx="1498600" cy="738664"/>
          </a:xfrm>
          <a:prstGeom prst="rect">
            <a:avLst/>
          </a:prstGeom>
          <a:noFill/>
        </p:spPr>
        <p:txBody>
          <a:bodyPr vert="horz" rtlCol="0">
            <a:spAutoFit/>
          </a:bodyPr>
          <a:lstStyle/>
          <a:p>
            <a:r>
              <a:rPr lang="en-US" sz="1400" smtClean="0">
                <a:solidFill>
                  <a:srgbClr val="FF0000"/>
                </a:solidFill>
                <a:latin typeface="Arial - 19"/>
              </a:rPr>
              <a:t>.5(800)(8)</a:t>
            </a:r>
          </a:p>
          <a:p>
            <a:endParaRPr lang="en-US" sz="1400" smtClean="0">
              <a:solidFill>
                <a:srgbClr val="FF0000"/>
              </a:solidFill>
              <a:latin typeface="Arial - 19"/>
            </a:endParaRPr>
          </a:p>
          <a:p>
            <a:r>
              <a:rPr lang="en-US" sz="1400" smtClean="0">
                <a:solidFill>
                  <a:srgbClr val="FF0000"/>
                </a:solidFill>
                <a:latin typeface="Arial - 19"/>
              </a:rPr>
              <a:t>$3,200</a:t>
            </a:r>
            <a:endParaRPr lang="en-US" sz="1400">
              <a:solidFill>
                <a:srgbClr val="FF0000"/>
              </a:solidFill>
              <a:latin typeface="Arial - 19"/>
            </a:endParaRPr>
          </a:p>
        </p:txBody>
      </p:sp>
    </p:spTree>
    <p:extLst>
      <p:ext uri="{BB962C8B-B14F-4D97-AF65-F5344CB8AC3E}">
        <p14:creationId xmlns:p14="http://schemas.microsoft.com/office/powerpoint/2010/main" val="385730242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4749800" y="1079500"/>
            <a:ext cx="5003800" cy="954107"/>
          </a:xfrm>
          <a:prstGeom prst="rect">
            <a:avLst/>
          </a:prstGeom>
          <a:noFill/>
        </p:spPr>
        <p:txBody>
          <a:bodyPr vert="horz" rtlCol="0">
            <a:spAutoFit/>
          </a:bodyPr>
          <a:lstStyle/>
          <a:p>
            <a:r>
              <a:rPr lang="en-US" sz="1400" smtClean="0">
                <a:solidFill>
                  <a:srgbClr val="000000"/>
                </a:solidFill>
                <a:latin typeface="Arial - 19"/>
              </a:rPr>
              <a:t>If the price decreases to $2, what is the </a:t>
            </a:r>
          </a:p>
          <a:p>
            <a:r>
              <a:rPr lang="en-US" sz="1400" smtClean="0">
                <a:solidFill>
                  <a:srgbClr val="000000"/>
                </a:solidFill>
                <a:latin typeface="Arial - 19"/>
              </a:rPr>
              <a:t>increase in consumer surplus:</a:t>
            </a:r>
          </a:p>
          <a:p>
            <a:r>
              <a:rPr lang="en-US" sz="1400" smtClean="0">
                <a:solidFill>
                  <a:srgbClr val="000000"/>
                </a:solidFill>
                <a:latin typeface="Arial - 19"/>
              </a:rPr>
              <a:t>To existing customers?</a:t>
            </a:r>
          </a:p>
          <a:p>
            <a:r>
              <a:rPr lang="en-US" sz="1400" smtClean="0">
                <a:solidFill>
                  <a:srgbClr val="000000"/>
                </a:solidFill>
                <a:latin typeface="Arial - 19"/>
              </a:rPr>
              <a:t>To new customers?</a:t>
            </a:r>
            <a:endParaRPr lang="en-US" sz="1400">
              <a:solidFill>
                <a:srgbClr val="000000"/>
              </a:solidFill>
              <a:latin typeface="Arial - 19"/>
            </a:endParaRPr>
          </a:p>
        </p:txBody>
      </p:sp>
    </p:spTree>
    <p:extLst>
      <p:ext uri="{BB962C8B-B14F-4D97-AF65-F5344CB8AC3E}">
        <p14:creationId xmlns:p14="http://schemas.microsoft.com/office/powerpoint/2010/main" val="160286656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Freeform 76"/>
          <p:cNvSpPr/>
          <p:nvPr/>
        </p:nvSpPr>
        <p:spPr>
          <a:xfrm>
            <a:off x="2787777" y="4130802"/>
            <a:ext cx="2787651" cy="376175"/>
          </a:xfrm>
          <a:custGeom>
            <a:avLst/>
            <a:gdLst/>
            <a:ahLst/>
            <a:cxnLst/>
            <a:rect l="0" t="0" r="0" b="0"/>
            <a:pathLst>
              <a:path w="2787651" h="376175">
                <a:moveTo>
                  <a:pt x="0" y="0"/>
                </a:moveTo>
                <a:lnTo>
                  <a:pt x="2787650" y="0"/>
                </a:lnTo>
                <a:lnTo>
                  <a:pt x="2787650" y="376174"/>
                </a:lnTo>
                <a:lnTo>
                  <a:pt x="0" y="376174"/>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578602" y="4131818"/>
            <a:ext cx="371476" cy="371476"/>
          </a:xfrm>
          <a:custGeom>
            <a:avLst/>
            <a:gdLst/>
            <a:ahLst/>
            <a:cxnLst/>
            <a:rect l="0" t="0" r="0" b="0"/>
            <a:pathLst>
              <a:path w="371476" h="371476">
                <a:moveTo>
                  <a:pt x="0" y="0"/>
                </a:moveTo>
                <a:lnTo>
                  <a:pt x="371475" y="371475"/>
                </a:lnTo>
                <a:lnTo>
                  <a:pt x="0" y="371475"/>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4749800" y="1079500"/>
            <a:ext cx="5003800" cy="954107"/>
          </a:xfrm>
          <a:prstGeom prst="rect">
            <a:avLst/>
          </a:prstGeom>
          <a:noFill/>
        </p:spPr>
        <p:txBody>
          <a:bodyPr vert="horz" rtlCol="0">
            <a:spAutoFit/>
          </a:bodyPr>
          <a:lstStyle/>
          <a:p>
            <a:r>
              <a:rPr lang="en-US" sz="1400" dirty="0" smtClean="0">
                <a:solidFill>
                  <a:srgbClr val="000000"/>
                </a:solidFill>
                <a:latin typeface="Arial - 19"/>
              </a:rPr>
              <a:t>If the price decreases to $2, what is the </a:t>
            </a:r>
          </a:p>
          <a:p>
            <a:r>
              <a:rPr lang="en-US" sz="1400" dirty="0" smtClean="0">
                <a:solidFill>
                  <a:srgbClr val="000000"/>
                </a:solidFill>
                <a:latin typeface="Arial - 19"/>
              </a:rPr>
              <a:t>increase in consumer surplus:</a:t>
            </a:r>
          </a:p>
          <a:p>
            <a:r>
              <a:rPr lang="en-US" sz="1400" dirty="0" smtClean="0">
                <a:solidFill>
                  <a:srgbClr val="FF0000"/>
                </a:solidFill>
                <a:latin typeface="Arial - 19"/>
              </a:rPr>
              <a:t>To existing customers - shown in red.</a:t>
            </a:r>
          </a:p>
          <a:p>
            <a:r>
              <a:rPr lang="en-US" sz="1400" dirty="0" smtClean="0">
                <a:solidFill>
                  <a:srgbClr val="00B050"/>
                </a:solidFill>
                <a:latin typeface="Arial - 19"/>
              </a:rPr>
              <a:t>T</a:t>
            </a:r>
            <a:r>
              <a:rPr lang="en-US" sz="1400" dirty="0" smtClean="0">
                <a:solidFill>
                  <a:srgbClr val="009300"/>
                </a:solidFill>
                <a:latin typeface="Arial - 19"/>
              </a:rPr>
              <a:t>o new customers - shown in green.</a:t>
            </a:r>
            <a:endParaRPr lang="en-US" sz="1400" dirty="0">
              <a:solidFill>
                <a:srgbClr val="009300"/>
              </a:solidFill>
              <a:latin typeface="Arial - 19"/>
            </a:endParaRPr>
          </a:p>
        </p:txBody>
      </p:sp>
    </p:spTree>
    <p:extLst>
      <p:ext uri="{BB962C8B-B14F-4D97-AF65-F5344CB8AC3E}">
        <p14:creationId xmlns:p14="http://schemas.microsoft.com/office/powerpoint/2010/main" val="693281676"/>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Freeform 76"/>
          <p:cNvSpPr/>
          <p:nvPr/>
        </p:nvSpPr>
        <p:spPr>
          <a:xfrm>
            <a:off x="2787777" y="4130802"/>
            <a:ext cx="2787651" cy="376175"/>
          </a:xfrm>
          <a:custGeom>
            <a:avLst/>
            <a:gdLst/>
            <a:ahLst/>
            <a:cxnLst/>
            <a:rect l="0" t="0" r="0" b="0"/>
            <a:pathLst>
              <a:path w="2787651" h="376175">
                <a:moveTo>
                  <a:pt x="0" y="0"/>
                </a:moveTo>
                <a:lnTo>
                  <a:pt x="2787650" y="0"/>
                </a:lnTo>
                <a:lnTo>
                  <a:pt x="2787650" y="376174"/>
                </a:lnTo>
                <a:lnTo>
                  <a:pt x="0" y="376174"/>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578602" y="4131818"/>
            <a:ext cx="371476" cy="371476"/>
          </a:xfrm>
          <a:custGeom>
            <a:avLst/>
            <a:gdLst/>
            <a:ahLst/>
            <a:cxnLst/>
            <a:rect l="0" t="0" r="0" b="0"/>
            <a:pathLst>
              <a:path w="371476" h="371476">
                <a:moveTo>
                  <a:pt x="0" y="0"/>
                </a:moveTo>
                <a:lnTo>
                  <a:pt x="371475" y="371475"/>
                </a:lnTo>
                <a:lnTo>
                  <a:pt x="0" y="371475"/>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4800600" y="1054100"/>
            <a:ext cx="4419600" cy="784830"/>
          </a:xfrm>
          <a:prstGeom prst="rect">
            <a:avLst/>
          </a:prstGeom>
          <a:noFill/>
        </p:spPr>
        <p:txBody>
          <a:bodyPr vert="horz" rtlCol="0">
            <a:spAutoFit/>
          </a:bodyPr>
          <a:lstStyle/>
          <a:p>
            <a:r>
              <a:rPr lang="en-US" sz="1500" dirty="0" smtClean="0">
                <a:solidFill>
                  <a:srgbClr val="000000"/>
                </a:solidFill>
                <a:latin typeface="Arial - 20"/>
              </a:rPr>
              <a:t>Use the area of the red rectangle to </a:t>
            </a:r>
            <a:r>
              <a:rPr lang="en-US" sz="1500" dirty="0" smtClean="0">
                <a:solidFill>
                  <a:srgbClr val="000000"/>
                </a:solidFill>
                <a:latin typeface="Arial - 20"/>
              </a:rPr>
              <a:t>find </a:t>
            </a:r>
            <a:r>
              <a:rPr lang="en-US" sz="1500" dirty="0" smtClean="0">
                <a:solidFill>
                  <a:srgbClr val="000000"/>
                </a:solidFill>
                <a:latin typeface="Arial - 20"/>
              </a:rPr>
              <a:t>the increased consumer surplus </a:t>
            </a:r>
            <a:r>
              <a:rPr lang="en-US" sz="1500" dirty="0" smtClean="0">
                <a:solidFill>
                  <a:srgbClr val="000000"/>
                </a:solidFill>
                <a:latin typeface="Arial - 20"/>
              </a:rPr>
              <a:t>to </a:t>
            </a:r>
            <a:r>
              <a:rPr lang="en-US" sz="1500" dirty="0" smtClean="0">
                <a:solidFill>
                  <a:srgbClr val="000000"/>
                </a:solidFill>
                <a:latin typeface="Arial - 20"/>
              </a:rPr>
              <a:t>existing buyers.</a:t>
            </a:r>
          </a:p>
          <a:p>
            <a:endParaRPr lang="en-US" sz="1500" dirty="0">
              <a:solidFill>
                <a:srgbClr val="000000"/>
              </a:solidFill>
              <a:latin typeface="Arial - 20"/>
            </a:endParaRPr>
          </a:p>
        </p:txBody>
      </p:sp>
      <p:sp>
        <p:nvSpPr>
          <p:cNvPr id="80" name="Freeform 79"/>
          <p:cNvSpPr/>
          <p:nvPr/>
        </p:nvSpPr>
        <p:spPr>
          <a:xfrm>
            <a:off x="5593334" y="2740025"/>
            <a:ext cx="4016757" cy="1383666"/>
          </a:xfrm>
          <a:custGeom>
            <a:avLst/>
            <a:gdLst/>
            <a:ahLst/>
            <a:cxnLst/>
            <a:rect l="0" t="0" r="0" b="0"/>
            <a:pathLst>
              <a:path w="4016757" h="1383666">
                <a:moveTo>
                  <a:pt x="669544" y="0"/>
                </a:moveTo>
                <a:lnTo>
                  <a:pt x="3414014" y="0"/>
                </a:lnTo>
                <a:lnTo>
                  <a:pt x="3481197" y="4699"/>
                </a:lnTo>
                <a:lnTo>
                  <a:pt x="3601466" y="16002"/>
                </a:lnTo>
                <a:lnTo>
                  <a:pt x="3715385" y="39243"/>
                </a:lnTo>
                <a:lnTo>
                  <a:pt x="3768979" y="50546"/>
                </a:lnTo>
                <a:lnTo>
                  <a:pt x="3862959" y="82931"/>
                </a:lnTo>
                <a:lnTo>
                  <a:pt x="3929634" y="119888"/>
                </a:lnTo>
                <a:lnTo>
                  <a:pt x="3963289" y="140716"/>
                </a:lnTo>
                <a:lnTo>
                  <a:pt x="3996817" y="182118"/>
                </a:lnTo>
                <a:lnTo>
                  <a:pt x="4010025" y="205232"/>
                </a:lnTo>
                <a:lnTo>
                  <a:pt x="4010025" y="216662"/>
                </a:lnTo>
                <a:lnTo>
                  <a:pt x="4016756" y="230632"/>
                </a:lnTo>
                <a:lnTo>
                  <a:pt x="4016756" y="1153033"/>
                </a:lnTo>
                <a:lnTo>
                  <a:pt x="4010025" y="1164717"/>
                </a:lnTo>
                <a:lnTo>
                  <a:pt x="4010025" y="1176274"/>
                </a:lnTo>
                <a:lnTo>
                  <a:pt x="3996817" y="1199261"/>
                </a:lnTo>
                <a:lnTo>
                  <a:pt x="3963289" y="1240663"/>
                </a:lnTo>
                <a:lnTo>
                  <a:pt x="3896614" y="1279906"/>
                </a:lnTo>
                <a:lnTo>
                  <a:pt x="3862959" y="1298321"/>
                </a:lnTo>
                <a:lnTo>
                  <a:pt x="3768979" y="1330706"/>
                </a:lnTo>
                <a:lnTo>
                  <a:pt x="3661791" y="1353693"/>
                </a:lnTo>
                <a:lnTo>
                  <a:pt x="3601466" y="1365250"/>
                </a:lnTo>
                <a:lnTo>
                  <a:pt x="3481197" y="1376807"/>
                </a:lnTo>
                <a:lnTo>
                  <a:pt x="3414014" y="1381379"/>
                </a:lnTo>
                <a:lnTo>
                  <a:pt x="3380994" y="1381379"/>
                </a:lnTo>
                <a:lnTo>
                  <a:pt x="3347339" y="1383665"/>
                </a:lnTo>
                <a:lnTo>
                  <a:pt x="669544" y="1383665"/>
                </a:lnTo>
                <a:lnTo>
                  <a:pt x="629031" y="1381379"/>
                </a:lnTo>
                <a:lnTo>
                  <a:pt x="596011" y="1381379"/>
                </a:lnTo>
                <a:lnTo>
                  <a:pt x="528828" y="1376807"/>
                </a:lnTo>
                <a:lnTo>
                  <a:pt x="408559" y="1365250"/>
                </a:lnTo>
                <a:lnTo>
                  <a:pt x="294640" y="1342136"/>
                </a:lnTo>
                <a:lnTo>
                  <a:pt x="241046" y="1330706"/>
                </a:lnTo>
                <a:lnTo>
                  <a:pt x="147574" y="1298321"/>
                </a:lnTo>
                <a:lnTo>
                  <a:pt x="80391" y="1261491"/>
                </a:lnTo>
                <a:lnTo>
                  <a:pt x="46736" y="1240663"/>
                </a:lnTo>
                <a:lnTo>
                  <a:pt x="13716" y="1199261"/>
                </a:lnTo>
                <a:lnTo>
                  <a:pt x="0" y="1176274"/>
                </a:lnTo>
                <a:lnTo>
                  <a:pt x="0" y="205232"/>
                </a:lnTo>
                <a:lnTo>
                  <a:pt x="13716" y="182118"/>
                </a:lnTo>
                <a:lnTo>
                  <a:pt x="46736" y="140716"/>
                </a:lnTo>
                <a:lnTo>
                  <a:pt x="114046" y="101473"/>
                </a:lnTo>
                <a:lnTo>
                  <a:pt x="147574" y="82931"/>
                </a:lnTo>
                <a:lnTo>
                  <a:pt x="241046" y="50546"/>
                </a:lnTo>
                <a:lnTo>
                  <a:pt x="348107" y="27686"/>
                </a:lnTo>
                <a:lnTo>
                  <a:pt x="408559" y="16002"/>
                </a:lnTo>
                <a:lnTo>
                  <a:pt x="528828" y="4699"/>
                </a:lnTo>
                <a:lnTo>
                  <a:pt x="596011"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5803900" y="2832100"/>
            <a:ext cx="2768600" cy="1169551"/>
          </a:xfrm>
          <a:prstGeom prst="rect">
            <a:avLst/>
          </a:prstGeom>
          <a:noFill/>
        </p:spPr>
        <p:txBody>
          <a:bodyPr vert="horz" rtlCol="0">
            <a:spAutoFit/>
          </a:bodyPr>
          <a:lstStyle/>
          <a:p>
            <a:r>
              <a:rPr lang="en-US" sz="1400" dirty="0" smtClean="0">
                <a:solidFill>
                  <a:srgbClr val="000000"/>
                </a:solidFill>
                <a:latin typeface="Arial - 19"/>
              </a:rPr>
              <a:t>area = (base)(height)</a:t>
            </a:r>
          </a:p>
          <a:p>
            <a:endParaRPr lang="en-US" sz="1400" dirty="0" smtClean="0">
              <a:solidFill>
                <a:srgbClr val="000000"/>
              </a:solidFill>
              <a:latin typeface="Arial - 19"/>
            </a:endParaRPr>
          </a:p>
          <a:p>
            <a:r>
              <a:rPr lang="en-US" sz="1400" dirty="0" smtClean="0">
                <a:solidFill>
                  <a:srgbClr val="000000"/>
                </a:solidFill>
                <a:latin typeface="Arial - 19"/>
              </a:rPr>
              <a:t>consumer surplus = </a:t>
            </a:r>
          </a:p>
          <a:p>
            <a:endParaRPr lang="en-US" sz="1400" dirty="0" smtClean="0">
              <a:solidFill>
                <a:srgbClr val="000000"/>
              </a:solidFill>
              <a:latin typeface="Arial - 19"/>
            </a:endParaRPr>
          </a:p>
          <a:p>
            <a:r>
              <a:rPr lang="en-US" sz="1400" dirty="0" smtClean="0">
                <a:solidFill>
                  <a:srgbClr val="000000"/>
                </a:solidFill>
                <a:latin typeface="Arial - 19"/>
              </a:rPr>
              <a:t>consumer surplus = $</a:t>
            </a:r>
            <a:endParaRPr lang="en-US" sz="1400" dirty="0">
              <a:solidFill>
                <a:srgbClr val="000000"/>
              </a:solidFill>
              <a:latin typeface="Arial - 19"/>
            </a:endParaRPr>
          </a:p>
        </p:txBody>
      </p:sp>
    </p:spTree>
    <p:extLst>
      <p:ext uri="{BB962C8B-B14F-4D97-AF65-F5344CB8AC3E}">
        <p14:creationId xmlns:p14="http://schemas.microsoft.com/office/powerpoint/2010/main" val="57625509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Freeform 76"/>
          <p:cNvSpPr/>
          <p:nvPr/>
        </p:nvSpPr>
        <p:spPr>
          <a:xfrm>
            <a:off x="2787777" y="4130802"/>
            <a:ext cx="2787651" cy="376175"/>
          </a:xfrm>
          <a:custGeom>
            <a:avLst/>
            <a:gdLst/>
            <a:ahLst/>
            <a:cxnLst/>
            <a:rect l="0" t="0" r="0" b="0"/>
            <a:pathLst>
              <a:path w="2787651" h="376175">
                <a:moveTo>
                  <a:pt x="0" y="0"/>
                </a:moveTo>
                <a:lnTo>
                  <a:pt x="2787650" y="0"/>
                </a:lnTo>
                <a:lnTo>
                  <a:pt x="2787650" y="376174"/>
                </a:lnTo>
                <a:lnTo>
                  <a:pt x="0" y="376174"/>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578602" y="4131818"/>
            <a:ext cx="371476" cy="371476"/>
          </a:xfrm>
          <a:custGeom>
            <a:avLst/>
            <a:gdLst/>
            <a:ahLst/>
            <a:cxnLst/>
            <a:rect l="0" t="0" r="0" b="0"/>
            <a:pathLst>
              <a:path w="371476" h="371476">
                <a:moveTo>
                  <a:pt x="0" y="0"/>
                </a:moveTo>
                <a:lnTo>
                  <a:pt x="371475" y="371475"/>
                </a:lnTo>
                <a:lnTo>
                  <a:pt x="0" y="371475"/>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4800600" y="1054100"/>
            <a:ext cx="4419600" cy="784830"/>
          </a:xfrm>
          <a:prstGeom prst="rect">
            <a:avLst/>
          </a:prstGeom>
          <a:noFill/>
        </p:spPr>
        <p:txBody>
          <a:bodyPr vert="horz" rtlCol="0">
            <a:spAutoFit/>
          </a:bodyPr>
          <a:lstStyle/>
          <a:p>
            <a:r>
              <a:rPr lang="en-US" sz="1500" dirty="0" smtClean="0">
                <a:solidFill>
                  <a:srgbClr val="000000"/>
                </a:solidFill>
                <a:latin typeface="Arial - 20"/>
              </a:rPr>
              <a:t>Use the area of the red rectangle to </a:t>
            </a:r>
            <a:r>
              <a:rPr lang="en-US" sz="1500" dirty="0" smtClean="0">
                <a:solidFill>
                  <a:srgbClr val="000000"/>
                </a:solidFill>
                <a:latin typeface="Arial - 20"/>
              </a:rPr>
              <a:t>find </a:t>
            </a:r>
            <a:r>
              <a:rPr lang="en-US" sz="1500" dirty="0" smtClean="0">
                <a:solidFill>
                  <a:srgbClr val="000000"/>
                </a:solidFill>
                <a:latin typeface="Arial - 20"/>
              </a:rPr>
              <a:t>the increased consumer surplus </a:t>
            </a:r>
            <a:r>
              <a:rPr lang="en-US" sz="1500" dirty="0" smtClean="0">
                <a:solidFill>
                  <a:srgbClr val="000000"/>
                </a:solidFill>
                <a:latin typeface="Arial - 20"/>
              </a:rPr>
              <a:t>to </a:t>
            </a:r>
            <a:r>
              <a:rPr lang="en-US" sz="1500" dirty="0" smtClean="0">
                <a:solidFill>
                  <a:srgbClr val="000000"/>
                </a:solidFill>
                <a:latin typeface="Arial - 20"/>
              </a:rPr>
              <a:t>existing buyers.</a:t>
            </a:r>
          </a:p>
          <a:p>
            <a:endParaRPr lang="en-US" sz="1500" dirty="0">
              <a:solidFill>
                <a:srgbClr val="000000"/>
              </a:solidFill>
              <a:latin typeface="Arial - 20"/>
            </a:endParaRPr>
          </a:p>
        </p:txBody>
      </p:sp>
      <p:sp>
        <p:nvSpPr>
          <p:cNvPr id="80" name="Freeform 79"/>
          <p:cNvSpPr/>
          <p:nvPr/>
        </p:nvSpPr>
        <p:spPr>
          <a:xfrm>
            <a:off x="5593334" y="2740025"/>
            <a:ext cx="4016757" cy="1383666"/>
          </a:xfrm>
          <a:custGeom>
            <a:avLst/>
            <a:gdLst/>
            <a:ahLst/>
            <a:cxnLst/>
            <a:rect l="0" t="0" r="0" b="0"/>
            <a:pathLst>
              <a:path w="4016757" h="1383666">
                <a:moveTo>
                  <a:pt x="669544" y="0"/>
                </a:moveTo>
                <a:lnTo>
                  <a:pt x="3414014" y="0"/>
                </a:lnTo>
                <a:lnTo>
                  <a:pt x="3481197" y="4699"/>
                </a:lnTo>
                <a:lnTo>
                  <a:pt x="3601466" y="16002"/>
                </a:lnTo>
                <a:lnTo>
                  <a:pt x="3715385" y="39243"/>
                </a:lnTo>
                <a:lnTo>
                  <a:pt x="3768979" y="50546"/>
                </a:lnTo>
                <a:lnTo>
                  <a:pt x="3862959" y="82931"/>
                </a:lnTo>
                <a:lnTo>
                  <a:pt x="3929634" y="119888"/>
                </a:lnTo>
                <a:lnTo>
                  <a:pt x="3963289" y="140716"/>
                </a:lnTo>
                <a:lnTo>
                  <a:pt x="3996817" y="182118"/>
                </a:lnTo>
                <a:lnTo>
                  <a:pt x="4010025" y="205232"/>
                </a:lnTo>
                <a:lnTo>
                  <a:pt x="4010025" y="216662"/>
                </a:lnTo>
                <a:lnTo>
                  <a:pt x="4016756" y="230632"/>
                </a:lnTo>
                <a:lnTo>
                  <a:pt x="4016756" y="1153033"/>
                </a:lnTo>
                <a:lnTo>
                  <a:pt x="4010025" y="1164717"/>
                </a:lnTo>
                <a:lnTo>
                  <a:pt x="4010025" y="1176274"/>
                </a:lnTo>
                <a:lnTo>
                  <a:pt x="3996817" y="1199261"/>
                </a:lnTo>
                <a:lnTo>
                  <a:pt x="3963289" y="1240663"/>
                </a:lnTo>
                <a:lnTo>
                  <a:pt x="3896614" y="1279906"/>
                </a:lnTo>
                <a:lnTo>
                  <a:pt x="3862959" y="1298321"/>
                </a:lnTo>
                <a:lnTo>
                  <a:pt x="3768979" y="1330706"/>
                </a:lnTo>
                <a:lnTo>
                  <a:pt x="3661791" y="1353693"/>
                </a:lnTo>
                <a:lnTo>
                  <a:pt x="3601466" y="1365250"/>
                </a:lnTo>
                <a:lnTo>
                  <a:pt x="3481197" y="1376807"/>
                </a:lnTo>
                <a:lnTo>
                  <a:pt x="3414014" y="1381379"/>
                </a:lnTo>
                <a:lnTo>
                  <a:pt x="3380994" y="1381379"/>
                </a:lnTo>
                <a:lnTo>
                  <a:pt x="3347339" y="1383665"/>
                </a:lnTo>
                <a:lnTo>
                  <a:pt x="669544" y="1383665"/>
                </a:lnTo>
                <a:lnTo>
                  <a:pt x="629031" y="1381379"/>
                </a:lnTo>
                <a:lnTo>
                  <a:pt x="596011" y="1381379"/>
                </a:lnTo>
                <a:lnTo>
                  <a:pt x="528828" y="1376807"/>
                </a:lnTo>
                <a:lnTo>
                  <a:pt x="408559" y="1365250"/>
                </a:lnTo>
                <a:lnTo>
                  <a:pt x="294640" y="1342136"/>
                </a:lnTo>
                <a:lnTo>
                  <a:pt x="241046" y="1330706"/>
                </a:lnTo>
                <a:lnTo>
                  <a:pt x="147574" y="1298321"/>
                </a:lnTo>
                <a:lnTo>
                  <a:pt x="80391" y="1261491"/>
                </a:lnTo>
                <a:lnTo>
                  <a:pt x="46736" y="1240663"/>
                </a:lnTo>
                <a:lnTo>
                  <a:pt x="13716" y="1199261"/>
                </a:lnTo>
                <a:lnTo>
                  <a:pt x="0" y="1176274"/>
                </a:lnTo>
                <a:lnTo>
                  <a:pt x="0" y="205232"/>
                </a:lnTo>
                <a:lnTo>
                  <a:pt x="13716" y="182118"/>
                </a:lnTo>
                <a:lnTo>
                  <a:pt x="46736" y="140716"/>
                </a:lnTo>
                <a:lnTo>
                  <a:pt x="114046" y="101473"/>
                </a:lnTo>
                <a:lnTo>
                  <a:pt x="147574" y="82931"/>
                </a:lnTo>
                <a:lnTo>
                  <a:pt x="241046" y="50546"/>
                </a:lnTo>
                <a:lnTo>
                  <a:pt x="348107" y="27686"/>
                </a:lnTo>
                <a:lnTo>
                  <a:pt x="408559" y="16002"/>
                </a:lnTo>
                <a:lnTo>
                  <a:pt x="528828" y="4699"/>
                </a:lnTo>
                <a:lnTo>
                  <a:pt x="596011"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5803900" y="2832100"/>
            <a:ext cx="2717800" cy="1169551"/>
          </a:xfrm>
          <a:prstGeom prst="rect">
            <a:avLst/>
          </a:prstGeom>
          <a:noFill/>
        </p:spPr>
        <p:txBody>
          <a:bodyPr vert="horz" rtlCol="0">
            <a:spAutoFit/>
          </a:bodyPr>
          <a:lstStyle/>
          <a:p>
            <a:r>
              <a:rPr lang="en-US" sz="1400" smtClean="0">
                <a:solidFill>
                  <a:srgbClr val="000000"/>
                </a:solidFill>
                <a:latin typeface="Arial - 19"/>
              </a:rPr>
              <a:t>area = (base)(height)</a:t>
            </a:r>
          </a:p>
          <a:p>
            <a:endParaRPr lang="en-US" sz="1400" smtClean="0">
              <a:solidFill>
                <a:srgbClr val="000000"/>
              </a:solidFill>
              <a:latin typeface="Arial - 19"/>
            </a:endParaRPr>
          </a:p>
          <a:p>
            <a:r>
              <a:rPr lang="en-US" sz="1400" smtClean="0">
                <a:solidFill>
                  <a:srgbClr val="000000"/>
                </a:solidFill>
                <a:latin typeface="Arial - 19"/>
              </a:rPr>
              <a:t>consumer surplus = </a:t>
            </a:r>
          </a:p>
          <a:p>
            <a:endParaRPr lang="en-US" sz="1400" smtClean="0">
              <a:solidFill>
                <a:srgbClr val="000000"/>
              </a:solidFill>
              <a:latin typeface="Arial - 19"/>
            </a:endParaRPr>
          </a:p>
          <a:p>
            <a:r>
              <a:rPr lang="en-US" sz="1400" smtClean="0">
                <a:solidFill>
                  <a:srgbClr val="000000"/>
                </a:solidFill>
                <a:latin typeface="Arial - 19"/>
              </a:rPr>
              <a:t>consumer surplus = </a:t>
            </a:r>
            <a:endParaRPr lang="en-US" sz="1400">
              <a:solidFill>
                <a:srgbClr val="000000"/>
              </a:solidFill>
              <a:latin typeface="Arial - 19"/>
            </a:endParaRPr>
          </a:p>
        </p:txBody>
      </p:sp>
      <p:sp>
        <p:nvSpPr>
          <p:cNvPr id="82" name="TextBox 81"/>
          <p:cNvSpPr txBox="1"/>
          <p:nvPr/>
        </p:nvSpPr>
        <p:spPr>
          <a:xfrm>
            <a:off x="8128000" y="3263900"/>
            <a:ext cx="1295400" cy="784830"/>
          </a:xfrm>
          <a:prstGeom prst="rect">
            <a:avLst/>
          </a:prstGeom>
          <a:noFill/>
        </p:spPr>
        <p:txBody>
          <a:bodyPr vert="horz" rtlCol="0">
            <a:spAutoFit/>
          </a:bodyPr>
          <a:lstStyle/>
          <a:p>
            <a:r>
              <a:rPr lang="en-US" sz="1500" smtClean="0">
                <a:solidFill>
                  <a:srgbClr val="FF0000"/>
                </a:solidFill>
                <a:latin typeface="Arial - 20"/>
              </a:rPr>
              <a:t>(800)(1)</a:t>
            </a:r>
          </a:p>
          <a:p>
            <a:endParaRPr lang="en-US" sz="1500" smtClean="0">
              <a:solidFill>
                <a:srgbClr val="FF0000"/>
              </a:solidFill>
              <a:latin typeface="Arial - 20"/>
            </a:endParaRPr>
          </a:p>
          <a:p>
            <a:r>
              <a:rPr lang="en-US" sz="1500" smtClean="0">
                <a:solidFill>
                  <a:srgbClr val="FF0000"/>
                </a:solidFill>
                <a:latin typeface="Arial - 20"/>
              </a:rPr>
              <a:t>$800</a:t>
            </a:r>
            <a:endParaRPr lang="en-US" sz="1500">
              <a:solidFill>
                <a:srgbClr val="FF0000"/>
              </a:solidFill>
              <a:latin typeface="Arial - 20"/>
            </a:endParaRPr>
          </a:p>
        </p:txBody>
      </p:sp>
    </p:spTree>
    <p:extLst>
      <p:ext uri="{BB962C8B-B14F-4D97-AF65-F5344CB8AC3E}">
        <p14:creationId xmlns:p14="http://schemas.microsoft.com/office/powerpoint/2010/main" val="152997937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508000" y="762000"/>
            <a:ext cx="9525000" cy="3554691"/>
          </a:xfrm>
          <a:prstGeom prst="rect">
            <a:avLst/>
          </a:prstGeom>
          <a:noFill/>
        </p:spPr>
        <p:txBody>
          <a:bodyPr vert="horz" rtlCol="0">
            <a:spAutoFit/>
          </a:bodyPr>
          <a:lstStyle/>
          <a:p>
            <a:r>
              <a:rPr lang="en-US" sz="1100" b="1" dirty="0" smtClean="0">
                <a:solidFill>
                  <a:srgbClr val="000000"/>
                </a:solidFill>
                <a:latin typeface="Arial - 15"/>
              </a:rPr>
              <a:t>Slide 13</a:t>
            </a:r>
            <a:r>
              <a:rPr lang="en-US" sz="1100" dirty="0" smtClean="0">
                <a:solidFill>
                  <a:srgbClr val="000000"/>
                </a:solidFill>
                <a:latin typeface="Arial - 15"/>
              </a:rPr>
              <a:t> - Because the shape is a triangle, use the formula to calculate the area of a triangle to calculate the value of the consumer surplus.</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14</a:t>
            </a:r>
            <a:r>
              <a:rPr lang="en-US" sz="1100" dirty="0" smtClean="0">
                <a:solidFill>
                  <a:srgbClr val="000000"/>
                </a:solidFill>
                <a:latin typeface="Arial - 15"/>
              </a:rPr>
              <a:t> - Have students calculate the answer.</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15</a:t>
            </a:r>
            <a:r>
              <a:rPr lang="en-US" sz="1100" dirty="0" smtClean="0">
                <a:solidFill>
                  <a:srgbClr val="000000"/>
                </a:solidFill>
                <a:latin typeface="Arial - 15"/>
              </a:rPr>
              <a:t> - Answer revealed. Consumer surplus is $3,200.</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16</a:t>
            </a:r>
            <a:r>
              <a:rPr lang="en-US" sz="1100" dirty="0" smtClean="0">
                <a:solidFill>
                  <a:srgbClr val="000000"/>
                </a:solidFill>
                <a:latin typeface="Arial - 15"/>
              </a:rPr>
              <a:t> - The price has decreased to $2. Point out that this affects two groups. The consumers who would have purchased gadgets at $3 are gaining extra consumer surplus. In addition, at the lower </a:t>
            </a:r>
            <a:r>
              <a:rPr lang="en-US" sz="1100" dirty="0" smtClean="0">
                <a:solidFill>
                  <a:srgbClr val="000000"/>
                </a:solidFill>
                <a:latin typeface="Arial - 15"/>
              </a:rPr>
              <a:t>price </a:t>
            </a:r>
            <a:r>
              <a:rPr lang="en-US" sz="1100" dirty="0" smtClean="0">
                <a:solidFill>
                  <a:srgbClr val="000000"/>
                </a:solidFill>
                <a:latin typeface="Arial - 15"/>
              </a:rPr>
              <a:t>new buyers are willing to purchase an additional one hundred gadgets.</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17</a:t>
            </a:r>
            <a:r>
              <a:rPr lang="en-US" sz="1100" dirty="0" smtClean="0">
                <a:solidFill>
                  <a:srgbClr val="000000"/>
                </a:solidFill>
                <a:latin typeface="Arial - 15"/>
              </a:rPr>
              <a:t> - Shows how the extra consumer surplus is allocated between existing and new customers.</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18</a:t>
            </a:r>
            <a:r>
              <a:rPr lang="en-US" sz="1100" dirty="0" smtClean="0">
                <a:solidFill>
                  <a:srgbClr val="000000"/>
                </a:solidFill>
                <a:latin typeface="Arial - 15"/>
              </a:rPr>
              <a:t> - Calculate the increase in consumer surplus acquired by existing buyers (those who were also willing to buy at $3).</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19</a:t>
            </a:r>
            <a:r>
              <a:rPr lang="en-US" sz="1100" dirty="0" smtClean="0">
                <a:solidFill>
                  <a:srgbClr val="000000"/>
                </a:solidFill>
                <a:latin typeface="Arial - 15"/>
              </a:rPr>
              <a:t> - Answer revealed. Consumer surplus is $800.</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20</a:t>
            </a:r>
            <a:r>
              <a:rPr lang="en-US" sz="1100" dirty="0" smtClean="0">
                <a:solidFill>
                  <a:srgbClr val="000000"/>
                </a:solidFill>
                <a:latin typeface="Arial - 15"/>
              </a:rPr>
              <a:t> - Calculate the increase in consumer surplus resulting from new buyers.</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21</a:t>
            </a:r>
            <a:r>
              <a:rPr lang="en-US" sz="1100" dirty="0" smtClean="0">
                <a:solidFill>
                  <a:srgbClr val="000000"/>
                </a:solidFill>
                <a:latin typeface="Arial - 15"/>
              </a:rPr>
              <a:t> - Answer revealed. Consumer surplus is $50.</a:t>
            </a:r>
          </a:p>
          <a:p>
            <a:endParaRPr lang="en-US" sz="1100" dirty="0" smtClean="0">
              <a:solidFill>
                <a:srgbClr val="000000"/>
              </a:solidFill>
              <a:latin typeface="Arial - 15"/>
            </a:endParaRPr>
          </a:p>
          <a:p>
            <a:r>
              <a:rPr lang="en-US" sz="1100" dirty="0" smtClean="0">
                <a:solidFill>
                  <a:srgbClr val="000000"/>
                </a:solidFill>
                <a:latin typeface="Arial - 15"/>
              </a:rPr>
              <a:t>Sl</a:t>
            </a:r>
            <a:r>
              <a:rPr lang="en-US" sz="1100" b="1" dirty="0" smtClean="0">
                <a:solidFill>
                  <a:srgbClr val="000000"/>
                </a:solidFill>
                <a:latin typeface="Arial - 15"/>
              </a:rPr>
              <a:t>ide 22</a:t>
            </a:r>
            <a:r>
              <a:rPr lang="en-US" sz="1100" dirty="0" smtClean="0">
                <a:solidFill>
                  <a:srgbClr val="000000"/>
                </a:solidFill>
                <a:latin typeface="Arial - 15"/>
              </a:rPr>
              <a:t> - Using previous information, find the total increase in consumer surplus. Click the shades to reveal answers.</a:t>
            </a:r>
            <a:endParaRPr lang="en-US" sz="1100" dirty="0">
              <a:solidFill>
                <a:srgbClr val="000000"/>
              </a:solidFill>
              <a:latin typeface="Arial - 15"/>
            </a:endParaRPr>
          </a:p>
        </p:txBody>
      </p:sp>
    </p:spTree>
    <p:extLst>
      <p:ext uri="{BB962C8B-B14F-4D97-AF65-F5344CB8AC3E}">
        <p14:creationId xmlns:p14="http://schemas.microsoft.com/office/powerpoint/2010/main" val="3527030431"/>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Freeform 76"/>
          <p:cNvSpPr/>
          <p:nvPr/>
        </p:nvSpPr>
        <p:spPr>
          <a:xfrm>
            <a:off x="2787777" y="4130802"/>
            <a:ext cx="2787651" cy="376175"/>
          </a:xfrm>
          <a:custGeom>
            <a:avLst/>
            <a:gdLst/>
            <a:ahLst/>
            <a:cxnLst/>
            <a:rect l="0" t="0" r="0" b="0"/>
            <a:pathLst>
              <a:path w="2787651" h="376175">
                <a:moveTo>
                  <a:pt x="0" y="0"/>
                </a:moveTo>
                <a:lnTo>
                  <a:pt x="2787650" y="0"/>
                </a:lnTo>
                <a:lnTo>
                  <a:pt x="2787650" y="376174"/>
                </a:lnTo>
                <a:lnTo>
                  <a:pt x="0" y="376174"/>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578602" y="4131818"/>
            <a:ext cx="371476" cy="371476"/>
          </a:xfrm>
          <a:custGeom>
            <a:avLst/>
            <a:gdLst/>
            <a:ahLst/>
            <a:cxnLst/>
            <a:rect l="0" t="0" r="0" b="0"/>
            <a:pathLst>
              <a:path w="371476" h="371476">
                <a:moveTo>
                  <a:pt x="0" y="0"/>
                </a:moveTo>
                <a:lnTo>
                  <a:pt x="371475" y="371475"/>
                </a:lnTo>
                <a:lnTo>
                  <a:pt x="0" y="371475"/>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4800600" y="1054100"/>
            <a:ext cx="4419600" cy="553998"/>
          </a:xfrm>
          <a:prstGeom prst="rect">
            <a:avLst/>
          </a:prstGeom>
          <a:noFill/>
        </p:spPr>
        <p:txBody>
          <a:bodyPr vert="horz" rtlCol="0">
            <a:spAutoFit/>
          </a:bodyPr>
          <a:lstStyle/>
          <a:p>
            <a:r>
              <a:rPr lang="en-US" sz="1500" dirty="0" smtClean="0">
                <a:solidFill>
                  <a:srgbClr val="000000"/>
                </a:solidFill>
                <a:latin typeface="Arial - 20"/>
              </a:rPr>
              <a:t>Use the area of the green triangle to </a:t>
            </a:r>
            <a:r>
              <a:rPr lang="en-US" sz="1500" dirty="0" smtClean="0">
                <a:solidFill>
                  <a:srgbClr val="000000"/>
                </a:solidFill>
                <a:latin typeface="Arial - 20"/>
              </a:rPr>
              <a:t>find </a:t>
            </a:r>
            <a:r>
              <a:rPr lang="en-US" sz="1500" dirty="0" smtClean="0">
                <a:solidFill>
                  <a:srgbClr val="000000"/>
                </a:solidFill>
                <a:latin typeface="Arial - 20"/>
              </a:rPr>
              <a:t>the increased consumer surplus </a:t>
            </a:r>
            <a:r>
              <a:rPr lang="en-US" sz="1500" dirty="0" smtClean="0">
                <a:solidFill>
                  <a:srgbClr val="000000"/>
                </a:solidFill>
                <a:latin typeface="Arial - 20"/>
              </a:rPr>
              <a:t>to </a:t>
            </a:r>
            <a:r>
              <a:rPr lang="en-US" sz="1500" dirty="0" smtClean="0">
                <a:solidFill>
                  <a:srgbClr val="000000"/>
                </a:solidFill>
                <a:latin typeface="Arial - 20"/>
              </a:rPr>
              <a:t>existing buyers.</a:t>
            </a:r>
            <a:endParaRPr lang="en-US" sz="1500" dirty="0">
              <a:solidFill>
                <a:srgbClr val="000000"/>
              </a:solidFill>
              <a:latin typeface="Arial - 20"/>
            </a:endParaRPr>
          </a:p>
        </p:txBody>
      </p:sp>
      <p:sp>
        <p:nvSpPr>
          <p:cNvPr id="80" name="Freeform 79"/>
          <p:cNvSpPr/>
          <p:nvPr/>
        </p:nvSpPr>
        <p:spPr>
          <a:xfrm>
            <a:off x="5593334" y="2740025"/>
            <a:ext cx="4016757" cy="1383666"/>
          </a:xfrm>
          <a:custGeom>
            <a:avLst/>
            <a:gdLst/>
            <a:ahLst/>
            <a:cxnLst/>
            <a:rect l="0" t="0" r="0" b="0"/>
            <a:pathLst>
              <a:path w="4016757" h="1383666">
                <a:moveTo>
                  <a:pt x="669544" y="0"/>
                </a:moveTo>
                <a:lnTo>
                  <a:pt x="3414014" y="0"/>
                </a:lnTo>
                <a:lnTo>
                  <a:pt x="3481197" y="4699"/>
                </a:lnTo>
                <a:lnTo>
                  <a:pt x="3601466" y="16002"/>
                </a:lnTo>
                <a:lnTo>
                  <a:pt x="3715385" y="39243"/>
                </a:lnTo>
                <a:lnTo>
                  <a:pt x="3768979" y="50546"/>
                </a:lnTo>
                <a:lnTo>
                  <a:pt x="3862959" y="82931"/>
                </a:lnTo>
                <a:lnTo>
                  <a:pt x="3929634" y="119888"/>
                </a:lnTo>
                <a:lnTo>
                  <a:pt x="3963289" y="140716"/>
                </a:lnTo>
                <a:lnTo>
                  <a:pt x="3996817" y="182118"/>
                </a:lnTo>
                <a:lnTo>
                  <a:pt x="4010025" y="205232"/>
                </a:lnTo>
                <a:lnTo>
                  <a:pt x="4010025" y="216662"/>
                </a:lnTo>
                <a:lnTo>
                  <a:pt x="4016756" y="230632"/>
                </a:lnTo>
                <a:lnTo>
                  <a:pt x="4016756" y="1153033"/>
                </a:lnTo>
                <a:lnTo>
                  <a:pt x="4010025" y="1164717"/>
                </a:lnTo>
                <a:lnTo>
                  <a:pt x="4010025" y="1176274"/>
                </a:lnTo>
                <a:lnTo>
                  <a:pt x="3996817" y="1199261"/>
                </a:lnTo>
                <a:lnTo>
                  <a:pt x="3963289" y="1240663"/>
                </a:lnTo>
                <a:lnTo>
                  <a:pt x="3896614" y="1279906"/>
                </a:lnTo>
                <a:lnTo>
                  <a:pt x="3862959" y="1298321"/>
                </a:lnTo>
                <a:lnTo>
                  <a:pt x="3768979" y="1330706"/>
                </a:lnTo>
                <a:lnTo>
                  <a:pt x="3661791" y="1353693"/>
                </a:lnTo>
                <a:lnTo>
                  <a:pt x="3601466" y="1365250"/>
                </a:lnTo>
                <a:lnTo>
                  <a:pt x="3481197" y="1376807"/>
                </a:lnTo>
                <a:lnTo>
                  <a:pt x="3414014" y="1381379"/>
                </a:lnTo>
                <a:lnTo>
                  <a:pt x="3380994" y="1381379"/>
                </a:lnTo>
                <a:lnTo>
                  <a:pt x="3347339" y="1383665"/>
                </a:lnTo>
                <a:lnTo>
                  <a:pt x="669544" y="1383665"/>
                </a:lnTo>
                <a:lnTo>
                  <a:pt x="629031" y="1381379"/>
                </a:lnTo>
                <a:lnTo>
                  <a:pt x="596011" y="1381379"/>
                </a:lnTo>
                <a:lnTo>
                  <a:pt x="528828" y="1376807"/>
                </a:lnTo>
                <a:lnTo>
                  <a:pt x="408559" y="1365250"/>
                </a:lnTo>
                <a:lnTo>
                  <a:pt x="294640" y="1342136"/>
                </a:lnTo>
                <a:lnTo>
                  <a:pt x="241046" y="1330706"/>
                </a:lnTo>
                <a:lnTo>
                  <a:pt x="147574" y="1298321"/>
                </a:lnTo>
                <a:lnTo>
                  <a:pt x="80391" y="1261491"/>
                </a:lnTo>
                <a:lnTo>
                  <a:pt x="46736" y="1240663"/>
                </a:lnTo>
                <a:lnTo>
                  <a:pt x="13716" y="1199261"/>
                </a:lnTo>
                <a:lnTo>
                  <a:pt x="0" y="1176274"/>
                </a:lnTo>
                <a:lnTo>
                  <a:pt x="0" y="205232"/>
                </a:lnTo>
                <a:lnTo>
                  <a:pt x="13716" y="182118"/>
                </a:lnTo>
                <a:lnTo>
                  <a:pt x="46736" y="140716"/>
                </a:lnTo>
                <a:lnTo>
                  <a:pt x="114046" y="101473"/>
                </a:lnTo>
                <a:lnTo>
                  <a:pt x="147574" y="82931"/>
                </a:lnTo>
                <a:lnTo>
                  <a:pt x="241046" y="50546"/>
                </a:lnTo>
                <a:lnTo>
                  <a:pt x="348107" y="27686"/>
                </a:lnTo>
                <a:lnTo>
                  <a:pt x="408559" y="16002"/>
                </a:lnTo>
                <a:lnTo>
                  <a:pt x="528828" y="4699"/>
                </a:lnTo>
                <a:lnTo>
                  <a:pt x="596011"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5803900" y="2832100"/>
            <a:ext cx="2768600" cy="1169551"/>
          </a:xfrm>
          <a:prstGeom prst="rect">
            <a:avLst/>
          </a:prstGeom>
          <a:noFill/>
        </p:spPr>
        <p:txBody>
          <a:bodyPr vert="horz" rtlCol="0">
            <a:spAutoFit/>
          </a:bodyPr>
          <a:lstStyle/>
          <a:p>
            <a:r>
              <a:rPr lang="en-US" sz="1400" smtClean="0">
                <a:solidFill>
                  <a:srgbClr val="000000"/>
                </a:solidFill>
                <a:latin typeface="Arial - 19"/>
              </a:rPr>
              <a:t>area = (base)(height)</a:t>
            </a:r>
          </a:p>
          <a:p>
            <a:endParaRPr lang="en-US" sz="1400" smtClean="0">
              <a:solidFill>
                <a:srgbClr val="000000"/>
              </a:solidFill>
              <a:latin typeface="Arial - 19"/>
            </a:endParaRPr>
          </a:p>
          <a:p>
            <a:r>
              <a:rPr lang="en-US" sz="1400" smtClean="0">
                <a:solidFill>
                  <a:srgbClr val="000000"/>
                </a:solidFill>
                <a:latin typeface="Arial - 19"/>
              </a:rPr>
              <a:t>consumer surplus = </a:t>
            </a:r>
          </a:p>
          <a:p>
            <a:endParaRPr lang="en-US" sz="1400" smtClean="0">
              <a:solidFill>
                <a:srgbClr val="000000"/>
              </a:solidFill>
              <a:latin typeface="Arial - 19"/>
            </a:endParaRPr>
          </a:p>
          <a:p>
            <a:r>
              <a:rPr lang="en-US" sz="1400" smtClean="0">
                <a:solidFill>
                  <a:srgbClr val="000000"/>
                </a:solidFill>
                <a:latin typeface="Arial - 19"/>
              </a:rPr>
              <a:t>consumer surplus = $</a:t>
            </a:r>
            <a:endParaRPr lang="en-US" sz="1400">
              <a:solidFill>
                <a:srgbClr val="000000"/>
              </a:solidFill>
              <a:latin typeface="Arial - 19"/>
            </a:endParaRPr>
          </a:p>
        </p:txBody>
      </p:sp>
    </p:spTree>
    <p:extLst>
      <p:ext uri="{BB962C8B-B14F-4D97-AF65-F5344CB8AC3E}">
        <p14:creationId xmlns:p14="http://schemas.microsoft.com/office/powerpoint/2010/main" val="81998152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4545330" y="9625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Freeform 76"/>
          <p:cNvSpPr/>
          <p:nvPr/>
        </p:nvSpPr>
        <p:spPr>
          <a:xfrm>
            <a:off x="2787777" y="4130802"/>
            <a:ext cx="2787651" cy="376175"/>
          </a:xfrm>
          <a:custGeom>
            <a:avLst/>
            <a:gdLst/>
            <a:ahLst/>
            <a:cxnLst/>
            <a:rect l="0" t="0" r="0" b="0"/>
            <a:pathLst>
              <a:path w="2787651" h="376175">
                <a:moveTo>
                  <a:pt x="0" y="0"/>
                </a:moveTo>
                <a:lnTo>
                  <a:pt x="2787650" y="0"/>
                </a:lnTo>
                <a:lnTo>
                  <a:pt x="2787650" y="376174"/>
                </a:lnTo>
                <a:lnTo>
                  <a:pt x="0" y="376174"/>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578602" y="4131818"/>
            <a:ext cx="371476" cy="371476"/>
          </a:xfrm>
          <a:custGeom>
            <a:avLst/>
            <a:gdLst/>
            <a:ahLst/>
            <a:cxnLst/>
            <a:rect l="0" t="0" r="0" b="0"/>
            <a:pathLst>
              <a:path w="371476" h="371476">
                <a:moveTo>
                  <a:pt x="0" y="0"/>
                </a:moveTo>
                <a:lnTo>
                  <a:pt x="371475" y="371475"/>
                </a:lnTo>
                <a:lnTo>
                  <a:pt x="0" y="371475"/>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4800600" y="1054100"/>
            <a:ext cx="4419600" cy="553998"/>
          </a:xfrm>
          <a:prstGeom prst="rect">
            <a:avLst/>
          </a:prstGeom>
          <a:noFill/>
        </p:spPr>
        <p:txBody>
          <a:bodyPr vert="horz" rtlCol="0">
            <a:spAutoFit/>
          </a:bodyPr>
          <a:lstStyle/>
          <a:p>
            <a:r>
              <a:rPr lang="en-US" sz="1500" dirty="0" smtClean="0">
                <a:solidFill>
                  <a:srgbClr val="000000"/>
                </a:solidFill>
                <a:latin typeface="Arial - 20"/>
              </a:rPr>
              <a:t>Use the area of the green triangle to </a:t>
            </a:r>
            <a:r>
              <a:rPr lang="en-US" sz="1500" dirty="0" smtClean="0">
                <a:solidFill>
                  <a:srgbClr val="000000"/>
                </a:solidFill>
                <a:latin typeface="Arial - 20"/>
              </a:rPr>
              <a:t>find </a:t>
            </a:r>
            <a:r>
              <a:rPr lang="en-US" sz="1500" dirty="0" smtClean="0">
                <a:solidFill>
                  <a:srgbClr val="000000"/>
                </a:solidFill>
                <a:latin typeface="Arial - 20"/>
              </a:rPr>
              <a:t>the increased consumer surplus </a:t>
            </a:r>
            <a:r>
              <a:rPr lang="en-US" sz="1500" dirty="0" smtClean="0">
                <a:solidFill>
                  <a:srgbClr val="000000"/>
                </a:solidFill>
                <a:latin typeface="Arial - 20"/>
              </a:rPr>
              <a:t>to </a:t>
            </a:r>
            <a:r>
              <a:rPr lang="en-US" sz="1500" dirty="0" smtClean="0">
                <a:solidFill>
                  <a:srgbClr val="000000"/>
                </a:solidFill>
                <a:latin typeface="Arial - 20"/>
              </a:rPr>
              <a:t>existing buyers.</a:t>
            </a:r>
            <a:endParaRPr lang="en-US" sz="1500" dirty="0">
              <a:solidFill>
                <a:srgbClr val="000000"/>
              </a:solidFill>
              <a:latin typeface="Arial - 20"/>
            </a:endParaRPr>
          </a:p>
        </p:txBody>
      </p:sp>
      <p:sp>
        <p:nvSpPr>
          <p:cNvPr id="80" name="Freeform 79"/>
          <p:cNvSpPr/>
          <p:nvPr/>
        </p:nvSpPr>
        <p:spPr>
          <a:xfrm>
            <a:off x="5593334" y="2740025"/>
            <a:ext cx="4016757" cy="1383666"/>
          </a:xfrm>
          <a:custGeom>
            <a:avLst/>
            <a:gdLst/>
            <a:ahLst/>
            <a:cxnLst/>
            <a:rect l="0" t="0" r="0" b="0"/>
            <a:pathLst>
              <a:path w="4016757" h="1383666">
                <a:moveTo>
                  <a:pt x="669544" y="0"/>
                </a:moveTo>
                <a:lnTo>
                  <a:pt x="3414014" y="0"/>
                </a:lnTo>
                <a:lnTo>
                  <a:pt x="3481197" y="4699"/>
                </a:lnTo>
                <a:lnTo>
                  <a:pt x="3601466" y="16002"/>
                </a:lnTo>
                <a:lnTo>
                  <a:pt x="3715385" y="39243"/>
                </a:lnTo>
                <a:lnTo>
                  <a:pt x="3768979" y="50546"/>
                </a:lnTo>
                <a:lnTo>
                  <a:pt x="3862959" y="82931"/>
                </a:lnTo>
                <a:lnTo>
                  <a:pt x="3929634" y="119888"/>
                </a:lnTo>
                <a:lnTo>
                  <a:pt x="3963289" y="140716"/>
                </a:lnTo>
                <a:lnTo>
                  <a:pt x="3996817" y="182118"/>
                </a:lnTo>
                <a:lnTo>
                  <a:pt x="4010025" y="205232"/>
                </a:lnTo>
                <a:lnTo>
                  <a:pt x="4010025" y="216662"/>
                </a:lnTo>
                <a:lnTo>
                  <a:pt x="4016756" y="230632"/>
                </a:lnTo>
                <a:lnTo>
                  <a:pt x="4016756" y="1153033"/>
                </a:lnTo>
                <a:lnTo>
                  <a:pt x="4010025" y="1164717"/>
                </a:lnTo>
                <a:lnTo>
                  <a:pt x="4010025" y="1176274"/>
                </a:lnTo>
                <a:lnTo>
                  <a:pt x="3996817" y="1199261"/>
                </a:lnTo>
                <a:lnTo>
                  <a:pt x="3963289" y="1240663"/>
                </a:lnTo>
                <a:lnTo>
                  <a:pt x="3896614" y="1279906"/>
                </a:lnTo>
                <a:lnTo>
                  <a:pt x="3862959" y="1298321"/>
                </a:lnTo>
                <a:lnTo>
                  <a:pt x="3768979" y="1330706"/>
                </a:lnTo>
                <a:lnTo>
                  <a:pt x="3661791" y="1353693"/>
                </a:lnTo>
                <a:lnTo>
                  <a:pt x="3601466" y="1365250"/>
                </a:lnTo>
                <a:lnTo>
                  <a:pt x="3481197" y="1376807"/>
                </a:lnTo>
                <a:lnTo>
                  <a:pt x="3414014" y="1381379"/>
                </a:lnTo>
                <a:lnTo>
                  <a:pt x="3380994" y="1381379"/>
                </a:lnTo>
                <a:lnTo>
                  <a:pt x="3347339" y="1383665"/>
                </a:lnTo>
                <a:lnTo>
                  <a:pt x="669544" y="1383665"/>
                </a:lnTo>
                <a:lnTo>
                  <a:pt x="629031" y="1381379"/>
                </a:lnTo>
                <a:lnTo>
                  <a:pt x="596011" y="1381379"/>
                </a:lnTo>
                <a:lnTo>
                  <a:pt x="528828" y="1376807"/>
                </a:lnTo>
                <a:lnTo>
                  <a:pt x="408559" y="1365250"/>
                </a:lnTo>
                <a:lnTo>
                  <a:pt x="294640" y="1342136"/>
                </a:lnTo>
                <a:lnTo>
                  <a:pt x="241046" y="1330706"/>
                </a:lnTo>
                <a:lnTo>
                  <a:pt x="147574" y="1298321"/>
                </a:lnTo>
                <a:lnTo>
                  <a:pt x="80391" y="1261491"/>
                </a:lnTo>
                <a:lnTo>
                  <a:pt x="46736" y="1240663"/>
                </a:lnTo>
                <a:lnTo>
                  <a:pt x="13716" y="1199261"/>
                </a:lnTo>
                <a:lnTo>
                  <a:pt x="0" y="1176274"/>
                </a:lnTo>
                <a:lnTo>
                  <a:pt x="0" y="205232"/>
                </a:lnTo>
                <a:lnTo>
                  <a:pt x="13716" y="182118"/>
                </a:lnTo>
                <a:lnTo>
                  <a:pt x="46736" y="140716"/>
                </a:lnTo>
                <a:lnTo>
                  <a:pt x="114046" y="101473"/>
                </a:lnTo>
                <a:lnTo>
                  <a:pt x="147574" y="82931"/>
                </a:lnTo>
                <a:lnTo>
                  <a:pt x="241046" y="50546"/>
                </a:lnTo>
                <a:lnTo>
                  <a:pt x="348107" y="27686"/>
                </a:lnTo>
                <a:lnTo>
                  <a:pt x="408559" y="16002"/>
                </a:lnTo>
                <a:lnTo>
                  <a:pt x="528828" y="4699"/>
                </a:lnTo>
                <a:lnTo>
                  <a:pt x="596011"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1" name="TextBox 80"/>
          <p:cNvSpPr txBox="1"/>
          <p:nvPr/>
        </p:nvSpPr>
        <p:spPr>
          <a:xfrm>
            <a:off x="5803900" y="2832100"/>
            <a:ext cx="2921000" cy="1169551"/>
          </a:xfrm>
          <a:prstGeom prst="rect">
            <a:avLst/>
          </a:prstGeom>
          <a:noFill/>
        </p:spPr>
        <p:txBody>
          <a:bodyPr vert="horz" rtlCol="0">
            <a:spAutoFit/>
          </a:bodyPr>
          <a:lstStyle/>
          <a:p>
            <a:r>
              <a:rPr lang="en-US" sz="1400" smtClean="0">
                <a:solidFill>
                  <a:srgbClr val="000000"/>
                </a:solidFill>
                <a:latin typeface="Arial - 19"/>
              </a:rPr>
              <a:t>area = .5(base)(height)</a:t>
            </a:r>
          </a:p>
          <a:p>
            <a:endParaRPr lang="en-US" sz="1400" smtClean="0">
              <a:solidFill>
                <a:srgbClr val="000000"/>
              </a:solidFill>
              <a:latin typeface="Arial - 19"/>
            </a:endParaRPr>
          </a:p>
          <a:p>
            <a:r>
              <a:rPr lang="en-US" sz="1400" smtClean="0">
                <a:solidFill>
                  <a:srgbClr val="000000"/>
                </a:solidFill>
                <a:latin typeface="Arial - 19"/>
              </a:rPr>
              <a:t>consumer surplus = </a:t>
            </a:r>
          </a:p>
          <a:p>
            <a:endParaRPr lang="en-US" sz="1400" smtClean="0">
              <a:solidFill>
                <a:srgbClr val="000000"/>
              </a:solidFill>
              <a:latin typeface="Arial - 19"/>
            </a:endParaRPr>
          </a:p>
          <a:p>
            <a:r>
              <a:rPr lang="en-US" sz="1400" smtClean="0">
                <a:solidFill>
                  <a:srgbClr val="000000"/>
                </a:solidFill>
                <a:latin typeface="Arial - 19"/>
              </a:rPr>
              <a:t>consumer surplus = </a:t>
            </a:r>
            <a:endParaRPr lang="en-US" sz="1400">
              <a:solidFill>
                <a:srgbClr val="000000"/>
              </a:solidFill>
              <a:latin typeface="Arial - 19"/>
            </a:endParaRPr>
          </a:p>
        </p:txBody>
      </p:sp>
      <p:sp>
        <p:nvSpPr>
          <p:cNvPr id="82" name="TextBox 81"/>
          <p:cNvSpPr txBox="1"/>
          <p:nvPr/>
        </p:nvSpPr>
        <p:spPr>
          <a:xfrm>
            <a:off x="8128000" y="3263900"/>
            <a:ext cx="635000" cy="646331"/>
          </a:xfrm>
          <a:prstGeom prst="rect">
            <a:avLst/>
          </a:prstGeom>
          <a:noFill/>
        </p:spPr>
        <p:txBody>
          <a:bodyPr vert="horz" rtlCol="0">
            <a:spAutoFit/>
          </a:bodyPr>
          <a:lstStyle/>
          <a:p>
            <a:endParaRPr lang="en-US" smtClean="0"/>
          </a:p>
          <a:p>
            <a:endParaRPr lang="en-US"/>
          </a:p>
        </p:txBody>
      </p:sp>
      <p:sp>
        <p:nvSpPr>
          <p:cNvPr id="83" name="TextBox 82"/>
          <p:cNvSpPr txBox="1"/>
          <p:nvPr/>
        </p:nvSpPr>
        <p:spPr>
          <a:xfrm>
            <a:off x="8051800" y="3238500"/>
            <a:ext cx="1422400" cy="738664"/>
          </a:xfrm>
          <a:prstGeom prst="rect">
            <a:avLst/>
          </a:prstGeom>
          <a:noFill/>
        </p:spPr>
        <p:txBody>
          <a:bodyPr vert="horz" rtlCol="0">
            <a:spAutoFit/>
          </a:bodyPr>
          <a:lstStyle/>
          <a:p>
            <a:r>
              <a:rPr lang="en-US" sz="1400" smtClean="0">
                <a:solidFill>
                  <a:srgbClr val="FF0000"/>
                </a:solidFill>
                <a:latin typeface="Arial - 19"/>
              </a:rPr>
              <a:t>.5(100)(10)</a:t>
            </a:r>
          </a:p>
          <a:p>
            <a:endParaRPr lang="en-US" sz="1400" smtClean="0">
              <a:solidFill>
                <a:srgbClr val="FF0000"/>
              </a:solidFill>
              <a:latin typeface="Arial - 19"/>
            </a:endParaRPr>
          </a:p>
          <a:p>
            <a:r>
              <a:rPr lang="en-US" sz="1400" smtClean="0">
                <a:solidFill>
                  <a:srgbClr val="FF0000"/>
                </a:solidFill>
                <a:latin typeface="Arial - 19"/>
              </a:rPr>
              <a:t>$50</a:t>
            </a:r>
            <a:endParaRPr lang="en-US" sz="1400">
              <a:solidFill>
                <a:srgbClr val="FF0000"/>
              </a:solidFill>
              <a:latin typeface="Arial - 19"/>
            </a:endParaRPr>
          </a:p>
        </p:txBody>
      </p:sp>
    </p:spTree>
    <p:extLst>
      <p:ext uri="{BB962C8B-B14F-4D97-AF65-F5344CB8AC3E}">
        <p14:creationId xmlns:p14="http://schemas.microsoft.com/office/powerpoint/2010/main" val="2013456992"/>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1320800"/>
            <a:ext cx="3848100" cy="38608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8" name="Straight Connector 47"/>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9" name="Freeform 48"/>
          <p:cNvSpPr/>
          <p:nvPr/>
        </p:nvSpPr>
        <p:spPr>
          <a:xfrm>
            <a:off x="2781300" y="1327150"/>
            <a:ext cx="3166365" cy="3173604"/>
          </a:xfrm>
          <a:custGeom>
            <a:avLst/>
            <a:gdLst/>
            <a:ahLst/>
            <a:cxnLst/>
            <a:rect l="0" t="0" r="0" b="0"/>
            <a:pathLst>
              <a:path w="3166365" h="3173604">
                <a:moveTo>
                  <a:pt x="0" y="0"/>
                </a:moveTo>
                <a:lnTo>
                  <a:pt x="3166364" y="3173603"/>
                </a:lnTo>
                <a:lnTo>
                  <a:pt x="0" y="3173603"/>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2908300" y="3479800"/>
            <a:ext cx="19558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51" name="TextBox 50"/>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52" name="TextBox 51"/>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3" name="TextBox 52"/>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4" name="TextBox 53"/>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5" name="TextBox 54"/>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6" name="TextBox 55"/>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7" name="TextBox 56"/>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8" name="TextBox 57"/>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9" name="TextBox 58"/>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0" name="TextBox 59"/>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1" name="TextBox 60"/>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3" name="TextBox 62"/>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4" name="TextBox 63"/>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5" name="TextBox 64"/>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6" name="TextBox 65"/>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7" name="TextBox 66"/>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8" name="TextBox 67"/>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9" name="TextBox 68"/>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70" name="TextBox 69"/>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71" name="TextBox 70"/>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72" name="TextBox 71"/>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3" name="TextBox 72"/>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4" name="Freeform 73"/>
          <p:cNvSpPr/>
          <p:nvPr/>
        </p:nvSpPr>
        <p:spPr>
          <a:xfrm>
            <a:off x="176530" y="5991733"/>
            <a:ext cx="9740393" cy="1054863"/>
          </a:xfrm>
          <a:custGeom>
            <a:avLst/>
            <a:gdLst/>
            <a:ahLst/>
            <a:cxnLst/>
            <a:rect l="0" t="0" r="0" b="0"/>
            <a:pathLst>
              <a:path w="9740393" h="1054863">
                <a:moveTo>
                  <a:pt x="1623314" y="0"/>
                </a:moveTo>
                <a:lnTo>
                  <a:pt x="8278495" y="0"/>
                </a:lnTo>
                <a:lnTo>
                  <a:pt x="8441563" y="3556"/>
                </a:lnTo>
                <a:lnTo>
                  <a:pt x="8733155" y="12192"/>
                </a:lnTo>
                <a:lnTo>
                  <a:pt x="9009253" y="29845"/>
                </a:lnTo>
                <a:lnTo>
                  <a:pt x="9139175" y="38608"/>
                </a:lnTo>
                <a:lnTo>
                  <a:pt x="9367266" y="63246"/>
                </a:lnTo>
                <a:lnTo>
                  <a:pt x="9528938" y="91440"/>
                </a:lnTo>
                <a:lnTo>
                  <a:pt x="9610472" y="107188"/>
                </a:lnTo>
                <a:lnTo>
                  <a:pt x="9692004" y="138811"/>
                </a:lnTo>
                <a:lnTo>
                  <a:pt x="9723755" y="156464"/>
                </a:lnTo>
                <a:lnTo>
                  <a:pt x="9723755" y="165227"/>
                </a:lnTo>
                <a:lnTo>
                  <a:pt x="9740392" y="175768"/>
                </a:lnTo>
                <a:lnTo>
                  <a:pt x="9740392" y="879094"/>
                </a:lnTo>
                <a:lnTo>
                  <a:pt x="9723755" y="887857"/>
                </a:lnTo>
                <a:lnTo>
                  <a:pt x="9723755" y="896747"/>
                </a:lnTo>
                <a:lnTo>
                  <a:pt x="9692004" y="914146"/>
                </a:lnTo>
                <a:lnTo>
                  <a:pt x="9610472" y="945769"/>
                </a:lnTo>
                <a:lnTo>
                  <a:pt x="9448800" y="975741"/>
                </a:lnTo>
                <a:lnTo>
                  <a:pt x="9367266" y="989838"/>
                </a:lnTo>
                <a:lnTo>
                  <a:pt x="9139175" y="1014476"/>
                </a:lnTo>
                <a:lnTo>
                  <a:pt x="8879586" y="1032002"/>
                </a:lnTo>
                <a:lnTo>
                  <a:pt x="8733155" y="1040765"/>
                </a:lnTo>
                <a:lnTo>
                  <a:pt x="8441563" y="1049655"/>
                </a:lnTo>
                <a:lnTo>
                  <a:pt x="8278495" y="1053084"/>
                </a:lnTo>
                <a:lnTo>
                  <a:pt x="8198358" y="1053084"/>
                </a:lnTo>
                <a:lnTo>
                  <a:pt x="8116824" y="1054862"/>
                </a:lnTo>
                <a:lnTo>
                  <a:pt x="1623314" y="1054862"/>
                </a:lnTo>
                <a:lnTo>
                  <a:pt x="1525143" y="1053084"/>
                </a:lnTo>
                <a:lnTo>
                  <a:pt x="1445006" y="1053084"/>
                </a:lnTo>
                <a:lnTo>
                  <a:pt x="1281938" y="1049655"/>
                </a:lnTo>
                <a:lnTo>
                  <a:pt x="990346" y="1040765"/>
                </a:lnTo>
                <a:lnTo>
                  <a:pt x="714248" y="1023112"/>
                </a:lnTo>
                <a:lnTo>
                  <a:pt x="584327" y="1014476"/>
                </a:lnTo>
                <a:lnTo>
                  <a:pt x="357759" y="989838"/>
                </a:lnTo>
                <a:lnTo>
                  <a:pt x="194564" y="961644"/>
                </a:lnTo>
                <a:lnTo>
                  <a:pt x="113030" y="945769"/>
                </a:lnTo>
                <a:lnTo>
                  <a:pt x="33020" y="914146"/>
                </a:lnTo>
                <a:lnTo>
                  <a:pt x="0" y="896747"/>
                </a:lnTo>
                <a:lnTo>
                  <a:pt x="0" y="156464"/>
                </a:lnTo>
                <a:lnTo>
                  <a:pt x="33020" y="138811"/>
                </a:lnTo>
                <a:lnTo>
                  <a:pt x="113030" y="107188"/>
                </a:lnTo>
                <a:lnTo>
                  <a:pt x="276225" y="77343"/>
                </a:lnTo>
                <a:lnTo>
                  <a:pt x="357759" y="63246"/>
                </a:lnTo>
                <a:lnTo>
                  <a:pt x="584327" y="38608"/>
                </a:lnTo>
                <a:lnTo>
                  <a:pt x="844169" y="21082"/>
                </a:lnTo>
                <a:lnTo>
                  <a:pt x="990346" y="12192"/>
                </a:lnTo>
                <a:lnTo>
                  <a:pt x="1281938" y="3556"/>
                </a:lnTo>
                <a:lnTo>
                  <a:pt x="144500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6" name="Straight Connector 75"/>
          <p:cNvCxnSpPr/>
          <p:nvPr/>
        </p:nvCxnSpPr>
        <p:spPr>
          <a:xfrm>
            <a:off x="2794000" y="4125214"/>
            <a:ext cx="275844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7" name="Freeform 76"/>
          <p:cNvSpPr/>
          <p:nvPr/>
        </p:nvSpPr>
        <p:spPr>
          <a:xfrm>
            <a:off x="2787777" y="4130802"/>
            <a:ext cx="2787651" cy="376175"/>
          </a:xfrm>
          <a:custGeom>
            <a:avLst/>
            <a:gdLst/>
            <a:ahLst/>
            <a:cxnLst/>
            <a:rect l="0" t="0" r="0" b="0"/>
            <a:pathLst>
              <a:path w="2787651" h="376175">
                <a:moveTo>
                  <a:pt x="0" y="0"/>
                </a:moveTo>
                <a:lnTo>
                  <a:pt x="2787650" y="0"/>
                </a:lnTo>
                <a:lnTo>
                  <a:pt x="2787650" y="376174"/>
                </a:lnTo>
                <a:lnTo>
                  <a:pt x="0" y="376174"/>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5578602" y="4131818"/>
            <a:ext cx="371476" cy="371476"/>
          </a:xfrm>
          <a:custGeom>
            <a:avLst/>
            <a:gdLst/>
            <a:ahLst/>
            <a:cxnLst/>
            <a:rect l="0" t="0" r="0" b="0"/>
            <a:pathLst>
              <a:path w="371476" h="371476">
                <a:moveTo>
                  <a:pt x="0" y="0"/>
                </a:moveTo>
                <a:lnTo>
                  <a:pt x="371475" y="371475"/>
                </a:lnTo>
                <a:lnTo>
                  <a:pt x="0" y="371475"/>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368300" y="6083300"/>
            <a:ext cx="9474200" cy="784830"/>
          </a:xfrm>
          <a:prstGeom prst="rect">
            <a:avLst/>
          </a:prstGeom>
          <a:noFill/>
        </p:spPr>
        <p:txBody>
          <a:bodyPr vert="horz" rtlCol="0">
            <a:spAutoFit/>
          </a:bodyPr>
          <a:lstStyle/>
          <a:p>
            <a:r>
              <a:rPr lang="en-US" sz="1500" smtClean="0">
                <a:solidFill>
                  <a:srgbClr val="000000"/>
                </a:solidFill>
                <a:latin typeface="Arial - 20"/>
              </a:rPr>
              <a:t>Use the chart to summarize what happens as a result of a $1 decrease in price.</a:t>
            </a:r>
          </a:p>
          <a:p>
            <a:r>
              <a:rPr lang="en-US" sz="1500" smtClean="0">
                <a:solidFill>
                  <a:srgbClr val="000000"/>
                </a:solidFill>
                <a:latin typeface="Arial - 20"/>
              </a:rPr>
              <a:t>For existing consumers? For new consumers?  </a:t>
            </a:r>
          </a:p>
          <a:p>
            <a:r>
              <a:rPr lang="en-US" sz="1500" smtClean="0">
                <a:solidFill>
                  <a:srgbClr val="000000"/>
                </a:solidFill>
                <a:latin typeface="Arial - 20"/>
              </a:rPr>
              <a:t>Total increase in consumer surplus?</a:t>
            </a:r>
            <a:endParaRPr lang="en-US" sz="1500">
              <a:solidFill>
                <a:srgbClr val="000000"/>
              </a:solidFill>
              <a:latin typeface="Arial - 20"/>
            </a:endParaRPr>
          </a:p>
        </p:txBody>
      </p:sp>
      <p:graphicFrame>
        <p:nvGraphicFramePr>
          <p:cNvPr id="80" name="Table 79"/>
          <p:cNvGraphicFramePr>
            <a:graphicFrameLocks noGrp="1"/>
          </p:cNvGraphicFramePr>
          <p:nvPr>
            <p:extLst>
              <p:ext uri="{D42A27DB-BD31-4B8C-83A1-F6EECF244321}">
                <p14:modId xmlns:p14="http://schemas.microsoft.com/office/powerpoint/2010/main" val="849921730"/>
              </p:ext>
            </p:extLst>
          </p:nvPr>
        </p:nvGraphicFramePr>
        <p:xfrm>
          <a:off x="4279900" y="737616"/>
          <a:ext cx="4025900" cy="1828800"/>
        </p:xfrm>
        <a:graphic>
          <a:graphicData uri="http://schemas.openxmlformats.org/drawingml/2006/table">
            <a:tbl>
              <a:tblPr firstRow="1" bandRow="1">
                <a:tableStyleId>{5C22544A-7EE6-4342-B048-85BDC9FD1C3A}</a:tableStyleId>
              </a:tblPr>
              <a:tblGrid>
                <a:gridCol w="2336800"/>
                <a:gridCol w="1689100"/>
              </a:tblGrid>
              <a:tr h="508000">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88" b="0" i="0" u="none" baseline="0" smtClean="0">
                          <a:solidFill>
                            <a:srgbClr val="000000"/>
                          </a:solidFill>
                          <a:latin typeface="Arial - 16"/>
                        </a:rPr>
                        <a:t> change</a:t>
                      </a:r>
                      <a:endParaRPr lang="en-US" sz="1688"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44500">
                <a:tc>
                  <a:txBody>
                    <a:bodyPr/>
                    <a:lstStyle/>
                    <a:p>
                      <a:r>
                        <a:rPr lang="en-US" sz="1654" b="0" i="0" u="none" baseline="0" smtClean="0">
                          <a:solidFill>
                            <a:srgbClr val="000000"/>
                          </a:solidFill>
                          <a:latin typeface="Arial - 16"/>
                        </a:rPr>
                        <a:t>existing consumers </a:t>
                      </a:r>
                      <a:endParaRPr lang="en-US" sz="1654"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88" b="0" i="0" u="none" baseline="0" smtClean="0">
                          <a:solidFill>
                            <a:srgbClr val="000000"/>
                          </a:solidFill>
                          <a:latin typeface=" - 16"/>
                        </a:rPr>
                        <a:t>$800 </a:t>
                      </a:r>
                      <a:endParaRPr lang="en-US" sz="1688" b="0" i="0" u="none" baseline="0">
                        <a:solidFill>
                          <a:srgbClr val="000000"/>
                        </a:solidFill>
                        <a:latin typeface="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44500">
                <a:tc>
                  <a:txBody>
                    <a:bodyPr/>
                    <a:lstStyle/>
                    <a:p>
                      <a:r>
                        <a:rPr lang="en-US" sz="1654" b="0" i="0" u="none" baseline="0" smtClean="0">
                          <a:solidFill>
                            <a:srgbClr val="000000"/>
                          </a:solidFill>
                          <a:latin typeface="Arial - 16"/>
                        </a:rPr>
                        <a:t>new consumers </a:t>
                      </a:r>
                      <a:endParaRPr lang="en-US" sz="1654"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88" b="0" i="0" u="none" baseline="0" smtClean="0">
                          <a:solidFill>
                            <a:srgbClr val="000000"/>
                          </a:solidFill>
                          <a:latin typeface=" - 16"/>
                        </a:rPr>
                        <a:t>$ 50 </a:t>
                      </a:r>
                      <a:endParaRPr lang="en-US" sz="1688" b="0" i="0" u="none" baseline="0">
                        <a:solidFill>
                          <a:srgbClr val="000000"/>
                        </a:solidFill>
                        <a:latin typeface="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31800">
                <a:tc>
                  <a:txBody>
                    <a:bodyPr/>
                    <a:lstStyle/>
                    <a:p>
                      <a:r>
                        <a:rPr lang="en-US" sz="1654" b="0" i="0" u="none" baseline="0" smtClean="0">
                          <a:solidFill>
                            <a:srgbClr val="000000"/>
                          </a:solidFill>
                          <a:latin typeface="Arial - 16"/>
                        </a:rPr>
                        <a:t>total increase</a:t>
                      </a:r>
                      <a:endParaRPr lang="en-US" sz="1654"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88" b="0" i="0" u="none" baseline="0" smtClean="0">
                          <a:solidFill>
                            <a:srgbClr val="000000"/>
                          </a:solidFill>
                          <a:latin typeface="Arial - 16"/>
                        </a:rPr>
                        <a:t>$850 </a:t>
                      </a:r>
                      <a:endParaRPr lang="en-US" sz="1688"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extLst>
      <p:ext uri="{BB962C8B-B14F-4D97-AF65-F5344CB8AC3E}">
        <p14:creationId xmlns:p14="http://schemas.microsoft.com/office/powerpoint/2010/main" val="6482491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1397000" y="901700"/>
            <a:ext cx="7162800" cy="553998"/>
          </a:xfrm>
          <a:prstGeom prst="rect">
            <a:avLst/>
          </a:prstGeom>
          <a:noFill/>
        </p:spPr>
        <p:txBody>
          <a:bodyPr vert="horz" rtlCol="0">
            <a:spAutoFit/>
          </a:bodyPr>
          <a:lstStyle/>
          <a:p>
            <a:r>
              <a:rPr lang="en-US" sz="1500" dirty="0" smtClean="0">
                <a:solidFill>
                  <a:srgbClr val="000000"/>
                </a:solidFill>
                <a:latin typeface="Arial - 20"/>
              </a:rPr>
              <a:t>Now consider the sellers of cold bottled water on a hot </a:t>
            </a:r>
            <a:r>
              <a:rPr lang="en-US" sz="1500" dirty="0" smtClean="0">
                <a:solidFill>
                  <a:srgbClr val="000000"/>
                </a:solidFill>
                <a:latin typeface="Arial - 20"/>
              </a:rPr>
              <a:t>summer </a:t>
            </a:r>
            <a:r>
              <a:rPr lang="en-US" sz="1500" dirty="0" smtClean="0">
                <a:solidFill>
                  <a:srgbClr val="000000"/>
                </a:solidFill>
                <a:latin typeface="Arial - 20"/>
              </a:rPr>
              <a:t>day. The seller's cost is the lowest price at which he </a:t>
            </a:r>
            <a:r>
              <a:rPr lang="en-US" sz="1500" dirty="0" smtClean="0">
                <a:solidFill>
                  <a:srgbClr val="000000"/>
                </a:solidFill>
                <a:latin typeface="Arial - 20"/>
              </a:rPr>
              <a:t>or </a:t>
            </a:r>
            <a:r>
              <a:rPr lang="en-US" sz="1500" dirty="0" smtClean="0">
                <a:solidFill>
                  <a:srgbClr val="000000"/>
                </a:solidFill>
                <a:latin typeface="Arial - 20"/>
              </a:rPr>
              <a:t>she would be willing to sell.</a:t>
            </a:r>
            <a:endParaRPr lang="en-US" sz="1500" dirty="0">
              <a:solidFill>
                <a:srgbClr val="000000"/>
              </a:solidFill>
              <a:latin typeface="Arial - 20"/>
            </a:endParaRPr>
          </a:p>
        </p:txBody>
      </p:sp>
      <p:graphicFrame>
        <p:nvGraphicFramePr>
          <p:cNvPr id="4" name="Table 3"/>
          <p:cNvGraphicFramePr>
            <a:graphicFrameLocks noGrp="1"/>
          </p:cNvGraphicFramePr>
          <p:nvPr>
            <p:extLst>
              <p:ext uri="{D42A27DB-BD31-4B8C-83A1-F6EECF244321}">
                <p14:modId xmlns:p14="http://schemas.microsoft.com/office/powerpoint/2010/main" val="4251948771"/>
              </p:ext>
            </p:extLst>
          </p:nvPr>
        </p:nvGraphicFramePr>
        <p:xfrm>
          <a:off x="1339849" y="2197100"/>
          <a:ext cx="7162800" cy="4025900"/>
        </p:xfrm>
        <a:graphic>
          <a:graphicData uri="http://schemas.openxmlformats.org/drawingml/2006/table">
            <a:tbl>
              <a:tblPr firstRow="1" bandRow="1">
                <a:tableStyleId>{5C22544A-7EE6-4342-B048-85BDC9FD1C3A}</a:tableStyleId>
              </a:tblPr>
              <a:tblGrid>
                <a:gridCol w="1778000"/>
                <a:gridCol w="1790700"/>
                <a:gridCol w="1778000"/>
                <a:gridCol w="1816100"/>
              </a:tblGrid>
              <a:tr h="825500">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cost  </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price received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Arial - 21"/>
                        </a:rPr>
                        <a:t>producer  surplus </a:t>
                      </a:r>
                      <a:endParaRPr lang="en-US" sz="2102"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Anthony</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$1</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Mia</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$2</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Noah</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$3</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Chloe</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$4</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Jayden</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$5</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Abigail</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$6</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extLst>
      <p:ext uri="{BB962C8B-B14F-4D97-AF65-F5344CB8AC3E}">
        <p14:creationId xmlns:p14="http://schemas.microsoft.com/office/powerpoint/2010/main" val="14611585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sp>
        <p:nvSpPr>
          <p:cNvPr id="60" name="TextBox 59"/>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sp>
        <p:nvSpPr>
          <p:cNvPr id="61" name="TextBox 60"/>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62" name="Freeform 61"/>
          <p:cNvSpPr/>
          <p:nvPr/>
        </p:nvSpPr>
        <p:spPr>
          <a:xfrm>
            <a:off x="6958330" y="1724533"/>
            <a:ext cx="3036571" cy="1700785"/>
          </a:xfrm>
          <a:custGeom>
            <a:avLst/>
            <a:gdLst/>
            <a:ahLst/>
            <a:cxnLst/>
            <a:rect l="0" t="0" r="0" b="0"/>
            <a:pathLst>
              <a:path w="3036571" h="1700785">
                <a:moveTo>
                  <a:pt x="506095" y="0"/>
                </a:moveTo>
                <a:lnTo>
                  <a:pt x="2580894" y="0"/>
                </a:lnTo>
                <a:lnTo>
                  <a:pt x="2631694" y="5715"/>
                </a:lnTo>
                <a:lnTo>
                  <a:pt x="2722626" y="19812"/>
                </a:lnTo>
                <a:lnTo>
                  <a:pt x="2808732" y="48260"/>
                </a:lnTo>
                <a:lnTo>
                  <a:pt x="2849118" y="62230"/>
                </a:lnTo>
                <a:lnTo>
                  <a:pt x="2920238" y="101981"/>
                </a:lnTo>
                <a:lnTo>
                  <a:pt x="2970657" y="147447"/>
                </a:lnTo>
                <a:lnTo>
                  <a:pt x="2996057" y="172847"/>
                </a:lnTo>
                <a:lnTo>
                  <a:pt x="3021584" y="223901"/>
                </a:lnTo>
                <a:lnTo>
                  <a:pt x="3031363" y="252349"/>
                </a:lnTo>
                <a:lnTo>
                  <a:pt x="3031363" y="266319"/>
                </a:lnTo>
                <a:lnTo>
                  <a:pt x="3036570" y="283464"/>
                </a:lnTo>
                <a:lnTo>
                  <a:pt x="3036570" y="1417320"/>
                </a:lnTo>
                <a:lnTo>
                  <a:pt x="3031363" y="1431417"/>
                </a:lnTo>
                <a:lnTo>
                  <a:pt x="3031363" y="1445768"/>
                </a:lnTo>
                <a:lnTo>
                  <a:pt x="3021584" y="1473962"/>
                </a:lnTo>
                <a:lnTo>
                  <a:pt x="2996057" y="1524889"/>
                </a:lnTo>
                <a:lnTo>
                  <a:pt x="2945765" y="1573149"/>
                </a:lnTo>
                <a:lnTo>
                  <a:pt x="2920238" y="1595755"/>
                </a:lnTo>
                <a:lnTo>
                  <a:pt x="2849118" y="1635633"/>
                </a:lnTo>
                <a:lnTo>
                  <a:pt x="2768219" y="1663954"/>
                </a:lnTo>
                <a:lnTo>
                  <a:pt x="2722626" y="1678051"/>
                </a:lnTo>
                <a:lnTo>
                  <a:pt x="2631694" y="1692402"/>
                </a:lnTo>
                <a:lnTo>
                  <a:pt x="2580894" y="1697863"/>
                </a:lnTo>
                <a:lnTo>
                  <a:pt x="2555875" y="1697863"/>
                </a:lnTo>
                <a:lnTo>
                  <a:pt x="2530475" y="1700784"/>
                </a:lnTo>
                <a:lnTo>
                  <a:pt x="506095" y="1700784"/>
                </a:lnTo>
                <a:lnTo>
                  <a:pt x="475488" y="1697863"/>
                </a:lnTo>
                <a:lnTo>
                  <a:pt x="450469" y="1697863"/>
                </a:lnTo>
                <a:lnTo>
                  <a:pt x="399669" y="1692402"/>
                </a:lnTo>
                <a:lnTo>
                  <a:pt x="308737" y="1678051"/>
                </a:lnTo>
                <a:lnTo>
                  <a:pt x="222631" y="1649603"/>
                </a:lnTo>
                <a:lnTo>
                  <a:pt x="182118" y="1635633"/>
                </a:lnTo>
                <a:lnTo>
                  <a:pt x="111506" y="1595755"/>
                </a:lnTo>
                <a:lnTo>
                  <a:pt x="60706" y="1550416"/>
                </a:lnTo>
                <a:lnTo>
                  <a:pt x="35306" y="1524889"/>
                </a:lnTo>
                <a:lnTo>
                  <a:pt x="10287" y="1473962"/>
                </a:lnTo>
                <a:lnTo>
                  <a:pt x="0" y="1445768"/>
                </a:lnTo>
                <a:lnTo>
                  <a:pt x="0" y="252349"/>
                </a:lnTo>
                <a:lnTo>
                  <a:pt x="10287" y="223901"/>
                </a:lnTo>
                <a:lnTo>
                  <a:pt x="35306" y="172847"/>
                </a:lnTo>
                <a:lnTo>
                  <a:pt x="86106" y="124714"/>
                </a:lnTo>
                <a:lnTo>
                  <a:pt x="111506" y="101981"/>
                </a:lnTo>
                <a:lnTo>
                  <a:pt x="182118" y="62230"/>
                </a:lnTo>
                <a:lnTo>
                  <a:pt x="263144" y="33909"/>
                </a:lnTo>
                <a:lnTo>
                  <a:pt x="308737" y="19812"/>
                </a:lnTo>
                <a:lnTo>
                  <a:pt x="399669" y="5715"/>
                </a:lnTo>
                <a:lnTo>
                  <a:pt x="4504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5396992" y="3505073"/>
            <a:ext cx="4024504" cy="1712723"/>
          </a:xfrm>
          <a:custGeom>
            <a:avLst/>
            <a:gdLst/>
            <a:ahLst/>
            <a:cxnLst/>
            <a:rect l="0" t="0" r="0" b="0"/>
            <a:pathLst>
              <a:path w="4024504" h="1712723">
                <a:moveTo>
                  <a:pt x="670814" y="0"/>
                </a:moveTo>
                <a:lnTo>
                  <a:pt x="3420618" y="0"/>
                </a:lnTo>
                <a:lnTo>
                  <a:pt x="3487928" y="5588"/>
                </a:lnTo>
                <a:lnTo>
                  <a:pt x="3608451" y="19812"/>
                </a:lnTo>
                <a:lnTo>
                  <a:pt x="3722624" y="48387"/>
                </a:lnTo>
                <a:lnTo>
                  <a:pt x="3776218" y="62611"/>
                </a:lnTo>
                <a:lnTo>
                  <a:pt x="3870452" y="102743"/>
                </a:lnTo>
                <a:lnTo>
                  <a:pt x="3937254" y="148463"/>
                </a:lnTo>
                <a:lnTo>
                  <a:pt x="3970909" y="174117"/>
                </a:lnTo>
                <a:lnTo>
                  <a:pt x="4004564" y="225298"/>
                </a:lnTo>
                <a:lnTo>
                  <a:pt x="4017645" y="254127"/>
                </a:lnTo>
                <a:lnTo>
                  <a:pt x="4017645" y="268097"/>
                </a:lnTo>
                <a:lnTo>
                  <a:pt x="4024503" y="285369"/>
                </a:lnTo>
                <a:lnTo>
                  <a:pt x="4024503" y="1427353"/>
                </a:lnTo>
                <a:lnTo>
                  <a:pt x="4017645" y="1441577"/>
                </a:lnTo>
                <a:lnTo>
                  <a:pt x="4017645" y="1455928"/>
                </a:lnTo>
                <a:lnTo>
                  <a:pt x="4004564" y="1484376"/>
                </a:lnTo>
                <a:lnTo>
                  <a:pt x="3970909" y="1535684"/>
                </a:lnTo>
                <a:lnTo>
                  <a:pt x="3904107" y="1584325"/>
                </a:lnTo>
                <a:lnTo>
                  <a:pt x="3870452" y="1607185"/>
                </a:lnTo>
                <a:lnTo>
                  <a:pt x="3776218" y="1647190"/>
                </a:lnTo>
                <a:lnTo>
                  <a:pt x="3668903" y="1675638"/>
                </a:lnTo>
                <a:lnTo>
                  <a:pt x="3608451" y="1689989"/>
                </a:lnTo>
                <a:lnTo>
                  <a:pt x="3487928" y="1704213"/>
                </a:lnTo>
                <a:lnTo>
                  <a:pt x="3420618" y="1709801"/>
                </a:lnTo>
                <a:lnTo>
                  <a:pt x="3387344" y="1709801"/>
                </a:lnTo>
                <a:lnTo>
                  <a:pt x="3353816" y="1712722"/>
                </a:lnTo>
                <a:lnTo>
                  <a:pt x="670814" y="1712722"/>
                </a:lnTo>
                <a:lnTo>
                  <a:pt x="630174" y="1709801"/>
                </a:lnTo>
                <a:lnTo>
                  <a:pt x="597154" y="1709801"/>
                </a:lnTo>
                <a:lnTo>
                  <a:pt x="529717" y="1704213"/>
                </a:lnTo>
                <a:lnTo>
                  <a:pt x="409321" y="1689989"/>
                </a:lnTo>
                <a:lnTo>
                  <a:pt x="295148" y="1661414"/>
                </a:lnTo>
                <a:lnTo>
                  <a:pt x="241427" y="1647190"/>
                </a:lnTo>
                <a:lnTo>
                  <a:pt x="147828" y="1607185"/>
                </a:lnTo>
                <a:lnTo>
                  <a:pt x="80391" y="1561338"/>
                </a:lnTo>
                <a:lnTo>
                  <a:pt x="46863" y="1535684"/>
                </a:lnTo>
                <a:lnTo>
                  <a:pt x="13589" y="1484376"/>
                </a:lnTo>
                <a:lnTo>
                  <a:pt x="0" y="1455928"/>
                </a:lnTo>
                <a:lnTo>
                  <a:pt x="0" y="254127"/>
                </a:lnTo>
                <a:lnTo>
                  <a:pt x="13589" y="225298"/>
                </a:lnTo>
                <a:lnTo>
                  <a:pt x="46863" y="174117"/>
                </a:lnTo>
                <a:lnTo>
                  <a:pt x="114173" y="125476"/>
                </a:lnTo>
                <a:lnTo>
                  <a:pt x="147828" y="102743"/>
                </a:lnTo>
                <a:lnTo>
                  <a:pt x="241427" y="62611"/>
                </a:lnTo>
                <a:lnTo>
                  <a:pt x="348615" y="34290"/>
                </a:lnTo>
                <a:lnTo>
                  <a:pt x="409321" y="19812"/>
                </a:lnTo>
                <a:lnTo>
                  <a:pt x="529717" y="5588"/>
                </a:lnTo>
                <a:lnTo>
                  <a:pt x="597154"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448300" y="3670300"/>
            <a:ext cx="3860800" cy="1169551"/>
          </a:xfrm>
          <a:prstGeom prst="rect">
            <a:avLst/>
          </a:prstGeom>
          <a:noFill/>
        </p:spPr>
        <p:txBody>
          <a:bodyPr vert="horz" rtlCol="0">
            <a:spAutoFit/>
          </a:bodyPr>
          <a:lstStyle/>
          <a:p>
            <a:r>
              <a:rPr lang="en-US" sz="1400" dirty="0" smtClean="0">
                <a:solidFill>
                  <a:srgbClr val="000000"/>
                </a:solidFill>
                <a:latin typeface="Arial - 19"/>
              </a:rPr>
              <a:t>What is the lowest price at which </a:t>
            </a:r>
            <a:r>
              <a:rPr lang="en-US" sz="1400" dirty="0" smtClean="0">
                <a:solidFill>
                  <a:srgbClr val="000000"/>
                </a:solidFill>
                <a:latin typeface="Arial - 19"/>
              </a:rPr>
              <a:t>Mia </a:t>
            </a:r>
            <a:r>
              <a:rPr lang="en-US" sz="1400" dirty="0" smtClean="0">
                <a:solidFill>
                  <a:srgbClr val="000000"/>
                </a:solidFill>
                <a:latin typeface="Arial - 19"/>
              </a:rPr>
              <a:t>is willing to sell? </a:t>
            </a:r>
          </a:p>
          <a:p>
            <a:endParaRPr lang="en-US" sz="1400" dirty="0" smtClean="0">
              <a:solidFill>
                <a:srgbClr val="000000"/>
              </a:solidFill>
              <a:latin typeface="Arial - 19"/>
            </a:endParaRPr>
          </a:p>
          <a:p>
            <a:r>
              <a:rPr lang="en-US" sz="1400" dirty="0" smtClean="0">
                <a:solidFill>
                  <a:srgbClr val="000000"/>
                </a:solidFill>
                <a:latin typeface="Arial - 19"/>
              </a:rPr>
              <a:t>What is the lowest price at which </a:t>
            </a:r>
            <a:r>
              <a:rPr lang="en-US" sz="1400" dirty="0" smtClean="0">
                <a:solidFill>
                  <a:srgbClr val="000000"/>
                </a:solidFill>
                <a:latin typeface="Arial - 19"/>
              </a:rPr>
              <a:t>Jayden </a:t>
            </a:r>
            <a:r>
              <a:rPr lang="en-US" sz="1400" dirty="0" smtClean="0">
                <a:solidFill>
                  <a:srgbClr val="000000"/>
                </a:solidFill>
                <a:latin typeface="Arial - 19"/>
              </a:rPr>
              <a:t>is willing to sell?</a:t>
            </a:r>
            <a:endParaRPr lang="en-US" sz="1400" dirty="0">
              <a:solidFill>
                <a:srgbClr val="000000"/>
              </a:solidFill>
              <a:latin typeface="Arial - 19"/>
            </a:endParaRPr>
          </a:p>
        </p:txBody>
      </p:sp>
      <p:cxnSp>
        <p:nvCxnSpPr>
          <p:cNvPr id="65" name="Straight Connector 64"/>
          <p:cNvCxnSpPr/>
          <p:nvPr/>
        </p:nvCxnSpPr>
        <p:spPr>
          <a:xfrm>
            <a:off x="2425700" y="4841240"/>
            <a:ext cx="69037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3116072" y="4142740"/>
            <a:ext cx="0" cy="69253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111500" y="4142740"/>
            <a:ext cx="7112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820414" y="3444367"/>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822700" y="3444367"/>
            <a:ext cx="70218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4524883" y="2734056"/>
            <a:ext cx="0" cy="71031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521200" y="2734056"/>
            <a:ext cx="713994"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5235194" y="2035556"/>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32400" y="2023618"/>
            <a:ext cx="70726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5939663" y="1331214"/>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073900" y="1943100"/>
            <a:ext cx="2921000" cy="1169551"/>
          </a:xfrm>
          <a:prstGeom prst="rect">
            <a:avLst/>
          </a:prstGeom>
          <a:noFill/>
        </p:spPr>
        <p:txBody>
          <a:bodyPr vert="horz" rtlCol="0">
            <a:spAutoFit/>
          </a:bodyPr>
          <a:lstStyle/>
          <a:p>
            <a:r>
              <a:rPr lang="en-US" sz="1400" dirty="0" smtClean="0">
                <a:solidFill>
                  <a:srgbClr val="000000"/>
                </a:solidFill>
                <a:latin typeface="Arial - 18"/>
              </a:rPr>
              <a:t>The supply curve reflects  the sellers' cost - the </a:t>
            </a:r>
            <a:r>
              <a:rPr lang="en-US" sz="1400" dirty="0" smtClean="0">
                <a:solidFill>
                  <a:srgbClr val="000000"/>
                </a:solidFill>
                <a:latin typeface="Arial - 18"/>
              </a:rPr>
              <a:t>lowest </a:t>
            </a:r>
            <a:r>
              <a:rPr lang="en-US" sz="1400" dirty="0" smtClean="0">
                <a:solidFill>
                  <a:srgbClr val="000000"/>
                </a:solidFill>
                <a:latin typeface="Arial - 18"/>
              </a:rPr>
              <a:t>price at which they </a:t>
            </a:r>
            <a:r>
              <a:rPr lang="en-US" sz="1400" dirty="0" smtClean="0">
                <a:solidFill>
                  <a:srgbClr val="000000"/>
                </a:solidFill>
                <a:latin typeface="Arial - 18"/>
              </a:rPr>
              <a:t>are </a:t>
            </a:r>
            <a:r>
              <a:rPr lang="en-US" sz="1400" dirty="0" smtClean="0">
                <a:solidFill>
                  <a:srgbClr val="000000"/>
                </a:solidFill>
                <a:latin typeface="Arial - 18"/>
              </a:rPr>
              <a:t>willing to sell. </a:t>
            </a:r>
          </a:p>
          <a:p>
            <a:endParaRPr lang="en-US" sz="1400" dirty="0" smtClean="0">
              <a:solidFill>
                <a:srgbClr val="000000"/>
              </a:solidFill>
              <a:latin typeface="Arial - 18"/>
            </a:endParaRPr>
          </a:p>
          <a:p>
            <a:r>
              <a:rPr lang="en-US" sz="1400" dirty="0" smtClean="0">
                <a:solidFill>
                  <a:srgbClr val="000000"/>
                </a:solidFill>
                <a:latin typeface="Arial - 18"/>
              </a:rPr>
              <a:t> </a:t>
            </a:r>
            <a:endParaRPr lang="en-US" sz="1400" dirty="0">
              <a:solidFill>
                <a:srgbClr val="000000"/>
              </a:solidFill>
              <a:latin typeface="Arial - 18"/>
            </a:endParaRPr>
          </a:p>
        </p:txBody>
      </p:sp>
      <p:sp>
        <p:nvSpPr>
          <p:cNvPr id="76" name="TextBox 75"/>
          <p:cNvSpPr txBox="1"/>
          <p:nvPr/>
        </p:nvSpPr>
        <p:spPr>
          <a:xfrm>
            <a:off x="3213100" y="4648200"/>
            <a:ext cx="1219200" cy="323165"/>
          </a:xfrm>
          <a:prstGeom prst="rect">
            <a:avLst/>
          </a:prstGeom>
          <a:noFill/>
        </p:spPr>
        <p:txBody>
          <a:bodyPr vert="horz" rtlCol="0">
            <a:spAutoFit/>
          </a:bodyPr>
          <a:lstStyle/>
          <a:p>
            <a:r>
              <a:rPr lang="en-US" sz="1500" smtClean="0">
                <a:solidFill>
                  <a:srgbClr val="000000"/>
                </a:solidFill>
                <a:latin typeface="Arial - 20"/>
              </a:rPr>
              <a:t>Anthony</a:t>
            </a:r>
            <a:endParaRPr lang="en-US" sz="1500">
              <a:solidFill>
                <a:srgbClr val="000000"/>
              </a:solidFill>
              <a:latin typeface="Arial - 20"/>
            </a:endParaRPr>
          </a:p>
        </p:txBody>
      </p:sp>
      <p:sp>
        <p:nvSpPr>
          <p:cNvPr id="77" name="TextBox 76"/>
          <p:cNvSpPr txBox="1"/>
          <p:nvPr/>
        </p:nvSpPr>
        <p:spPr>
          <a:xfrm>
            <a:off x="3937000" y="3962400"/>
            <a:ext cx="787400" cy="323165"/>
          </a:xfrm>
          <a:prstGeom prst="rect">
            <a:avLst/>
          </a:prstGeom>
          <a:noFill/>
        </p:spPr>
        <p:txBody>
          <a:bodyPr vert="horz" rtlCol="0">
            <a:spAutoFit/>
          </a:bodyPr>
          <a:lstStyle/>
          <a:p>
            <a:r>
              <a:rPr lang="en-US" sz="1500" smtClean="0">
                <a:solidFill>
                  <a:srgbClr val="000000"/>
                </a:solidFill>
                <a:latin typeface="Arial - 20"/>
              </a:rPr>
              <a:t>Mia</a:t>
            </a:r>
            <a:endParaRPr lang="en-US" sz="1500">
              <a:solidFill>
                <a:srgbClr val="000000"/>
              </a:solidFill>
              <a:latin typeface="Arial - 20"/>
            </a:endParaRPr>
          </a:p>
        </p:txBody>
      </p:sp>
      <p:sp>
        <p:nvSpPr>
          <p:cNvPr id="78" name="TextBox 77"/>
          <p:cNvSpPr txBox="1"/>
          <p:nvPr/>
        </p:nvSpPr>
        <p:spPr>
          <a:xfrm>
            <a:off x="4648200" y="3263900"/>
            <a:ext cx="990600" cy="323165"/>
          </a:xfrm>
          <a:prstGeom prst="rect">
            <a:avLst/>
          </a:prstGeom>
          <a:noFill/>
        </p:spPr>
        <p:txBody>
          <a:bodyPr vert="horz" rtlCol="0">
            <a:spAutoFit/>
          </a:bodyPr>
          <a:lstStyle/>
          <a:p>
            <a:r>
              <a:rPr lang="en-US" sz="1500" smtClean="0">
                <a:solidFill>
                  <a:srgbClr val="000000"/>
                </a:solidFill>
                <a:latin typeface="Arial - 20"/>
              </a:rPr>
              <a:t>Noah</a:t>
            </a:r>
            <a:endParaRPr lang="en-US" sz="1500">
              <a:solidFill>
                <a:srgbClr val="000000"/>
              </a:solidFill>
              <a:latin typeface="Arial - 20"/>
            </a:endParaRPr>
          </a:p>
        </p:txBody>
      </p:sp>
      <p:sp>
        <p:nvSpPr>
          <p:cNvPr id="79" name="TextBox 78"/>
          <p:cNvSpPr txBox="1"/>
          <p:nvPr/>
        </p:nvSpPr>
        <p:spPr>
          <a:xfrm>
            <a:off x="5346700" y="2565400"/>
            <a:ext cx="914400" cy="323165"/>
          </a:xfrm>
          <a:prstGeom prst="rect">
            <a:avLst/>
          </a:prstGeom>
          <a:noFill/>
        </p:spPr>
        <p:txBody>
          <a:bodyPr vert="horz" rtlCol="0">
            <a:spAutoFit/>
          </a:bodyPr>
          <a:lstStyle/>
          <a:p>
            <a:r>
              <a:rPr lang="en-US" sz="1500" smtClean="0">
                <a:solidFill>
                  <a:srgbClr val="000000"/>
                </a:solidFill>
                <a:latin typeface="Arial - 20"/>
              </a:rPr>
              <a:t>Cloe</a:t>
            </a:r>
            <a:endParaRPr lang="en-US" sz="1500">
              <a:solidFill>
                <a:srgbClr val="000000"/>
              </a:solidFill>
              <a:latin typeface="Arial - 20"/>
            </a:endParaRPr>
          </a:p>
        </p:txBody>
      </p:sp>
      <p:sp>
        <p:nvSpPr>
          <p:cNvPr id="80" name="TextBox 79"/>
          <p:cNvSpPr txBox="1"/>
          <p:nvPr/>
        </p:nvSpPr>
        <p:spPr>
          <a:xfrm>
            <a:off x="5981700" y="1828800"/>
            <a:ext cx="1193800" cy="307777"/>
          </a:xfrm>
          <a:prstGeom prst="rect">
            <a:avLst/>
          </a:prstGeom>
          <a:noFill/>
        </p:spPr>
        <p:txBody>
          <a:bodyPr vert="horz" rtlCol="0">
            <a:spAutoFit/>
          </a:bodyPr>
          <a:lstStyle/>
          <a:p>
            <a:r>
              <a:rPr lang="en-US" sz="1400" smtClean="0">
                <a:solidFill>
                  <a:srgbClr val="000000"/>
                </a:solidFill>
                <a:latin typeface="Arial - 19"/>
              </a:rPr>
              <a:t>Jayden</a:t>
            </a:r>
            <a:endParaRPr lang="en-US" sz="1400">
              <a:solidFill>
                <a:srgbClr val="000000"/>
              </a:solidFill>
              <a:latin typeface="Arial - 19"/>
            </a:endParaRPr>
          </a:p>
        </p:txBody>
      </p:sp>
      <p:cxnSp>
        <p:nvCxnSpPr>
          <p:cNvPr id="81" name="Straight Connector 80"/>
          <p:cNvCxnSpPr/>
          <p:nvPr/>
        </p:nvCxnSpPr>
        <p:spPr>
          <a:xfrm>
            <a:off x="5933694" y="1337183"/>
            <a:ext cx="70434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6718300" y="1155700"/>
            <a:ext cx="1168400" cy="323165"/>
          </a:xfrm>
          <a:prstGeom prst="rect">
            <a:avLst/>
          </a:prstGeom>
          <a:noFill/>
        </p:spPr>
        <p:txBody>
          <a:bodyPr vert="horz" rtlCol="0">
            <a:spAutoFit/>
          </a:bodyPr>
          <a:lstStyle/>
          <a:p>
            <a:r>
              <a:rPr lang="en-US" sz="1500" smtClean="0">
                <a:solidFill>
                  <a:srgbClr val="000000"/>
                </a:solidFill>
                <a:latin typeface="Arial - 20"/>
              </a:rPr>
              <a:t>Abigail</a:t>
            </a:r>
            <a:endParaRPr lang="en-US" sz="1500">
              <a:solidFill>
                <a:srgbClr val="000000"/>
              </a:solidFill>
              <a:latin typeface="Arial - 20"/>
            </a:endParaRPr>
          </a:p>
        </p:txBody>
      </p:sp>
    </p:spTree>
    <p:extLst>
      <p:ext uri="{BB962C8B-B14F-4D97-AF65-F5344CB8AC3E}">
        <p14:creationId xmlns:p14="http://schemas.microsoft.com/office/powerpoint/2010/main" val="493780799"/>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sp>
        <p:nvSpPr>
          <p:cNvPr id="60" name="TextBox 59"/>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sp>
        <p:nvSpPr>
          <p:cNvPr id="61" name="TextBox 60"/>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62" name="Freeform 61"/>
          <p:cNvSpPr/>
          <p:nvPr/>
        </p:nvSpPr>
        <p:spPr>
          <a:xfrm>
            <a:off x="6958330" y="1724533"/>
            <a:ext cx="3036571" cy="1700785"/>
          </a:xfrm>
          <a:custGeom>
            <a:avLst/>
            <a:gdLst/>
            <a:ahLst/>
            <a:cxnLst/>
            <a:rect l="0" t="0" r="0" b="0"/>
            <a:pathLst>
              <a:path w="3036571" h="1700785">
                <a:moveTo>
                  <a:pt x="506095" y="0"/>
                </a:moveTo>
                <a:lnTo>
                  <a:pt x="2580894" y="0"/>
                </a:lnTo>
                <a:lnTo>
                  <a:pt x="2631694" y="5715"/>
                </a:lnTo>
                <a:lnTo>
                  <a:pt x="2722626" y="19812"/>
                </a:lnTo>
                <a:lnTo>
                  <a:pt x="2808732" y="48260"/>
                </a:lnTo>
                <a:lnTo>
                  <a:pt x="2849118" y="62230"/>
                </a:lnTo>
                <a:lnTo>
                  <a:pt x="2920238" y="101981"/>
                </a:lnTo>
                <a:lnTo>
                  <a:pt x="2970657" y="147447"/>
                </a:lnTo>
                <a:lnTo>
                  <a:pt x="2996057" y="172847"/>
                </a:lnTo>
                <a:lnTo>
                  <a:pt x="3021584" y="223901"/>
                </a:lnTo>
                <a:lnTo>
                  <a:pt x="3031363" y="252349"/>
                </a:lnTo>
                <a:lnTo>
                  <a:pt x="3031363" y="266319"/>
                </a:lnTo>
                <a:lnTo>
                  <a:pt x="3036570" y="283464"/>
                </a:lnTo>
                <a:lnTo>
                  <a:pt x="3036570" y="1417320"/>
                </a:lnTo>
                <a:lnTo>
                  <a:pt x="3031363" y="1431417"/>
                </a:lnTo>
                <a:lnTo>
                  <a:pt x="3031363" y="1445768"/>
                </a:lnTo>
                <a:lnTo>
                  <a:pt x="3021584" y="1473962"/>
                </a:lnTo>
                <a:lnTo>
                  <a:pt x="2996057" y="1524889"/>
                </a:lnTo>
                <a:lnTo>
                  <a:pt x="2945765" y="1573149"/>
                </a:lnTo>
                <a:lnTo>
                  <a:pt x="2920238" y="1595755"/>
                </a:lnTo>
                <a:lnTo>
                  <a:pt x="2849118" y="1635633"/>
                </a:lnTo>
                <a:lnTo>
                  <a:pt x="2768219" y="1663954"/>
                </a:lnTo>
                <a:lnTo>
                  <a:pt x="2722626" y="1678051"/>
                </a:lnTo>
                <a:lnTo>
                  <a:pt x="2631694" y="1692402"/>
                </a:lnTo>
                <a:lnTo>
                  <a:pt x="2580894" y="1697863"/>
                </a:lnTo>
                <a:lnTo>
                  <a:pt x="2555875" y="1697863"/>
                </a:lnTo>
                <a:lnTo>
                  <a:pt x="2530475" y="1700784"/>
                </a:lnTo>
                <a:lnTo>
                  <a:pt x="506095" y="1700784"/>
                </a:lnTo>
                <a:lnTo>
                  <a:pt x="475488" y="1697863"/>
                </a:lnTo>
                <a:lnTo>
                  <a:pt x="450469" y="1697863"/>
                </a:lnTo>
                <a:lnTo>
                  <a:pt x="399669" y="1692402"/>
                </a:lnTo>
                <a:lnTo>
                  <a:pt x="308737" y="1678051"/>
                </a:lnTo>
                <a:lnTo>
                  <a:pt x="222631" y="1649603"/>
                </a:lnTo>
                <a:lnTo>
                  <a:pt x="182118" y="1635633"/>
                </a:lnTo>
                <a:lnTo>
                  <a:pt x="111506" y="1595755"/>
                </a:lnTo>
                <a:lnTo>
                  <a:pt x="60706" y="1550416"/>
                </a:lnTo>
                <a:lnTo>
                  <a:pt x="35306" y="1524889"/>
                </a:lnTo>
                <a:lnTo>
                  <a:pt x="10287" y="1473962"/>
                </a:lnTo>
                <a:lnTo>
                  <a:pt x="0" y="1445768"/>
                </a:lnTo>
                <a:lnTo>
                  <a:pt x="0" y="252349"/>
                </a:lnTo>
                <a:lnTo>
                  <a:pt x="10287" y="223901"/>
                </a:lnTo>
                <a:lnTo>
                  <a:pt x="35306" y="172847"/>
                </a:lnTo>
                <a:lnTo>
                  <a:pt x="86106" y="124714"/>
                </a:lnTo>
                <a:lnTo>
                  <a:pt x="111506" y="101981"/>
                </a:lnTo>
                <a:lnTo>
                  <a:pt x="182118" y="62230"/>
                </a:lnTo>
                <a:lnTo>
                  <a:pt x="263144" y="33909"/>
                </a:lnTo>
                <a:lnTo>
                  <a:pt x="308737" y="19812"/>
                </a:lnTo>
                <a:lnTo>
                  <a:pt x="399669" y="5715"/>
                </a:lnTo>
                <a:lnTo>
                  <a:pt x="4504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5396992" y="3505073"/>
            <a:ext cx="4024504" cy="1712723"/>
          </a:xfrm>
          <a:custGeom>
            <a:avLst/>
            <a:gdLst/>
            <a:ahLst/>
            <a:cxnLst/>
            <a:rect l="0" t="0" r="0" b="0"/>
            <a:pathLst>
              <a:path w="4024504" h="1712723">
                <a:moveTo>
                  <a:pt x="670814" y="0"/>
                </a:moveTo>
                <a:lnTo>
                  <a:pt x="3420618" y="0"/>
                </a:lnTo>
                <a:lnTo>
                  <a:pt x="3487928" y="5588"/>
                </a:lnTo>
                <a:lnTo>
                  <a:pt x="3608451" y="19812"/>
                </a:lnTo>
                <a:lnTo>
                  <a:pt x="3722624" y="48387"/>
                </a:lnTo>
                <a:lnTo>
                  <a:pt x="3776218" y="62611"/>
                </a:lnTo>
                <a:lnTo>
                  <a:pt x="3870452" y="102743"/>
                </a:lnTo>
                <a:lnTo>
                  <a:pt x="3937254" y="148463"/>
                </a:lnTo>
                <a:lnTo>
                  <a:pt x="3970909" y="174117"/>
                </a:lnTo>
                <a:lnTo>
                  <a:pt x="4004564" y="225298"/>
                </a:lnTo>
                <a:lnTo>
                  <a:pt x="4017645" y="254127"/>
                </a:lnTo>
                <a:lnTo>
                  <a:pt x="4017645" y="268097"/>
                </a:lnTo>
                <a:lnTo>
                  <a:pt x="4024503" y="285369"/>
                </a:lnTo>
                <a:lnTo>
                  <a:pt x="4024503" y="1427353"/>
                </a:lnTo>
                <a:lnTo>
                  <a:pt x="4017645" y="1441577"/>
                </a:lnTo>
                <a:lnTo>
                  <a:pt x="4017645" y="1455928"/>
                </a:lnTo>
                <a:lnTo>
                  <a:pt x="4004564" y="1484376"/>
                </a:lnTo>
                <a:lnTo>
                  <a:pt x="3970909" y="1535684"/>
                </a:lnTo>
                <a:lnTo>
                  <a:pt x="3904107" y="1584325"/>
                </a:lnTo>
                <a:lnTo>
                  <a:pt x="3870452" y="1607185"/>
                </a:lnTo>
                <a:lnTo>
                  <a:pt x="3776218" y="1647190"/>
                </a:lnTo>
                <a:lnTo>
                  <a:pt x="3668903" y="1675638"/>
                </a:lnTo>
                <a:lnTo>
                  <a:pt x="3608451" y="1689989"/>
                </a:lnTo>
                <a:lnTo>
                  <a:pt x="3487928" y="1704213"/>
                </a:lnTo>
                <a:lnTo>
                  <a:pt x="3420618" y="1709801"/>
                </a:lnTo>
                <a:lnTo>
                  <a:pt x="3387344" y="1709801"/>
                </a:lnTo>
                <a:lnTo>
                  <a:pt x="3353816" y="1712722"/>
                </a:lnTo>
                <a:lnTo>
                  <a:pt x="670814" y="1712722"/>
                </a:lnTo>
                <a:lnTo>
                  <a:pt x="630174" y="1709801"/>
                </a:lnTo>
                <a:lnTo>
                  <a:pt x="597154" y="1709801"/>
                </a:lnTo>
                <a:lnTo>
                  <a:pt x="529717" y="1704213"/>
                </a:lnTo>
                <a:lnTo>
                  <a:pt x="409321" y="1689989"/>
                </a:lnTo>
                <a:lnTo>
                  <a:pt x="295148" y="1661414"/>
                </a:lnTo>
                <a:lnTo>
                  <a:pt x="241427" y="1647190"/>
                </a:lnTo>
                <a:lnTo>
                  <a:pt x="147828" y="1607185"/>
                </a:lnTo>
                <a:lnTo>
                  <a:pt x="80391" y="1561338"/>
                </a:lnTo>
                <a:lnTo>
                  <a:pt x="46863" y="1535684"/>
                </a:lnTo>
                <a:lnTo>
                  <a:pt x="13589" y="1484376"/>
                </a:lnTo>
                <a:lnTo>
                  <a:pt x="0" y="1455928"/>
                </a:lnTo>
                <a:lnTo>
                  <a:pt x="0" y="254127"/>
                </a:lnTo>
                <a:lnTo>
                  <a:pt x="13589" y="225298"/>
                </a:lnTo>
                <a:lnTo>
                  <a:pt x="46863" y="174117"/>
                </a:lnTo>
                <a:lnTo>
                  <a:pt x="114173" y="125476"/>
                </a:lnTo>
                <a:lnTo>
                  <a:pt x="147828" y="102743"/>
                </a:lnTo>
                <a:lnTo>
                  <a:pt x="241427" y="62611"/>
                </a:lnTo>
                <a:lnTo>
                  <a:pt x="348615" y="34290"/>
                </a:lnTo>
                <a:lnTo>
                  <a:pt x="409321" y="19812"/>
                </a:lnTo>
                <a:lnTo>
                  <a:pt x="529717" y="5588"/>
                </a:lnTo>
                <a:lnTo>
                  <a:pt x="597154"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448300" y="3670300"/>
            <a:ext cx="3860800" cy="1169551"/>
          </a:xfrm>
          <a:prstGeom prst="rect">
            <a:avLst/>
          </a:prstGeom>
          <a:noFill/>
        </p:spPr>
        <p:txBody>
          <a:bodyPr vert="horz" rtlCol="0">
            <a:spAutoFit/>
          </a:bodyPr>
          <a:lstStyle/>
          <a:p>
            <a:r>
              <a:rPr lang="en-US" sz="1400" dirty="0" smtClean="0">
                <a:solidFill>
                  <a:srgbClr val="000000"/>
                </a:solidFill>
                <a:latin typeface="Arial - 19"/>
              </a:rPr>
              <a:t>What is the lowest price at which </a:t>
            </a:r>
            <a:r>
              <a:rPr lang="en-US" sz="1400" dirty="0" smtClean="0">
                <a:solidFill>
                  <a:srgbClr val="000000"/>
                </a:solidFill>
                <a:latin typeface="Arial - 19"/>
              </a:rPr>
              <a:t>Mia </a:t>
            </a:r>
            <a:r>
              <a:rPr lang="en-US" sz="1400" dirty="0" smtClean="0">
                <a:solidFill>
                  <a:srgbClr val="000000"/>
                </a:solidFill>
                <a:latin typeface="Arial - 19"/>
              </a:rPr>
              <a:t>is willing to sell? </a:t>
            </a:r>
          </a:p>
          <a:p>
            <a:endParaRPr lang="en-US" sz="1400" dirty="0" smtClean="0">
              <a:solidFill>
                <a:srgbClr val="000000"/>
              </a:solidFill>
              <a:latin typeface="Arial - 19"/>
            </a:endParaRPr>
          </a:p>
          <a:p>
            <a:r>
              <a:rPr lang="en-US" sz="1400" dirty="0" smtClean="0">
                <a:solidFill>
                  <a:srgbClr val="000000"/>
                </a:solidFill>
                <a:latin typeface="Arial - 19"/>
              </a:rPr>
              <a:t>What is the lowest price at which </a:t>
            </a:r>
            <a:r>
              <a:rPr lang="en-US" sz="1400" dirty="0" smtClean="0">
                <a:solidFill>
                  <a:srgbClr val="000000"/>
                </a:solidFill>
                <a:latin typeface="Arial - 19"/>
              </a:rPr>
              <a:t>Jayden </a:t>
            </a:r>
            <a:r>
              <a:rPr lang="en-US" sz="1400" dirty="0" smtClean="0">
                <a:solidFill>
                  <a:srgbClr val="000000"/>
                </a:solidFill>
                <a:latin typeface="Arial - 19"/>
              </a:rPr>
              <a:t>is willing to sell?</a:t>
            </a:r>
            <a:endParaRPr lang="en-US" sz="1400" dirty="0">
              <a:solidFill>
                <a:srgbClr val="000000"/>
              </a:solidFill>
              <a:latin typeface="Arial - 19"/>
            </a:endParaRPr>
          </a:p>
        </p:txBody>
      </p:sp>
      <p:cxnSp>
        <p:nvCxnSpPr>
          <p:cNvPr id="65" name="Straight Connector 64"/>
          <p:cNvCxnSpPr/>
          <p:nvPr/>
        </p:nvCxnSpPr>
        <p:spPr>
          <a:xfrm>
            <a:off x="2425700" y="4841240"/>
            <a:ext cx="69037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3116072" y="4142740"/>
            <a:ext cx="0" cy="69253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111500" y="4142740"/>
            <a:ext cx="7112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820414" y="3444367"/>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822700" y="3444367"/>
            <a:ext cx="70218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4524883" y="2734056"/>
            <a:ext cx="0" cy="71031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521200" y="2734056"/>
            <a:ext cx="713994"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5235194" y="2035556"/>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32400" y="2023618"/>
            <a:ext cx="70726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5939663" y="1331214"/>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073900" y="1943100"/>
            <a:ext cx="2921000" cy="1169551"/>
          </a:xfrm>
          <a:prstGeom prst="rect">
            <a:avLst/>
          </a:prstGeom>
          <a:noFill/>
        </p:spPr>
        <p:txBody>
          <a:bodyPr vert="horz" rtlCol="0">
            <a:spAutoFit/>
          </a:bodyPr>
          <a:lstStyle/>
          <a:p>
            <a:r>
              <a:rPr lang="en-US" sz="1400" dirty="0" smtClean="0">
                <a:solidFill>
                  <a:srgbClr val="000000"/>
                </a:solidFill>
                <a:latin typeface="Arial - 18"/>
              </a:rPr>
              <a:t>The supply curve reflects  the sellers' cost - the </a:t>
            </a:r>
            <a:r>
              <a:rPr lang="en-US" sz="1400" dirty="0" smtClean="0">
                <a:solidFill>
                  <a:srgbClr val="000000"/>
                </a:solidFill>
                <a:latin typeface="Arial - 18"/>
              </a:rPr>
              <a:t>lowest </a:t>
            </a:r>
            <a:r>
              <a:rPr lang="en-US" sz="1400" dirty="0" smtClean="0">
                <a:solidFill>
                  <a:srgbClr val="000000"/>
                </a:solidFill>
                <a:latin typeface="Arial - 18"/>
              </a:rPr>
              <a:t>price at which they </a:t>
            </a:r>
            <a:r>
              <a:rPr lang="en-US" sz="1400" dirty="0" smtClean="0">
                <a:solidFill>
                  <a:srgbClr val="000000"/>
                </a:solidFill>
                <a:latin typeface="Arial - 18"/>
              </a:rPr>
              <a:t>are </a:t>
            </a:r>
            <a:r>
              <a:rPr lang="en-US" sz="1400" dirty="0" smtClean="0">
                <a:solidFill>
                  <a:srgbClr val="000000"/>
                </a:solidFill>
                <a:latin typeface="Arial - 18"/>
              </a:rPr>
              <a:t>willing to sell. </a:t>
            </a:r>
          </a:p>
          <a:p>
            <a:endParaRPr lang="en-US" sz="1400" dirty="0" smtClean="0">
              <a:solidFill>
                <a:srgbClr val="000000"/>
              </a:solidFill>
              <a:latin typeface="Arial - 18"/>
            </a:endParaRPr>
          </a:p>
          <a:p>
            <a:r>
              <a:rPr lang="en-US" sz="1400" dirty="0" smtClean="0">
                <a:solidFill>
                  <a:srgbClr val="000000"/>
                </a:solidFill>
                <a:latin typeface="Arial - 18"/>
              </a:rPr>
              <a:t> </a:t>
            </a:r>
            <a:endParaRPr lang="en-US" sz="1400" dirty="0">
              <a:solidFill>
                <a:srgbClr val="000000"/>
              </a:solidFill>
              <a:latin typeface="Arial - 18"/>
            </a:endParaRPr>
          </a:p>
        </p:txBody>
      </p:sp>
      <p:sp>
        <p:nvSpPr>
          <p:cNvPr id="76" name="TextBox 75"/>
          <p:cNvSpPr txBox="1"/>
          <p:nvPr/>
        </p:nvSpPr>
        <p:spPr>
          <a:xfrm>
            <a:off x="3213100" y="4648200"/>
            <a:ext cx="1219200" cy="323165"/>
          </a:xfrm>
          <a:prstGeom prst="rect">
            <a:avLst/>
          </a:prstGeom>
          <a:noFill/>
        </p:spPr>
        <p:txBody>
          <a:bodyPr vert="horz" rtlCol="0">
            <a:spAutoFit/>
          </a:bodyPr>
          <a:lstStyle/>
          <a:p>
            <a:r>
              <a:rPr lang="en-US" sz="1500" smtClean="0">
                <a:solidFill>
                  <a:srgbClr val="000000"/>
                </a:solidFill>
                <a:latin typeface="Arial - 20"/>
              </a:rPr>
              <a:t>Anthony</a:t>
            </a:r>
            <a:endParaRPr lang="en-US" sz="1500">
              <a:solidFill>
                <a:srgbClr val="000000"/>
              </a:solidFill>
              <a:latin typeface="Arial - 20"/>
            </a:endParaRPr>
          </a:p>
        </p:txBody>
      </p:sp>
      <p:sp>
        <p:nvSpPr>
          <p:cNvPr id="77" name="TextBox 76"/>
          <p:cNvSpPr txBox="1"/>
          <p:nvPr/>
        </p:nvSpPr>
        <p:spPr>
          <a:xfrm>
            <a:off x="3937000" y="3962400"/>
            <a:ext cx="787400" cy="323165"/>
          </a:xfrm>
          <a:prstGeom prst="rect">
            <a:avLst/>
          </a:prstGeom>
          <a:noFill/>
        </p:spPr>
        <p:txBody>
          <a:bodyPr vert="horz" rtlCol="0">
            <a:spAutoFit/>
          </a:bodyPr>
          <a:lstStyle/>
          <a:p>
            <a:r>
              <a:rPr lang="en-US" sz="1500" smtClean="0">
                <a:solidFill>
                  <a:srgbClr val="000000"/>
                </a:solidFill>
                <a:latin typeface="Arial - 20"/>
              </a:rPr>
              <a:t>Mia</a:t>
            </a:r>
            <a:endParaRPr lang="en-US" sz="1500">
              <a:solidFill>
                <a:srgbClr val="000000"/>
              </a:solidFill>
              <a:latin typeface="Arial - 20"/>
            </a:endParaRPr>
          </a:p>
        </p:txBody>
      </p:sp>
      <p:sp>
        <p:nvSpPr>
          <p:cNvPr id="78" name="TextBox 77"/>
          <p:cNvSpPr txBox="1"/>
          <p:nvPr/>
        </p:nvSpPr>
        <p:spPr>
          <a:xfrm>
            <a:off x="4648200" y="3263900"/>
            <a:ext cx="990600" cy="323165"/>
          </a:xfrm>
          <a:prstGeom prst="rect">
            <a:avLst/>
          </a:prstGeom>
          <a:noFill/>
        </p:spPr>
        <p:txBody>
          <a:bodyPr vert="horz" rtlCol="0">
            <a:spAutoFit/>
          </a:bodyPr>
          <a:lstStyle/>
          <a:p>
            <a:r>
              <a:rPr lang="en-US" sz="1500" smtClean="0">
                <a:solidFill>
                  <a:srgbClr val="000000"/>
                </a:solidFill>
                <a:latin typeface="Arial - 20"/>
              </a:rPr>
              <a:t>Noah</a:t>
            </a:r>
            <a:endParaRPr lang="en-US" sz="1500">
              <a:solidFill>
                <a:srgbClr val="000000"/>
              </a:solidFill>
              <a:latin typeface="Arial - 20"/>
            </a:endParaRPr>
          </a:p>
        </p:txBody>
      </p:sp>
      <p:sp>
        <p:nvSpPr>
          <p:cNvPr id="79" name="TextBox 78"/>
          <p:cNvSpPr txBox="1"/>
          <p:nvPr/>
        </p:nvSpPr>
        <p:spPr>
          <a:xfrm>
            <a:off x="5346700" y="2565400"/>
            <a:ext cx="914400" cy="323165"/>
          </a:xfrm>
          <a:prstGeom prst="rect">
            <a:avLst/>
          </a:prstGeom>
          <a:noFill/>
        </p:spPr>
        <p:txBody>
          <a:bodyPr vert="horz" rtlCol="0">
            <a:spAutoFit/>
          </a:bodyPr>
          <a:lstStyle/>
          <a:p>
            <a:r>
              <a:rPr lang="en-US" sz="1500" smtClean="0">
                <a:solidFill>
                  <a:srgbClr val="000000"/>
                </a:solidFill>
                <a:latin typeface="Arial - 20"/>
              </a:rPr>
              <a:t>Cloe</a:t>
            </a:r>
            <a:endParaRPr lang="en-US" sz="1500">
              <a:solidFill>
                <a:srgbClr val="000000"/>
              </a:solidFill>
              <a:latin typeface="Arial - 20"/>
            </a:endParaRPr>
          </a:p>
        </p:txBody>
      </p:sp>
      <p:sp>
        <p:nvSpPr>
          <p:cNvPr id="80" name="TextBox 79"/>
          <p:cNvSpPr txBox="1"/>
          <p:nvPr/>
        </p:nvSpPr>
        <p:spPr>
          <a:xfrm>
            <a:off x="5981700" y="1828800"/>
            <a:ext cx="1193800" cy="307777"/>
          </a:xfrm>
          <a:prstGeom prst="rect">
            <a:avLst/>
          </a:prstGeom>
          <a:noFill/>
        </p:spPr>
        <p:txBody>
          <a:bodyPr vert="horz" rtlCol="0">
            <a:spAutoFit/>
          </a:bodyPr>
          <a:lstStyle/>
          <a:p>
            <a:r>
              <a:rPr lang="en-US" sz="1400" smtClean="0">
                <a:solidFill>
                  <a:srgbClr val="000000"/>
                </a:solidFill>
                <a:latin typeface="Arial - 19"/>
              </a:rPr>
              <a:t>Jayden</a:t>
            </a:r>
            <a:endParaRPr lang="en-US" sz="1400">
              <a:solidFill>
                <a:srgbClr val="000000"/>
              </a:solidFill>
              <a:latin typeface="Arial - 19"/>
            </a:endParaRPr>
          </a:p>
        </p:txBody>
      </p:sp>
      <p:cxnSp>
        <p:nvCxnSpPr>
          <p:cNvPr id="81" name="Straight Connector 80"/>
          <p:cNvCxnSpPr/>
          <p:nvPr/>
        </p:nvCxnSpPr>
        <p:spPr>
          <a:xfrm>
            <a:off x="5933694" y="1337183"/>
            <a:ext cx="70434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6718300" y="1155700"/>
            <a:ext cx="1168400" cy="323165"/>
          </a:xfrm>
          <a:prstGeom prst="rect">
            <a:avLst/>
          </a:prstGeom>
          <a:noFill/>
        </p:spPr>
        <p:txBody>
          <a:bodyPr vert="horz" rtlCol="0">
            <a:spAutoFit/>
          </a:bodyPr>
          <a:lstStyle/>
          <a:p>
            <a:r>
              <a:rPr lang="en-US" sz="1500" smtClean="0">
                <a:solidFill>
                  <a:srgbClr val="000000"/>
                </a:solidFill>
                <a:latin typeface="Arial - 20"/>
              </a:rPr>
              <a:t>Abigail</a:t>
            </a:r>
            <a:endParaRPr lang="en-US" sz="1500">
              <a:solidFill>
                <a:srgbClr val="000000"/>
              </a:solidFill>
              <a:latin typeface="Arial - 20"/>
            </a:endParaRPr>
          </a:p>
        </p:txBody>
      </p:sp>
      <p:sp>
        <p:nvSpPr>
          <p:cNvPr id="83" name="TextBox 82"/>
          <p:cNvSpPr txBox="1"/>
          <p:nvPr/>
        </p:nvSpPr>
        <p:spPr>
          <a:xfrm>
            <a:off x="7823200" y="3937000"/>
            <a:ext cx="660400" cy="307777"/>
          </a:xfrm>
          <a:prstGeom prst="rect">
            <a:avLst/>
          </a:prstGeom>
          <a:noFill/>
        </p:spPr>
        <p:txBody>
          <a:bodyPr vert="horz" rtlCol="0">
            <a:spAutoFit/>
          </a:bodyPr>
          <a:lstStyle/>
          <a:p>
            <a:r>
              <a:rPr lang="en-US" sz="1400" smtClean="0">
                <a:solidFill>
                  <a:srgbClr val="FF0000"/>
                </a:solidFill>
                <a:latin typeface="Arial - 19"/>
              </a:rPr>
              <a:t>$2</a:t>
            </a:r>
            <a:endParaRPr lang="en-US" sz="1400">
              <a:solidFill>
                <a:srgbClr val="FF0000"/>
              </a:solidFill>
              <a:latin typeface="Arial - 19"/>
            </a:endParaRPr>
          </a:p>
        </p:txBody>
      </p:sp>
      <p:sp>
        <p:nvSpPr>
          <p:cNvPr id="84" name="TextBox 83"/>
          <p:cNvSpPr txBox="1"/>
          <p:nvPr/>
        </p:nvSpPr>
        <p:spPr>
          <a:xfrm>
            <a:off x="8178800" y="4660900"/>
            <a:ext cx="660400" cy="307777"/>
          </a:xfrm>
          <a:prstGeom prst="rect">
            <a:avLst/>
          </a:prstGeom>
          <a:noFill/>
        </p:spPr>
        <p:txBody>
          <a:bodyPr vert="horz" rtlCol="0">
            <a:spAutoFit/>
          </a:bodyPr>
          <a:lstStyle/>
          <a:p>
            <a:r>
              <a:rPr lang="en-US" sz="1400" smtClean="0">
                <a:solidFill>
                  <a:srgbClr val="FF0000"/>
                </a:solidFill>
                <a:latin typeface="Arial - 19"/>
              </a:rPr>
              <a:t>$5</a:t>
            </a:r>
            <a:endParaRPr lang="en-US" sz="1400">
              <a:solidFill>
                <a:srgbClr val="FF0000"/>
              </a:solidFill>
              <a:latin typeface="Arial - 19"/>
            </a:endParaRPr>
          </a:p>
        </p:txBody>
      </p:sp>
    </p:spTree>
    <p:extLst>
      <p:ext uri="{BB962C8B-B14F-4D97-AF65-F5344CB8AC3E}">
        <p14:creationId xmlns:p14="http://schemas.microsoft.com/office/powerpoint/2010/main" val="143256553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sp>
        <p:nvSpPr>
          <p:cNvPr id="60" name="TextBox 59"/>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sp>
        <p:nvSpPr>
          <p:cNvPr id="61" name="TextBox 60"/>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62" name="Freeform 61"/>
          <p:cNvSpPr/>
          <p:nvPr/>
        </p:nvSpPr>
        <p:spPr>
          <a:xfrm>
            <a:off x="6958330" y="1724533"/>
            <a:ext cx="3036571" cy="1700785"/>
          </a:xfrm>
          <a:custGeom>
            <a:avLst/>
            <a:gdLst/>
            <a:ahLst/>
            <a:cxnLst/>
            <a:rect l="0" t="0" r="0" b="0"/>
            <a:pathLst>
              <a:path w="3036571" h="1700785">
                <a:moveTo>
                  <a:pt x="506095" y="0"/>
                </a:moveTo>
                <a:lnTo>
                  <a:pt x="2580894" y="0"/>
                </a:lnTo>
                <a:lnTo>
                  <a:pt x="2631694" y="5715"/>
                </a:lnTo>
                <a:lnTo>
                  <a:pt x="2722626" y="19812"/>
                </a:lnTo>
                <a:lnTo>
                  <a:pt x="2808732" y="48260"/>
                </a:lnTo>
                <a:lnTo>
                  <a:pt x="2849118" y="62230"/>
                </a:lnTo>
                <a:lnTo>
                  <a:pt x="2920238" y="101981"/>
                </a:lnTo>
                <a:lnTo>
                  <a:pt x="2970657" y="147447"/>
                </a:lnTo>
                <a:lnTo>
                  <a:pt x="2996057" y="172847"/>
                </a:lnTo>
                <a:lnTo>
                  <a:pt x="3021584" y="223901"/>
                </a:lnTo>
                <a:lnTo>
                  <a:pt x="3031363" y="252349"/>
                </a:lnTo>
                <a:lnTo>
                  <a:pt x="3031363" y="266319"/>
                </a:lnTo>
                <a:lnTo>
                  <a:pt x="3036570" y="283464"/>
                </a:lnTo>
                <a:lnTo>
                  <a:pt x="3036570" y="1417320"/>
                </a:lnTo>
                <a:lnTo>
                  <a:pt x="3031363" y="1431417"/>
                </a:lnTo>
                <a:lnTo>
                  <a:pt x="3031363" y="1445768"/>
                </a:lnTo>
                <a:lnTo>
                  <a:pt x="3021584" y="1473962"/>
                </a:lnTo>
                <a:lnTo>
                  <a:pt x="2996057" y="1524889"/>
                </a:lnTo>
                <a:lnTo>
                  <a:pt x="2945765" y="1573149"/>
                </a:lnTo>
                <a:lnTo>
                  <a:pt x="2920238" y="1595755"/>
                </a:lnTo>
                <a:lnTo>
                  <a:pt x="2849118" y="1635633"/>
                </a:lnTo>
                <a:lnTo>
                  <a:pt x="2768219" y="1663954"/>
                </a:lnTo>
                <a:lnTo>
                  <a:pt x="2722626" y="1678051"/>
                </a:lnTo>
                <a:lnTo>
                  <a:pt x="2631694" y="1692402"/>
                </a:lnTo>
                <a:lnTo>
                  <a:pt x="2580894" y="1697863"/>
                </a:lnTo>
                <a:lnTo>
                  <a:pt x="2555875" y="1697863"/>
                </a:lnTo>
                <a:lnTo>
                  <a:pt x="2530475" y="1700784"/>
                </a:lnTo>
                <a:lnTo>
                  <a:pt x="506095" y="1700784"/>
                </a:lnTo>
                <a:lnTo>
                  <a:pt x="475488" y="1697863"/>
                </a:lnTo>
                <a:lnTo>
                  <a:pt x="450469" y="1697863"/>
                </a:lnTo>
                <a:lnTo>
                  <a:pt x="399669" y="1692402"/>
                </a:lnTo>
                <a:lnTo>
                  <a:pt x="308737" y="1678051"/>
                </a:lnTo>
                <a:lnTo>
                  <a:pt x="222631" y="1649603"/>
                </a:lnTo>
                <a:lnTo>
                  <a:pt x="182118" y="1635633"/>
                </a:lnTo>
                <a:lnTo>
                  <a:pt x="111506" y="1595755"/>
                </a:lnTo>
                <a:lnTo>
                  <a:pt x="60706" y="1550416"/>
                </a:lnTo>
                <a:lnTo>
                  <a:pt x="35306" y="1524889"/>
                </a:lnTo>
                <a:lnTo>
                  <a:pt x="10287" y="1473962"/>
                </a:lnTo>
                <a:lnTo>
                  <a:pt x="0" y="1445768"/>
                </a:lnTo>
                <a:lnTo>
                  <a:pt x="0" y="252349"/>
                </a:lnTo>
                <a:lnTo>
                  <a:pt x="10287" y="223901"/>
                </a:lnTo>
                <a:lnTo>
                  <a:pt x="35306" y="172847"/>
                </a:lnTo>
                <a:lnTo>
                  <a:pt x="86106" y="124714"/>
                </a:lnTo>
                <a:lnTo>
                  <a:pt x="111506" y="101981"/>
                </a:lnTo>
                <a:lnTo>
                  <a:pt x="182118" y="62230"/>
                </a:lnTo>
                <a:lnTo>
                  <a:pt x="263144" y="33909"/>
                </a:lnTo>
                <a:lnTo>
                  <a:pt x="308737" y="19812"/>
                </a:lnTo>
                <a:lnTo>
                  <a:pt x="399669" y="5715"/>
                </a:lnTo>
                <a:lnTo>
                  <a:pt x="4504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5396992" y="4114673"/>
            <a:ext cx="3859404" cy="1039623"/>
          </a:xfrm>
          <a:custGeom>
            <a:avLst/>
            <a:gdLst/>
            <a:ahLst/>
            <a:cxnLst/>
            <a:rect l="0" t="0" r="0" b="0"/>
            <a:pathLst>
              <a:path w="3859404" h="1039623">
                <a:moveTo>
                  <a:pt x="643255" y="0"/>
                </a:moveTo>
                <a:lnTo>
                  <a:pt x="3280283" y="0"/>
                </a:lnTo>
                <a:lnTo>
                  <a:pt x="3344926" y="3429"/>
                </a:lnTo>
                <a:lnTo>
                  <a:pt x="3460496" y="12065"/>
                </a:lnTo>
                <a:lnTo>
                  <a:pt x="3569970" y="29337"/>
                </a:lnTo>
                <a:lnTo>
                  <a:pt x="3621405" y="37973"/>
                </a:lnTo>
                <a:lnTo>
                  <a:pt x="3711702" y="62357"/>
                </a:lnTo>
                <a:lnTo>
                  <a:pt x="3775837" y="90170"/>
                </a:lnTo>
                <a:lnTo>
                  <a:pt x="3808095" y="105664"/>
                </a:lnTo>
                <a:lnTo>
                  <a:pt x="3840353" y="136779"/>
                </a:lnTo>
                <a:lnTo>
                  <a:pt x="3852926" y="154305"/>
                </a:lnTo>
                <a:lnTo>
                  <a:pt x="3852926" y="162687"/>
                </a:lnTo>
                <a:lnTo>
                  <a:pt x="3859403" y="173228"/>
                </a:lnTo>
                <a:lnTo>
                  <a:pt x="3859403" y="866394"/>
                </a:lnTo>
                <a:lnTo>
                  <a:pt x="3852926" y="875030"/>
                </a:lnTo>
                <a:lnTo>
                  <a:pt x="3852926" y="883793"/>
                </a:lnTo>
                <a:lnTo>
                  <a:pt x="3840353" y="901065"/>
                </a:lnTo>
                <a:lnTo>
                  <a:pt x="3808095" y="932180"/>
                </a:lnTo>
                <a:lnTo>
                  <a:pt x="3743960" y="961771"/>
                </a:lnTo>
                <a:lnTo>
                  <a:pt x="3711702" y="975614"/>
                </a:lnTo>
                <a:lnTo>
                  <a:pt x="3621405" y="999871"/>
                </a:lnTo>
                <a:lnTo>
                  <a:pt x="3518408" y="1017143"/>
                </a:lnTo>
                <a:lnTo>
                  <a:pt x="3460496" y="1025906"/>
                </a:lnTo>
                <a:lnTo>
                  <a:pt x="3344926" y="1034542"/>
                </a:lnTo>
                <a:lnTo>
                  <a:pt x="3280283" y="1037971"/>
                </a:lnTo>
                <a:lnTo>
                  <a:pt x="3248406" y="1037971"/>
                </a:lnTo>
                <a:lnTo>
                  <a:pt x="3216275" y="1039622"/>
                </a:lnTo>
                <a:lnTo>
                  <a:pt x="643255" y="1039622"/>
                </a:lnTo>
                <a:lnTo>
                  <a:pt x="604393" y="1037971"/>
                </a:lnTo>
                <a:lnTo>
                  <a:pt x="572643" y="1037971"/>
                </a:lnTo>
                <a:lnTo>
                  <a:pt x="508000" y="1034542"/>
                </a:lnTo>
                <a:lnTo>
                  <a:pt x="392557" y="1025906"/>
                </a:lnTo>
                <a:lnTo>
                  <a:pt x="283083" y="1008507"/>
                </a:lnTo>
                <a:lnTo>
                  <a:pt x="231521" y="999871"/>
                </a:lnTo>
                <a:lnTo>
                  <a:pt x="141732" y="975614"/>
                </a:lnTo>
                <a:lnTo>
                  <a:pt x="77089" y="947801"/>
                </a:lnTo>
                <a:lnTo>
                  <a:pt x="44958" y="932180"/>
                </a:lnTo>
                <a:lnTo>
                  <a:pt x="13081" y="901065"/>
                </a:lnTo>
                <a:lnTo>
                  <a:pt x="0" y="883793"/>
                </a:lnTo>
                <a:lnTo>
                  <a:pt x="0" y="154305"/>
                </a:lnTo>
                <a:lnTo>
                  <a:pt x="13081" y="136779"/>
                </a:lnTo>
                <a:lnTo>
                  <a:pt x="44958" y="105664"/>
                </a:lnTo>
                <a:lnTo>
                  <a:pt x="109474" y="76200"/>
                </a:lnTo>
                <a:lnTo>
                  <a:pt x="141732" y="62357"/>
                </a:lnTo>
                <a:lnTo>
                  <a:pt x="231521" y="37973"/>
                </a:lnTo>
                <a:lnTo>
                  <a:pt x="334264" y="20828"/>
                </a:lnTo>
                <a:lnTo>
                  <a:pt x="392557" y="12065"/>
                </a:lnTo>
                <a:lnTo>
                  <a:pt x="508000" y="3429"/>
                </a:lnTo>
                <a:lnTo>
                  <a:pt x="572643"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537200" y="4216400"/>
            <a:ext cx="3860800" cy="523220"/>
          </a:xfrm>
          <a:prstGeom prst="rect">
            <a:avLst/>
          </a:prstGeom>
          <a:noFill/>
        </p:spPr>
        <p:txBody>
          <a:bodyPr vert="horz" rtlCol="0">
            <a:spAutoFit/>
          </a:bodyPr>
          <a:lstStyle/>
          <a:p>
            <a:r>
              <a:rPr lang="en-US" sz="1400" dirty="0" smtClean="0">
                <a:solidFill>
                  <a:srgbClr val="000000"/>
                </a:solidFill>
                <a:latin typeface="Arial - 19"/>
              </a:rPr>
              <a:t>Use the shade to show how </a:t>
            </a:r>
            <a:r>
              <a:rPr lang="en-US" sz="1400" dirty="0" smtClean="0">
                <a:solidFill>
                  <a:srgbClr val="000000"/>
                </a:solidFill>
                <a:latin typeface="Arial - 19"/>
              </a:rPr>
              <a:t>many </a:t>
            </a:r>
            <a:r>
              <a:rPr lang="en-US" sz="1400" dirty="0" smtClean="0">
                <a:solidFill>
                  <a:srgbClr val="000000"/>
                </a:solidFill>
                <a:latin typeface="Arial - 19"/>
              </a:rPr>
              <a:t>people will purchase a </a:t>
            </a:r>
            <a:r>
              <a:rPr lang="en-US" sz="1400" dirty="0" smtClean="0">
                <a:solidFill>
                  <a:srgbClr val="000000"/>
                </a:solidFill>
                <a:latin typeface="Arial - 19"/>
              </a:rPr>
              <a:t>bottle </a:t>
            </a:r>
            <a:r>
              <a:rPr lang="en-US" sz="1400" dirty="0" smtClean="0">
                <a:solidFill>
                  <a:srgbClr val="000000"/>
                </a:solidFill>
                <a:latin typeface="Arial - 19"/>
              </a:rPr>
              <a:t>of water.</a:t>
            </a:r>
            <a:endParaRPr lang="en-US" sz="1400" dirty="0">
              <a:solidFill>
                <a:srgbClr val="000000"/>
              </a:solidFill>
              <a:latin typeface="Arial - 19"/>
            </a:endParaRPr>
          </a:p>
        </p:txBody>
      </p:sp>
      <p:cxnSp>
        <p:nvCxnSpPr>
          <p:cNvPr id="65" name="Straight Connector 64"/>
          <p:cNvCxnSpPr/>
          <p:nvPr/>
        </p:nvCxnSpPr>
        <p:spPr>
          <a:xfrm>
            <a:off x="2425700" y="4841240"/>
            <a:ext cx="69037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3116072" y="4142740"/>
            <a:ext cx="0" cy="69253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111500" y="4142740"/>
            <a:ext cx="7112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820414" y="3444367"/>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822700" y="3444367"/>
            <a:ext cx="70218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4524883" y="2734056"/>
            <a:ext cx="0" cy="71031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521200" y="2734056"/>
            <a:ext cx="713994"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5235194" y="2035556"/>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32400" y="2023618"/>
            <a:ext cx="70726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5939663" y="1331214"/>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073900" y="1943100"/>
            <a:ext cx="2921000" cy="1169551"/>
          </a:xfrm>
          <a:prstGeom prst="rect">
            <a:avLst/>
          </a:prstGeom>
          <a:noFill/>
        </p:spPr>
        <p:txBody>
          <a:bodyPr vert="horz" rtlCol="0">
            <a:spAutoFit/>
          </a:bodyPr>
          <a:lstStyle/>
          <a:p>
            <a:r>
              <a:rPr lang="en-US" sz="1400" dirty="0" smtClean="0">
                <a:solidFill>
                  <a:srgbClr val="000000"/>
                </a:solidFill>
                <a:latin typeface="Arial - 18"/>
              </a:rPr>
              <a:t>While each of the sellers </a:t>
            </a:r>
            <a:r>
              <a:rPr lang="en-US" sz="1400" dirty="0" smtClean="0">
                <a:solidFill>
                  <a:srgbClr val="000000"/>
                </a:solidFill>
                <a:latin typeface="Arial - 18"/>
              </a:rPr>
              <a:t>have </a:t>
            </a:r>
            <a:r>
              <a:rPr lang="en-US" sz="1400" dirty="0" smtClean="0">
                <a:solidFill>
                  <a:srgbClr val="000000"/>
                </a:solidFill>
                <a:latin typeface="Arial - 18"/>
              </a:rPr>
              <a:t>different costs, the </a:t>
            </a:r>
            <a:r>
              <a:rPr lang="en-US" sz="1400" dirty="0" smtClean="0">
                <a:solidFill>
                  <a:srgbClr val="000000"/>
                </a:solidFill>
                <a:latin typeface="Arial - 18"/>
              </a:rPr>
              <a:t>bottles </a:t>
            </a:r>
            <a:r>
              <a:rPr lang="en-US" sz="1400" dirty="0" smtClean="0">
                <a:solidFill>
                  <a:srgbClr val="000000"/>
                </a:solidFill>
                <a:latin typeface="Arial - 18"/>
              </a:rPr>
              <a:t>of water sell for the </a:t>
            </a:r>
            <a:r>
              <a:rPr lang="en-US" sz="1400" dirty="0" smtClean="0">
                <a:solidFill>
                  <a:srgbClr val="000000"/>
                </a:solidFill>
                <a:latin typeface="Arial - 18"/>
              </a:rPr>
              <a:t>same </a:t>
            </a:r>
            <a:r>
              <a:rPr lang="en-US" sz="1400" dirty="0" smtClean="0">
                <a:solidFill>
                  <a:srgbClr val="000000"/>
                </a:solidFill>
                <a:latin typeface="Arial - 18"/>
              </a:rPr>
              <a:t>price, $2.50. </a:t>
            </a:r>
          </a:p>
          <a:p>
            <a:endParaRPr lang="en-US" sz="1400" dirty="0" smtClean="0">
              <a:solidFill>
                <a:srgbClr val="000000"/>
              </a:solidFill>
              <a:latin typeface="Arial - 18"/>
            </a:endParaRPr>
          </a:p>
          <a:p>
            <a:r>
              <a:rPr lang="en-US" sz="1400" dirty="0" smtClean="0">
                <a:solidFill>
                  <a:srgbClr val="000000"/>
                </a:solidFill>
                <a:latin typeface="Arial - 18"/>
              </a:rPr>
              <a:t> </a:t>
            </a:r>
            <a:endParaRPr lang="en-US" sz="1400" dirty="0">
              <a:solidFill>
                <a:srgbClr val="000000"/>
              </a:solidFill>
              <a:latin typeface="Arial - 18"/>
            </a:endParaRPr>
          </a:p>
        </p:txBody>
      </p:sp>
      <p:sp>
        <p:nvSpPr>
          <p:cNvPr id="76" name="TextBox 75"/>
          <p:cNvSpPr txBox="1"/>
          <p:nvPr/>
        </p:nvSpPr>
        <p:spPr>
          <a:xfrm>
            <a:off x="3213100" y="4648200"/>
            <a:ext cx="1219200" cy="323165"/>
          </a:xfrm>
          <a:prstGeom prst="rect">
            <a:avLst/>
          </a:prstGeom>
          <a:noFill/>
        </p:spPr>
        <p:txBody>
          <a:bodyPr vert="horz" rtlCol="0">
            <a:spAutoFit/>
          </a:bodyPr>
          <a:lstStyle/>
          <a:p>
            <a:r>
              <a:rPr lang="en-US" sz="1500" smtClean="0">
                <a:solidFill>
                  <a:srgbClr val="000000"/>
                </a:solidFill>
                <a:latin typeface="Arial - 20"/>
              </a:rPr>
              <a:t>Anthony</a:t>
            </a:r>
            <a:endParaRPr lang="en-US" sz="1500">
              <a:solidFill>
                <a:srgbClr val="000000"/>
              </a:solidFill>
              <a:latin typeface="Arial - 20"/>
            </a:endParaRPr>
          </a:p>
        </p:txBody>
      </p:sp>
      <p:sp>
        <p:nvSpPr>
          <p:cNvPr id="77" name="TextBox 76"/>
          <p:cNvSpPr txBox="1"/>
          <p:nvPr/>
        </p:nvSpPr>
        <p:spPr>
          <a:xfrm>
            <a:off x="3937000" y="3962400"/>
            <a:ext cx="787400" cy="323165"/>
          </a:xfrm>
          <a:prstGeom prst="rect">
            <a:avLst/>
          </a:prstGeom>
          <a:noFill/>
        </p:spPr>
        <p:txBody>
          <a:bodyPr vert="horz" rtlCol="0">
            <a:spAutoFit/>
          </a:bodyPr>
          <a:lstStyle/>
          <a:p>
            <a:r>
              <a:rPr lang="en-US" sz="1500" smtClean="0">
                <a:solidFill>
                  <a:srgbClr val="000000"/>
                </a:solidFill>
                <a:latin typeface="Arial - 20"/>
              </a:rPr>
              <a:t>Mia</a:t>
            </a:r>
            <a:endParaRPr lang="en-US" sz="1500">
              <a:solidFill>
                <a:srgbClr val="000000"/>
              </a:solidFill>
              <a:latin typeface="Arial - 20"/>
            </a:endParaRPr>
          </a:p>
        </p:txBody>
      </p:sp>
      <p:sp>
        <p:nvSpPr>
          <p:cNvPr id="78" name="TextBox 77"/>
          <p:cNvSpPr txBox="1"/>
          <p:nvPr/>
        </p:nvSpPr>
        <p:spPr>
          <a:xfrm>
            <a:off x="4648200" y="3263900"/>
            <a:ext cx="990600" cy="323165"/>
          </a:xfrm>
          <a:prstGeom prst="rect">
            <a:avLst/>
          </a:prstGeom>
          <a:noFill/>
        </p:spPr>
        <p:txBody>
          <a:bodyPr vert="horz" rtlCol="0">
            <a:spAutoFit/>
          </a:bodyPr>
          <a:lstStyle/>
          <a:p>
            <a:r>
              <a:rPr lang="en-US" sz="1500" smtClean="0">
                <a:solidFill>
                  <a:srgbClr val="000000"/>
                </a:solidFill>
                <a:latin typeface="Arial - 20"/>
              </a:rPr>
              <a:t>Noah</a:t>
            </a:r>
            <a:endParaRPr lang="en-US" sz="1500">
              <a:solidFill>
                <a:srgbClr val="000000"/>
              </a:solidFill>
              <a:latin typeface="Arial - 20"/>
            </a:endParaRPr>
          </a:p>
        </p:txBody>
      </p:sp>
      <p:sp>
        <p:nvSpPr>
          <p:cNvPr id="79" name="TextBox 78"/>
          <p:cNvSpPr txBox="1"/>
          <p:nvPr/>
        </p:nvSpPr>
        <p:spPr>
          <a:xfrm>
            <a:off x="5346700" y="2565400"/>
            <a:ext cx="914400" cy="323165"/>
          </a:xfrm>
          <a:prstGeom prst="rect">
            <a:avLst/>
          </a:prstGeom>
          <a:noFill/>
        </p:spPr>
        <p:txBody>
          <a:bodyPr vert="horz" rtlCol="0">
            <a:spAutoFit/>
          </a:bodyPr>
          <a:lstStyle/>
          <a:p>
            <a:r>
              <a:rPr lang="en-US" sz="1500" smtClean="0">
                <a:solidFill>
                  <a:srgbClr val="000000"/>
                </a:solidFill>
                <a:latin typeface="Arial - 20"/>
              </a:rPr>
              <a:t>Cloe</a:t>
            </a:r>
            <a:endParaRPr lang="en-US" sz="1500">
              <a:solidFill>
                <a:srgbClr val="000000"/>
              </a:solidFill>
              <a:latin typeface="Arial - 20"/>
            </a:endParaRPr>
          </a:p>
        </p:txBody>
      </p:sp>
      <p:sp>
        <p:nvSpPr>
          <p:cNvPr id="80" name="TextBox 79"/>
          <p:cNvSpPr txBox="1"/>
          <p:nvPr/>
        </p:nvSpPr>
        <p:spPr>
          <a:xfrm>
            <a:off x="5981700" y="1828800"/>
            <a:ext cx="1193800" cy="307777"/>
          </a:xfrm>
          <a:prstGeom prst="rect">
            <a:avLst/>
          </a:prstGeom>
          <a:noFill/>
        </p:spPr>
        <p:txBody>
          <a:bodyPr vert="horz" rtlCol="0">
            <a:spAutoFit/>
          </a:bodyPr>
          <a:lstStyle/>
          <a:p>
            <a:r>
              <a:rPr lang="en-US" sz="1400" smtClean="0">
                <a:solidFill>
                  <a:srgbClr val="000000"/>
                </a:solidFill>
                <a:latin typeface="Arial - 19"/>
              </a:rPr>
              <a:t>Jayden</a:t>
            </a:r>
            <a:endParaRPr lang="en-US" sz="1400">
              <a:solidFill>
                <a:srgbClr val="000000"/>
              </a:solidFill>
              <a:latin typeface="Arial - 19"/>
            </a:endParaRPr>
          </a:p>
        </p:txBody>
      </p:sp>
      <p:cxnSp>
        <p:nvCxnSpPr>
          <p:cNvPr id="81" name="Straight Connector 80"/>
          <p:cNvCxnSpPr/>
          <p:nvPr/>
        </p:nvCxnSpPr>
        <p:spPr>
          <a:xfrm>
            <a:off x="5933694" y="1337183"/>
            <a:ext cx="70434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6718300" y="1155700"/>
            <a:ext cx="1168400" cy="323165"/>
          </a:xfrm>
          <a:prstGeom prst="rect">
            <a:avLst/>
          </a:prstGeom>
          <a:noFill/>
        </p:spPr>
        <p:txBody>
          <a:bodyPr vert="horz" rtlCol="0">
            <a:spAutoFit/>
          </a:bodyPr>
          <a:lstStyle/>
          <a:p>
            <a:r>
              <a:rPr lang="en-US" sz="1500" smtClean="0">
                <a:solidFill>
                  <a:srgbClr val="000000"/>
                </a:solidFill>
                <a:latin typeface="Arial - 20"/>
              </a:rPr>
              <a:t>Abigail</a:t>
            </a:r>
            <a:endParaRPr lang="en-US" sz="1500">
              <a:solidFill>
                <a:srgbClr val="000000"/>
              </a:solidFill>
              <a:latin typeface="Arial - 20"/>
            </a:endParaRPr>
          </a:p>
        </p:txBody>
      </p:sp>
    </p:spTree>
    <p:extLst>
      <p:ext uri="{BB962C8B-B14F-4D97-AF65-F5344CB8AC3E}">
        <p14:creationId xmlns:p14="http://schemas.microsoft.com/office/powerpoint/2010/main" val="65519643"/>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sp>
        <p:nvSpPr>
          <p:cNvPr id="60" name="TextBox 59"/>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sp>
        <p:nvSpPr>
          <p:cNvPr id="61" name="TextBox 60"/>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62" name="Freeform 61"/>
          <p:cNvSpPr/>
          <p:nvPr/>
        </p:nvSpPr>
        <p:spPr>
          <a:xfrm>
            <a:off x="6958330" y="1724533"/>
            <a:ext cx="3036571" cy="1700785"/>
          </a:xfrm>
          <a:custGeom>
            <a:avLst/>
            <a:gdLst/>
            <a:ahLst/>
            <a:cxnLst/>
            <a:rect l="0" t="0" r="0" b="0"/>
            <a:pathLst>
              <a:path w="3036571" h="1700785">
                <a:moveTo>
                  <a:pt x="506095" y="0"/>
                </a:moveTo>
                <a:lnTo>
                  <a:pt x="2580894" y="0"/>
                </a:lnTo>
                <a:lnTo>
                  <a:pt x="2631694" y="5715"/>
                </a:lnTo>
                <a:lnTo>
                  <a:pt x="2722626" y="19812"/>
                </a:lnTo>
                <a:lnTo>
                  <a:pt x="2808732" y="48260"/>
                </a:lnTo>
                <a:lnTo>
                  <a:pt x="2849118" y="62230"/>
                </a:lnTo>
                <a:lnTo>
                  <a:pt x="2920238" y="101981"/>
                </a:lnTo>
                <a:lnTo>
                  <a:pt x="2970657" y="147447"/>
                </a:lnTo>
                <a:lnTo>
                  <a:pt x="2996057" y="172847"/>
                </a:lnTo>
                <a:lnTo>
                  <a:pt x="3021584" y="223901"/>
                </a:lnTo>
                <a:lnTo>
                  <a:pt x="3031363" y="252349"/>
                </a:lnTo>
                <a:lnTo>
                  <a:pt x="3031363" y="266319"/>
                </a:lnTo>
                <a:lnTo>
                  <a:pt x="3036570" y="283464"/>
                </a:lnTo>
                <a:lnTo>
                  <a:pt x="3036570" y="1417320"/>
                </a:lnTo>
                <a:lnTo>
                  <a:pt x="3031363" y="1431417"/>
                </a:lnTo>
                <a:lnTo>
                  <a:pt x="3031363" y="1445768"/>
                </a:lnTo>
                <a:lnTo>
                  <a:pt x="3021584" y="1473962"/>
                </a:lnTo>
                <a:lnTo>
                  <a:pt x="2996057" y="1524889"/>
                </a:lnTo>
                <a:lnTo>
                  <a:pt x="2945765" y="1573149"/>
                </a:lnTo>
                <a:lnTo>
                  <a:pt x="2920238" y="1595755"/>
                </a:lnTo>
                <a:lnTo>
                  <a:pt x="2849118" y="1635633"/>
                </a:lnTo>
                <a:lnTo>
                  <a:pt x="2768219" y="1663954"/>
                </a:lnTo>
                <a:lnTo>
                  <a:pt x="2722626" y="1678051"/>
                </a:lnTo>
                <a:lnTo>
                  <a:pt x="2631694" y="1692402"/>
                </a:lnTo>
                <a:lnTo>
                  <a:pt x="2580894" y="1697863"/>
                </a:lnTo>
                <a:lnTo>
                  <a:pt x="2555875" y="1697863"/>
                </a:lnTo>
                <a:lnTo>
                  <a:pt x="2530475" y="1700784"/>
                </a:lnTo>
                <a:lnTo>
                  <a:pt x="506095" y="1700784"/>
                </a:lnTo>
                <a:lnTo>
                  <a:pt x="475488" y="1697863"/>
                </a:lnTo>
                <a:lnTo>
                  <a:pt x="450469" y="1697863"/>
                </a:lnTo>
                <a:lnTo>
                  <a:pt x="399669" y="1692402"/>
                </a:lnTo>
                <a:lnTo>
                  <a:pt x="308737" y="1678051"/>
                </a:lnTo>
                <a:lnTo>
                  <a:pt x="222631" y="1649603"/>
                </a:lnTo>
                <a:lnTo>
                  <a:pt x="182118" y="1635633"/>
                </a:lnTo>
                <a:lnTo>
                  <a:pt x="111506" y="1595755"/>
                </a:lnTo>
                <a:lnTo>
                  <a:pt x="60706" y="1550416"/>
                </a:lnTo>
                <a:lnTo>
                  <a:pt x="35306" y="1524889"/>
                </a:lnTo>
                <a:lnTo>
                  <a:pt x="10287" y="1473962"/>
                </a:lnTo>
                <a:lnTo>
                  <a:pt x="0" y="1445768"/>
                </a:lnTo>
                <a:lnTo>
                  <a:pt x="0" y="252349"/>
                </a:lnTo>
                <a:lnTo>
                  <a:pt x="10287" y="223901"/>
                </a:lnTo>
                <a:lnTo>
                  <a:pt x="35306" y="172847"/>
                </a:lnTo>
                <a:lnTo>
                  <a:pt x="86106" y="124714"/>
                </a:lnTo>
                <a:lnTo>
                  <a:pt x="111506" y="101981"/>
                </a:lnTo>
                <a:lnTo>
                  <a:pt x="182118" y="62230"/>
                </a:lnTo>
                <a:lnTo>
                  <a:pt x="263144" y="33909"/>
                </a:lnTo>
                <a:lnTo>
                  <a:pt x="308737" y="19812"/>
                </a:lnTo>
                <a:lnTo>
                  <a:pt x="399669" y="5715"/>
                </a:lnTo>
                <a:lnTo>
                  <a:pt x="4504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5396992" y="4114673"/>
            <a:ext cx="3859404" cy="1039623"/>
          </a:xfrm>
          <a:custGeom>
            <a:avLst/>
            <a:gdLst/>
            <a:ahLst/>
            <a:cxnLst/>
            <a:rect l="0" t="0" r="0" b="0"/>
            <a:pathLst>
              <a:path w="3859404" h="1039623">
                <a:moveTo>
                  <a:pt x="643255" y="0"/>
                </a:moveTo>
                <a:lnTo>
                  <a:pt x="3280283" y="0"/>
                </a:lnTo>
                <a:lnTo>
                  <a:pt x="3344926" y="3429"/>
                </a:lnTo>
                <a:lnTo>
                  <a:pt x="3460496" y="12065"/>
                </a:lnTo>
                <a:lnTo>
                  <a:pt x="3569970" y="29337"/>
                </a:lnTo>
                <a:lnTo>
                  <a:pt x="3621405" y="37973"/>
                </a:lnTo>
                <a:lnTo>
                  <a:pt x="3711702" y="62357"/>
                </a:lnTo>
                <a:lnTo>
                  <a:pt x="3775837" y="90170"/>
                </a:lnTo>
                <a:lnTo>
                  <a:pt x="3808095" y="105664"/>
                </a:lnTo>
                <a:lnTo>
                  <a:pt x="3840353" y="136779"/>
                </a:lnTo>
                <a:lnTo>
                  <a:pt x="3852926" y="154305"/>
                </a:lnTo>
                <a:lnTo>
                  <a:pt x="3852926" y="162687"/>
                </a:lnTo>
                <a:lnTo>
                  <a:pt x="3859403" y="173228"/>
                </a:lnTo>
                <a:lnTo>
                  <a:pt x="3859403" y="866394"/>
                </a:lnTo>
                <a:lnTo>
                  <a:pt x="3852926" y="875030"/>
                </a:lnTo>
                <a:lnTo>
                  <a:pt x="3852926" y="883793"/>
                </a:lnTo>
                <a:lnTo>
                  <a:pt x="3840353" y="901065"/>
                </a:lnTo>
                <a:lnTo>
                  <a:pt x="3808095" y="932180"/>
                </a:lnTo>
                <a:lnTo>
                  <a:pt x="3743960" y="961771"/>
                </a:lnTo>
                <a:lnTo>
                  <a:pt x="3711702" y="975614"/>
                </a:lnTo>
                <a:lnTo>
                  <a:pt x="3621405" y="999871"/>
                </a:lnTo>
                <a:lnTo>
                  <a:pt x="3518408" y="1017143"/>
                </a:lnTo>
                <a:lnTo>
                  <a:pt x="3460496" y="1025906"/>
                </a:lnTo>
                <a:lnTo>
                  <a:pt x="3344926" y="1034542"/>
                </a:lnTo>
                <a:lnTo>
                  <a:pt x="3280283" y="1037971"/>
                </a:lnTo>
                <a:lnTo>
                  <a:pt x="3248406" y="1037971"/>
                </a:lnTo>
                <a:lnTo>
                  <a:pt x="3216275" y="1039622"/>
                </a:lnTo>
                <a:lnTo>
                  <a:pt x="643255" y="1039622"/>
                </a:lnTo>
                <a:lnTo>
                  <a:pt x="604393" y="1037971"/>
                </a:lnTo>
                <a:lnTo>
                  <a:pt x="572643" y="1037971"/>
                </a:lnTo>
                <a:lnTo>
                  <a:pt x="508000" y="1034542"/>
                </a:lnTo>
                <a:lnTo>
                  <a:pt x="392557" y="1025906"/>
                </a:lnTo>
                <a:lnTo>
                  <a:pt x="283083" y="1008507"/>
                </a:lnTo>
                <a:lnTo>
                  <a:pt x="231521" y="999871"/>
                </a:lnTo>
                <a:lnTo>
                  <a:pt x="141732" y="975614"/>
                </a:lnTo>
                <a:lnTo>
                  <a:pt x="77089" y="947801"/>
                </a:lnTo>
                <a:lnTo>
                  <a:pt x="44958" y="932180"/>
                </a:lnTo>
                <a:lnTo>
                  <a:pt x="13081" y="901065"/>
                </a:lnTo>
                <a:lnTo>
                  <a:pt x="0" y="883793"/>
                </a:lnTo>
                <a:lnTo>
                  <a:pt x="0" y="154305"/>
                </a:lnTo>
                <a:lnTo>
                  <a:pt x="13081" y="136779"/>
                </a:lnTo>
                <a:lnTo>
                  <a:pt x="44958" y="105664"/>
                </a:lnTo>
                <a:lnTo>
                  <a:pt x="109474" y="76200"/>
                </a:lnTo>
                <a:lnTo>
                  <a:pt x="141732" y="62357"/>
                </a:lnTo>
                <a:lnTo>
                  <a:pt x="231521" y="37973"/>
                </a:lnTo>
                <a:lnTo>
                  <a:pt x="334264" y="20828"/>
                </a:lnTo>
                <a:lnTo>
                  <a:pt x="392557" y="12065"/>
                </a:lnTo>
                <a:lnTo>
                  <a:pt x="508000" y="3429"/>
                </a:lnTo>
                <a:lnTo>
                  <a:pt x="572643"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499100" y="4216400"/>
            <a:ext cx="3860800" cy="523220"/>
          </a:xfrm>
          <a:prstGeom prst="rect">
            <a:avLst/>
          </a:prstGeom>
          <a:noFill/>
        </p:spPr>
        <p:txBody>
          <a:bodyPr vert="horz" rtlCol="0">
            <a:spAutoFit/>
          </a:bodyPr>
          <a:lstStyle/>
          <a:p>
            <a:r>
              <a:rPr lang="en-US" sz="1400" dirty="0" smtClean="0">
                <a:solidFill>
                  <a:srgbClr val="000000"/>
                </a:solidFill>
                <a:latin typeface="Arial - 19"/>
              </a:rPr>
              <a:t>Which characters are not willing </a:t>
            </a:r>
            <a:r>
              <a:rPr lang="en-US" sz="1400" dirty="0" smtClean="0">
                <a:solidFill>
                  <a:srgbClr val="000000"/>
                </a:solidFill>
                <a:latin typeface="Arial - 19"/>
              </a:rPr>
              <a:t>to </a:t>
            </a:r>
            <a:r>
              <a:rPr lang="en-US" sz="1400" dirty="0" smtClean="0">
                <a:solidFill>
                  <a:srgbClr val="000000"/>
                </a:solidFill>
                <a:latin typeface="Arial - 19"/>
              </a:rPr>
              <a:t>sell for $2.50?</a:t>
            </a:r>
            <a:endParaRPr lang="en-US" sz="1400" dirty="0">
              <a:solidFill>
                <a:srgbClr val="000000"/>
              </a:solidFill>
              <a:latin typeface="Arial - 19"/>
            </a:endParaRPr>
          </a:p>
        </p:txBody>
      </p:sp>
      <p:cxnSp>
        <p:nvCxnSpPr>
          <p:cNvPr id="65" name="Straight Connector 64"/>
          <p:cNvCxnSpPr/>
          <p:nvPr/>
        </p:nvCxnSpPr>
        <p:spPr>
          <a:xfrm>
            <a:off x="2425700" y="4841240"/>
            <a:ext cx="69037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3116072" y="4142740"/>
            <a:ext cx="0" cy="69253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111500" y="4142740"/>
            <a:ext cx="7112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820414" y="3444367"/>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822700" y="3444367"/>
            <a:ext cx="70218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4524883" y="2734056"/>
            <a:ext cx="0" cy="71031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521200" y="2734056"/>
            <a:ext cx="713994"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5235194" y="2035556"/>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32400" y="2023618"/>
            <a:ext cx="70726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5939663" y="1331214"/>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073900" y="1943100"/>
            <a:ext cx="2921000" cy="1169551"/>
          </a:xfrm>
          <a:prstGeom prst="rect">
            <a:avLst/>
          </a:prstGeom>
          <a:noFill/>
        </p:spPr>
        <p:txBody>
          <a:bodyPr vert="horz" rtlCol="0">
            <a:spAutoFit/>
          </a:bodyPr>
          <a:lstStyle/>
          <a:p>
            <a:r>
              <a:rPr lang="en-US" sz="1400" dirty="0" smtClean="0">
                <a:solidFill>
                  <a:srgbClr val="000000"/>
                </a:solidFill>
                <a:latin typeface="Arial - 18"/>
              </a:rPr>
              <a:t>While each of the sellers </a:t>
            </a:r>
            <a:r>
              <a:rPr lang="en-US" sz="1400" dirty="0" smtClean="0">
                <a:solidFill>
                  <a:srgbClr val="000000"/>
                </a:solidFill>
                <a:latin typeface="Arial - 18"/>
              </a:rPr>
              <a:t>have </a:t>
            </a:r>
            <a:r>
              <a:rPr lang="en-US" sz="1400" dirty="0" smtClean="0">
                <a:solidFill>
                  <a:srgbClr val="000000"/>
                </a:solidFill>
                <a:latin typeface="Arial - 18"/>
              </a:rPr>
              <a:t>different costs, the </a:t>
            </a:r>
            <a:r>
              <a:rPr lang="en-US" sz="1400" dirty="0" smtClean="0">
                <a:solidFill>
                  <a:srgbClr val="000000"/>
                </a:solidFill>
                <a:latin typeface="Arial - 18"/>
              </a:rPr>
              <a:t>bottles </a:t>
            </a:r>
            <a:r>
              <a:rPr lang="en-US" sz="1400" dirty="0" smtClean="0">
                <a:solidFill>
                  <a:srgbClr val="000000"/>
                </a:solidFill>
                <a:latin typeface="Arial - 18"/>
              </a:rPr>
              <a:t>of water sell for the </a:t>
            </a:r>
            <a:r>
              <a:rPr lang="en-US" sz="1400" dirty="0" smtClean="0">
                <a:solidFill>
                  <a:srgbClr val="000000"/>
                </a:solidFill>
                <a:latin typeface="Arial - 18"/>
              </a:rPr>
              <a:t>same </a:t>
            </a:r>
            <a:r>
              <a:rPr lang="en-US" sz="1400" dirty="0" smtClean="0">
                <a:solidFill>
                  <a:srgbClr val="000000"/>
                </a:solidFill>
                <a:latin typeface="Arial - 18"/>
              </a:rPr>
              <a:t>price, $2.50. </a:t>
            </a:r>
          </a:p>
          <a:p>
            <a:endParaRPr lang="en-US" sz="1400" dirty="0" smtClean="0">
              <a:solidFill>
                <a:srgbClr val="000000"/>
              </a:solidFill>
              <a:latin typeface="Arial - 18"/>
            </a:endParaRPr>
          </a:p>
          <a:p>
            <a:r>
              <a:rPr lang="en-US" sz="1400" dirty="0" smtClean="0">
                <a:solidFill>
                  <a:srgbClr val="000000"/>
                </a:solidFill>
                <a:latin typeface="Arial - 18"/>
              </a:rPr>
              <a:t> </a:t>
            </a:r>
            <a:endParaRPr lang="en-US" sz="1400" dirty="0">
              <a:solidFill>
                <a:srgbClr val="000000"/>
              </a:solidFill>
              <a:latin typeface="Arial - 18"/>
            </a:endParaRPr>
          </a:p>
        </p:txBody>
      </p:sp>
      <p:sp>
        <p:nvSpPr>
          <p:cNvPr id="76" name="TextBox 75"/>
          <p:cNvSpPr txBox="1"/>
          <p:nvPr/>
        </p:nvSpPr>
        <p:spPr>
          <a:xfrm>
            <a:off x="3213100" y="4648200"/>
            <a:ext cx="1219200" cy="323165"/>
          </a:xfrm>
          <a:prstGeom prst="rect">
            <a:avLst/>
          </a:prstGeom>
          <a:noFill/>
        </p:spPr>
        <p:txBody>
          <a:bodyPr vert="horz" rtlCol="0">
            <a:spAutoFit/>
          </a:bodyPr>
          <a:lstStyle/>
          <a:p>
            <a:r>
              <a:rPr lang="en-US" sz="1500" smtClean="0">
                <a:solidFill>
                  <a:srgbClr val="000000"/>
                </a:solidFill>
                <a:latin typeface="Arial - 20"/>
              </a:rPr>
              <a:t>Anthony</a:t>
            </a:r>
            <a:endParaRPr lang="en-US" sz="1500">
              <a:solidFill>
                <a:srgbClr val="000000"/>
              </a:solidFill>
              <a:latin typeface="Arial - 20"/>
            </a:endParaRPr>
          </a:p>
        </p:txBody>
      </p:sp>
      <p:sp>
        <p:nvSpPr>
          <p:cNvPr id="77" name="TextBox 76"/>
          <p:cNvSpPr txBox="1"/>
          <p:nvPr/>
        </p:nvSpPr>
        <p:spPr>
          <a:xfrm>
            <a:off x="3937000" y="3962400"/>
            <a:ext cx="787400" cy="323165"/>
          </a:xfrm>
          <a:prstGeom prst="rect">
            <a:avLst/>
          </a:prstGeom>
          <a:noFill/>
        </p:spPr>
        <p:txBody>
          <a:bodyPr vert="horz" rtlCol="0">
            <a:spAutoFit/>
          </a:bodyPr>
          <a:lstStyle/>
          <a:p>
            <a:r>
              <a:rPr lang="en-US" sz="1500" smtClean="0">
                <a:solidFill>
                  <a:srgbClr val="000000"/>
                </a:solidFill>
                <a:latin typeface="Arial - 20"/>
              </a:rPr>
              <a:t>Mia</a:t>
            </a:r>
            <a:endParaRPr lang="en-US" sz="1500">
              <a:solidFill>
                <a:srgbClr val="000000"/>
              </a:solidFill>
              <a:latin typeface="Arial - 20"/>
            </a:endParaRPr>
          </a:p>
        </p:txBody>
      </p:sp>
      <p:sp>
        <p:nvSpPr>
          <p:cNvPr id="78" name="TextBox 77"/>
          <p:cNvSpPr txBox="1"/>
          <p:nvPr/>
        </p:nvSpPr>
        <p:spPr>
          <a:xfrm>
            <a:off x="4648200" y="3263900"/>
            <a:ext cx="990600" cy="323165"/>
          </a:xfrm>
          <a:prstGeom prst="rect">
            <a:avLst/>
          </a:prstGeom>
          <a:noFill/>
        </p:spPr>
        <p:txBody>
          <a:bodyPr vert="horz" rtlCol="0">
            <a:spAutoFit/>
          </a:bodyPr>
          <a:lstStyle/>
          <a:p>
            <a:r>
              <a:rPr lang="en-US" sz="1500" smtClean="0">
                <a:solidFill>
                  <a:srgbClr val="000000"/>
                </a:solidFill>
                <a:latin typeface="Arial - 20"/>
              </a:rPr>
              <a:t>Noah</a:t>
            </a:r>
            <a:endParaRPr lang="en-US" sz="1500">
              <a:solidFill>
                <a:srgbClr val="000000"/>
              </a:solidFill>
              <a:latin typeface="Arial - 20"/>
            </a:endParaRPr>
          </a:p>
        </p:txBody>
      </p:sp>
      <p:sp>
        <p:nvSpPr>
          <p:cNvPr id="79" name="TextBox 78"/>
          <p:cNvSpPr txBox="1"/>
          <p:nvPr/>
        </p:nvSpPr>
        <p:spPr>
          <a:xfrm>
            <a:off x="5346700" y="2565400"/>
            <a:ext cx="914400" cy="323165"/>
          </a:xfrm>
          <a:prstGeom prst="rect">
            <a:avLst/>
          </a:prstGeom>
          <a:noFill/>
        </p:spPr>
        <p:txBody>
          <a:bodyPr vert="horz" rtlCol="0">
            <a:spAutoFit/>
          </a:bodyPr>
          <a:lstStyle/>
          <a:p>
            <a:r>
              <a:rPr lang="en-US" sz="1500" smtClean="0">
                <a:solidFill>
                  <a:srgbClr val="000000"/>
                </a:solidFill>
                <a:latin typeface="Arial - 20"/>
              </a:rPr>
              <a:t>Cloe</a:t>
            </a:r>
            <a:endParaRPr lang="en-US" sz="1500">
              <a:solidFill>
                <a:srgbClr val="000000"/>
              </a:solidFill>
              <a:latin typeface="Arial - 20"/>
            </a:endParaRPr>
          </a:p>
        </p:txBody>
      </p:sp>
      <p:sp>
        <p:nvSpPr>
          <p:cNvPr id="80" name="TextBox 79"/>
          <p:cNvSpPr txBox="1"/>
          <p:nvPr/>
        </p:nvSpPr>
        <p:spPr>
          <a:xfrm>
            <a:off x="5981700" y="1828800"/>
            <a:ext cx="1193800" cy="307777"/>
          </a:xfrm>
          <a:prstGeom prst="rect">
            <a:avLst/>
          </a:prstGeom>
          <a:noFill/>
        </p:spPr>
        <p:txBody>
          <a:bodyPr vert="horz" rtlCol="0">
            <a:spAutoFit/>
          </a:bodyPr>
          <a:lstStyle/>
          <a:p>
            <a:r>
              <a:rPr lang="en-US" sz="1400" smtClean="0">
                <a:solidFill>
                  <a:srgbClr val="000000"/>
                </a:solidFill>
                <a:latin typeface="Arial - 19"/>
              </a:rPr>
              <a:t>Jayden</a:t>
            </a:r>
            <a:endParaRPr lang="en-US" sz="1400">
              <a:solidFill>
                <a:srgbClr val="000000"/>
              </a:solidFill>
              <a:latin typeface="Arial - 19"/>
            </a:endParaRPr>
          </a:p>
        </p:txBody>
      </p:sp>
      <p:cxnSp>
        <p:nvCxnSpPr>
          <p:cNvPr id="81" name="Straight Connector 80"/>
          <p:cNvCxnSpPr/>
          <p:nvPr/>
        </p:nvCxnSpPr>
        <p:spPr>
          <a:xfrm>
            <a:off x="5933694" y="1337183"/>
            <a:ext cx="70434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6718300" y="1155700"/>
            <a:ext cx="1168400" cy="323165"/>
          </a:xfrm>
          <a:prstGeom prst="rect">
            <a:avLst/>
          </a:prstGeom>
          <a:noFill/>
        </p:spPr>
        <p:txBody>
          <a:bodyPr vert="horz" rtlCol="0">
            <a:spAutoFit/>
          </a:bodyPr>
          <a:lstStyle/>
          <a:p>
            <a:r>
              <a:rPr lang="en-US" sz="1500" smtClean="0">
                <a:solidFill>
                  <a:srgbClr val="000000"/>
                </a:solidFill>
                <a:latin typeface="Arial - 20"/>
              </a:rPr>
              <a:t>Abigail</a:t>
            </a:r>
            <a:endParaRPr lang="en-US" sz="1500">
              <a:solidFill>
                <a:srgbClr val="000000"/>
              </a:solidFill>
              <a:latin typeface="Arial - 20"/>
            </a:endParaRPr>
          </a:p>
        </p:txBody>
      </p:sp>
      <p:cxnSp>
        <p:nvCxnSpPr>
          <p:cNvPr id="83" name="Straight Connector 82"/>
          <p:cNvCxnSpPr/>
          <p:nvPr/>
        </p:nvCxnSpPr>
        <p:spPr>
          <a:xfrm>
            <a:off x="2425700" y="3792855"/>
            <a:ext cx="4899406" cy="0"/>
          </a:xfrm>
          <a:prstGeom prst="line">
            <a:avLst/>
          </a:prstGeom>
          <a:ln w="76200" cap="flat" cmpd="sng" algn="ctr">
            <a:solidFill>
              <a:srgbClr val="FF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8960677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sp>
        <p:nvSpPr>
          <p:cNvPr id="60" name="TextBox 59"/>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sp>
        <p:nvSpPr>
          <p:cNvPr id="61" name="TextBox 60"/>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62" name="Freeform 61"/>
          <p:cNvSpPr/>
          <p:nvPr/>
        </p:nvSpPr>
        <p:spPr>
          <a:xfrm>
            <a:off x="6958330" y="1724533"/>
            <a:ext cx="3036571" cy="1700785"/>
          </a:xfrm>
          <a:custGeom>
            <a:avLst/>
            <a:gdLst/>
            <a:ahLst/>
            <a:cxnLst/>
            <a:rect l="0" t="0" r="0" b="0"/>
            <a:pathLst>
              <a:path w="3036571" h="1700785">
                <a:moveTo>
                  <a:pt x="506095" y="0"/>
                </a:moveTo>
                <a:lnTo>
                  <a:pt x="2580894" y="0"/>
                </a:lnTo>
                <a:lnTo>
                  <a:pt x="2631694" y="5715"/>
                </a:lnTo>
                <a:lnTo>
                  <a:pt x="2722626" y="19812"/>
                </a:lnTo>
                <a:lnTo>
                  <a:pt x="2808732" y="48260"/>
                </a:lnTo>
                <a:lnTo>
                  <a:pt x="2849118" y="62230"/>
                </a:lnTo>
                <a:lnTo>
                  <a:pt x="2920238" y="101981"/>
                </a:lnTo>
                <a:lnTo>
                  <a:pt x="2970657" y="147447"/>
                </a:lnTo>
                <a:lnTo>
                  <a:pt x="2996057" y="172847"/>
                </a:lnTo>
                <a:lnTo>
                  <a:pt x="3021584" y="223901"/>
                </a:lnTo>
                <a:lnTo>
                  <a:pt x="3031363" y="252349"/>
                </a:lnTo>
                <a:lnTo>
                  <a:pt x="3031363" y="266319"/>
                </a:lnTo>
                <a:lnTo>
                  <a:pt x="3036570" y="283464"/>
                </a:lnTo>
                <a:lnTo>
                  <a:pt x="3036570" y="1417320"/>
                </a:lnTo>
                <a:lnTo>
                  <a:pt x="3031363" y="1431417"/>
                </a:lnTo>
                <a:lnTo>
                  <a:pt x="3031363" y="1445768"/>
                </a:lnTo>
                <a:lnTo>
                  <a:pt x="3021584" y="1473962"/>
                </a:lnTo>
                <a:lnTo>
                  <a:pt x="2996057" y="1524889"/>
                </a:lnTo>
                <a:lnTo>
                  <a:pt x="2945765" y="1573149"/>
                </a:lnTo>
                <a:lnTo>
                  <a:pt x="2920238" y="1595755"/>
                </a:lnTo>
                <a:lnTo>
                  <a:pt x="2849118" y="1635633"/>
                </a:lnTo>
                <a:lnTo>
                  <a:pt x="2768219" y="1663954"/>
                </a:lnTo>
                <a:lnTo>
                  <a:pt x="2722626" y="1678051"/>
                </a:lnTo>
                <a:lnTo>
                  <a:pt x="2631694" y="1692402"/>
                </a:lnTo>
                <a:lnTo>
                  <a:pt x="2580894" y="1697863"/>
                </a:lnTo>
                <a:lnTo>
                  <a:pt x="2555875" y="1697863"/>
                </a:lnTo>
                <a:lnTo>
                  <a:pt x="2530475" y="1700784"/>
                </a:lnTo>
                <a:lnTo>
                  <a:pt x="506095" y="1700784"/>
                </a:lnTo>
                <a:lnTo>
                  <a:pt x="475488" y="1697863"/>
                </a:lnTo>
                <a:lnTo>
                  <a:pt x="450469" y="1697863"/>
                </a:lnTo>
                <a:lnTo>
                  <a:pt x="399669" y="1692402"/>
                </a:lnTo>
                <a:lnTo>
                  <a:pt x="308737" y="1678051"/>
                </a:lnTo>
                <a:lnTo>
                  <a:pt x="222631" y="1649603"/>
                </a:lnTo>
                <a:lnTo>
                  <a:pt x="182118" y="1635633"/>
                </a:lnTo>
                <a:lnTo>
                  <a:pt x="111506" y="1595755"/>
                </a:lnTo>
                <a:lnTo>
                  <a:pt x="60706" y="1550416"/>
                </a:lnTo>
                <a:lnTo>
                  <a:pt x="35306" y="1524889"/>
                </a:lnTo>
                <a:lnTo>
                  <a:pt x="10287" y="1473962"/>
                </a:lnTo>
                <a:lnTo>
                  <a:pt x="0" y="1445768"/>
                </a:lnTo>
                <a:lnTo>
                  <a:pt x="0" y="252349"/>
                </a:lnTo>
                <a:lnTo>
                  <a:pt x="10287" y="223901"/>
                </a:lnTo>
                <a:lnTo>
                  <a:pt x="35306" y="172847"/>
                </a:lnTo>
                <a:lnTo>
                  <a:pt x="86106" y="124714"/>
                </a:lnTo>
                <a:lnTo>
                  <a:pt x="111506" y="101981"/>
                </a:lnTo>
                <a:lnTo>
                  <a:pt x="182118" y="62230"/>
                </a:lnTo>
                <a:lnTo>
                  <a:pt x="263144" y="33909"/>
                </a:lnTo>
                <a:lnTo>
                  <a:pt x="308737" y="19812"/>
                </a:lnTo>
                <a:lnTo>
                  <a:pt x="399669" y="5715"/>
                </a:lnTo>
                <a:lnTo>
                  <a:pt x="4504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Freeform 62"/>
          <p:cNvSpPr/>
          <p:nvPr/>
        </p:nvSpPr>
        <p:spPr>
          <a:xfrm>
            <a:off x="5396992" y="4114673"/>
            <a:ext cx="3859404" cy="1039623"/>
          </a:xfrm>
          <a:custGeom>
            <a:avLst/>
            <a:gdLst/>
            <a:ahLst/>
            <a:cxnLst/>
            <a:rect l="0" t="0" r="0" b="0"/>
            <a:pathLst>
              <a:path w="3859404" h="1039623">
                <a:moveTo>
                  <a:pt x="643255" y="0"/>
                </a:moveTo>
                <a:lnTo>
                  <a:pt x="3280283" y="0"/>
                </a:lnTo>
                <a:lnTo>
                  <a:pt x="3344926" y="3429"/>
                </a:lnTo>
                <a:lnTo>
                  <a:pt x="3460496" y="12065"/>
                </a:lnTo>
                <a:lnTo>
                  <a:pt x="3569970" y="29337"/>
                </a:lnTo>
                <a:lnTo>
                  <a:pt x="3621405" y="37973"/>
                </a:lnTo>
                <a:lnTo>
                  <a:pt x="3711702" y="62357"/>
                </a:lnTo>
                <a:lnTo>
                  <a:pt x="3775837" y="90170"/>
                </a:lnTo>
                <a:lnTo>
                  <a:pt x="3808095" y="105664"/>
                </a:lnTo>
                <a:lnTo>
                  <a:pt x="3840353" y="136779"/>
                </a:lnTo>
                <a:lnTo>
                  <a:pt x="3852926" y="154305"/>
                </a:lnTo>
                <a:lnTo>
                  <a:pt x="3852926" y="162687"/>
                </a:lnTo>
                <a:lnTo>
                  <a:pt x="3859403" y="173228"/>
                </a:lnTo>
                <a:lnTo>
                  <a:pt x="3859403" y="866394"/>
                </a:lnTo>
                <a:lnTo>
                  <a:pt x="3852926" y="875030"/>
                </a:lnTo>
                <a:lnTo>
                  <a:pt x="3852926" y="883793"/>
                </a:lnTo>
                <a:lnTo>
                  <a:pt x="3840353" y="901065"/>
                </a:lnTo>
                <a:lnTo>
                  <a:pt x="3808095" y="932180"/>
                </a:lnTo>
                <a:lnTo>
                  <a:pt x="3743960" y="961771"/>
                </a:lnTo>
                <a:lnTo>
                  <a:pt x="3711702" y="975614"/>
                </a:lnTo>
                <a:lnTo>
                  <a:pt x="3621405" y="999871"/>
                </a:lnTo>
                <a:lnTo>
                  <a:pt x="3518408" y="1017143"/>
                </a:lnTo>
                <a:lnTo>
                  <a:pt x="3460496" y="1025906"/>
                </a:lnTo>
                <a:lnTo>
                  <a:pt x="3344926" y="1034542"/>
                </a:lnTo>
                <a:lnTo>
                  <a:pt x="3280283" y="1037971"/>
                </a:lnTo>
                <a:lnTo>
                  <a:pt x="3248406" y="1037971"/>
                </a:lnTo>
                <a:lnTo>
                  <a:pt x="3216275" y="1039622"/>
                </a:lnTo>
                <a:lnTo>
                  <a:pt x="643255" y="1039622"/>
                </a:lnTo>
                <a:lnTo>
                  <a:pt x="604393" y="1037971"/>
                </a:lnTo>
                <a:lnTo>
                  <a:pt x="572643" y="1037971"/>
                </a:lnTo>
                <a:lnTo>
                  <a:pt x="508000" y="1034542"/>
                </a:lnTo>
                <a:lnTo>
                  <a:pt x="392557" y="1025906"/>
                </a:lnTo>
                <a:lnTo>
                  <a:pt x="283083" y="1008507"/>
                </a:lnTo>
                <a:lnTo>
                  <a:pt x="231521" y="999871"/>
                </a:lnTo>
                <a:lnTo>
                  <a:pt x="141732" y="975614"/>
                </a:lnTo>
                <a:lnTo>
                  <a:pt x="77089" y="947801"/>
                </a:lnTo>
                <a:lnTo>
                  <a:pt x="44958" y="932180"/>
                </a:lnTo>
                <a:lnTo>
                  <a:pt x="13081" y="901065"/>
                </a:lnTo>
                <a:lnTo>
                  <a:pt x="0" y="883793"/>
                </a:lnTo>
                <a:lnTo>
                  <a:pt x="0" y="154305"/>
                </a:lnTo>
                <a:lnTo>
                  <a:pt x="13081" y="136779"/>
                </a:lnTo>
                <a:lnTo>
                  <a:pt x="44958" y="105664"/>
                </a:lnTo>
                <a:lnTo>
                  <a:pt x="109474" y="76200"/>
                </a:lnTo>
                <a:lnTo>
                  <a:pt x="141732" y="62357"/>
                </a:lnTo>
                <a:lnTo>
                  <a:pt x="231521" y="37973"/>
                </a:lnTo>
                <a:lnTo>
                  <a:pt x="334264" y="20828"/>
                </a:lnTo>
                <a:lnTo>
                  <a:pt x="392557" y="12065"/>
                </a:lnTo>
                <a:lnTo>
                  <a:pt x="508000" y="3429"/>
                </a:lnTo>
                <a:lnTo>
                  <a:pt x="572643"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p:nvPr/>
        </p:nvSpPr>
        <p:spPr>
          <a:xfrm>
            <a:off x="5499100" y="4216400"/>
            <a:ext cx="3860800" cy="523220"/>
          </a:xfrm>
          <a:prstGeom prst="rect">
            <a:avLst/>
          </a:prstGeom>
          <a:noFill/>
        </p:spPr>
        <p:txBody>
          <a:bodyPr vert="horz" rtlCol="0">
            <a:spAutoFit/>
          </a:bodyPr>
          <a:lstStyle/>
          <a:p>
            <a:r>
              <a:rPr lang="en-US" sz="1400" dirty="0" smtClean="0">
                <a:solidFill>
                  <a:srgbClr val="000000"/>
                </a:solidFill>
                <a:latin typeface="Arial - 19"/>
              </a:rPr>
              <a:t>Which characters are not willing </a:t>
            </a:r>
            <a:r>
              <a:rPr lang="en-US" sz="1400" dirty="0" smtClean="0">
                <a:solidFill>
                  <a:srgbClr val="000000"/>
                </a:solidFill>
                <a:latin typeface="Arial - 19"/>
              </a:rPr>
              <a:t>to </a:t>
            </a:r>
            <a:r>
              <a:rPr lang="en-US" sz="1400" dirty="0" smtClean="0">
                <a:solidFill>
                  <a:srgbClr val="000000"/>
                </a:solidFill>
                <a:latin typeface="Arial - 19"/>
              </a:rPr>
              <a:t>sell for $2.50?</a:t>
            </a:r>
            <a:endParaRPr lang="en-US" sz="1400" dirty="0">
              <a:solidFill>
                <a:srgbClr val="000000"/>
              </a:solidFill>
              <a:latin typeface="Arial - 19"/>
            </a:endParaRPr>
          </a:p>
        </p:txBody>
      </p:sp>
      <p:cxnSp>
        <p:nvCxnSpPr>
          <p:cNvPr id="65" name="Straight Connector 64"/>
          <p:cNvCxnSpPr/>
          <p:nvPr/>
        </p:nvCxnSpPr>
        <p:spPr>
          <a:xfrm>
            <a:off x="2425700" y="4841240"/>
            <a:ext cx="69037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flipV="1">
            <a:off x="3116072" y="4142740"/>
            <a:ext cx="0" cy="69253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3111500" y="4142740"/>
            <a:ext cx="7112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V="1">
            <a:off x="3820414" y="3444367"/>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3822700" y="3444367"/>
            <a:ext cx="70218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flipV="1">
            <a:off x="4524883" y="2734056"/>
            <a:ext cx="0" cy="71031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4521200" y="2734056"/>
            <a:ext cx="713994"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2" name="Straight Connector 71"/>
          <p:cNvCxnSpPr/>
          <p:nvPr/>
        </p:nvCxnSpPr>
        <p:spPr>
          <a:xfrm flipV="1">
            <a:off x="5235194" y="2035556"/>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3" name="Straight Connector 72"/>
          <p:cNvCxnSpPr/>
          <p:nvPr/>
        </p:nvCxnSpPr>
        <p:spPr>
          <a:xfrm>
            <a:off x="5232400" y="2023618"/>
            <a:ext cx="70726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flipV="1">
            <a:off x="5939663" y="1331214"/>
            <a:ext cx="0" cy="686435"/>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5" name="TextBox 74"/>
          <p:cNvSpPr txBox="1"/>
          <p:nvPr/>
        </p:nvSpPr>
        <p:spPr>
          <a:xfrm>
            <a:off x="7073900" y="1943100"/>
            <a:ext cx="2921000" cy="1169551"/>
          </a:xfrm>
          <a:prstGeom prst="rect">
            <a:avLst/>
          </a:prstGeom>
          <a:noFill/>
        </p:spPr>
        <p:txBody>
          <a:bodyPr vert="horz" rtlCol="0">
            <a:spAutoFit/>
          </a:bodyPr>
          <a:lstStyle/>
          <a:p>
            <a:r>
              <a:rPr lang="en-US" sz="1400" dirty="0" smtClean="0">
                <a:solidFill>
                  <a:srgbClr val="000000"/>
                </a:solidFill>
                <a:latin typeface="Arial - 18"/>
              </a:rPr>
              <a:t>While each of the sellers </a:t>
            </a:r>
            <a:r>
              <a:rPr lang="en-US" sz="1400" dirty="0" smtClean="0">
                <a:solidFill>
                  <a:srgbClr val="000000"/>
                </a:solidFill>
                <a:latin typeface="Arial - 18"/>
              </a:rPr>
              <a:t>have </a:t>
            </a:r>
            <a:r>
              <a:rPr lang="en-US" sz="1400" dirty="0" smtClean="0">
                <a:solidFill>
                  <a:srgbClr val="000000"/>
                </a:solidFill>
                <a:latin typeface="Arial - 18"/>
              </a:rPr>
              <a:t>different costs, the </a:t>
            </a:r>
            <a:r>
              <a:rPr lang="en-US" sz="1400" dirty="0" smtClean="0">
                <a:solidFill>
                  <a:srgbClr val="000000"/>
                </a:solidFill>
                <a:latin typeface="Arial - 18"/>
              </a:rPr>
              <a:t>bottles </a:t>
            </a:r>
            <a:r>
              <a:rPr lang="en-US" sz="1400" dirty="0" smtClean="0">
                <a:solidFill>
                  <a:srgbClr val="000000"/>
                </a:solidFill>
                <a:latin typeface="Arial - 18"/>
              </a:rPr>
              <a:t>of water sell for the </a:t>
            </a:r>
            <a:r>
              <a:rPr lang="en-US" sz="1400" dirty="0" smtClean="0">
                <a:solidFill>
                  <a:srgbClr val="000000"/>
                </a:solidFill>
                <a:latin typeface="Arial - 18"/>
              </a:rPr>
              <a:t>same </a:t>
            </a:r>
            <a:r>
              <a:rPr lang="en-US" sz="1400" dirty="0" smtClean="0">
                <a:solidFill>
                  <a:srgbClr val="000000"/>
                </a:solidFill>
                <a:latin typeface="Arial - 18"/>
              </a:rPr>
              <a:t>price, $2.50. </a:t>
            </a:r>
          </a:p>
          <a:p>
            <a:endParaRPr lang="en-US" sz="1400" dirty="0" smtClean="0">
              <a:solidFill>
                <a:srgbClr val="000000"/>
              </a:solidFill>
              <a:latin typeface="Arial - 18"/>
            </a:endParaRPr>
          </a:p>
          <a:p>
            <a:r>
              <a:rPr lang="en-US" sz="1400" dirty="0" smtClean="0">
                <a:solidFill>
                  <a:srgbClr val="000000"/>
                </a:solidFill>
                <a:latin typeface="Arial - 18"/>
              </a:rPr>
              <a:t> </a:t>
            </a:r>
            <a:endParaRPr lang="en-US" sz="1400" dirty="0">
              <a:solidFill>
                <a:srgbClr val="000000"/>
              </a:solidFill>
              <a:latin typeface="Arial - 18"/>
            </a:endParaRPr>
          </a:p>
        </p:txBody>
      </p:sp>
      <p:sp>
        <p:nvSpPr>
          <p:cNvPr id="76" name="TextBox 75"/>
          <p:cNvSpPr txBox="1"/>
          <p:nvPr/>
        </p:nvSpPr>
        <p:spPr>
          <a:xfrm>
            <a:off x="3213100" y="4648200"/>
            <a:ext cx="1219200" cy="323165"/>
          </a:xfrm>
          <a:prstGeom prst="rect">
            <a:avLst/>
          </a:prstGeom>
          <a:noFill/>
        </p:spPr>
        <p:txBody>
          <a:bodyPr vert="horz" rtlCol="0">
            <a:spAutoFit/>
          </a:bodyPr>
          <a:lstStyle/>
          <a:p>
            <a:r>
              <a:rPr lang="en-US" sz="1500" smtClean="0">
                <a:solidFill>
                  <a:srgbClr val="000000"/>
                </a:solidFill>
                <a:latin typeface="Arial - 20"/>
              </a:rPr>
              <a:t>Anthony</a:t>
            </a:r>
            <a:endParaRPr lang="en-US" sz="1500">
              <a:solidFill>
                <a:srgbClr val="000000"/>
              </a:solidFill>
              <a:latin typeface="Arial - 20"/>
            </a:endParaRPr>
          </a:p>
        </p:txBody>
      </p:sp>
      <p:sp>
        <p:nvSpPr>
          <p:cNvPr id="77" name="TextBox 76"/>
          <p:cNvSpPr txBox="1"/>
          <p:nvPr/>
        </p:nvSpPr>
        <p:spPr>
          <a:xfrm>
            <a:off x="3937000" y="3962400"/>
            <a:ext cx="787400" cy="323165"/>
          </a:xfrm>
          <a:prstGeom prst="rect">
            <a:avLst/>
          </a:prstGeom>
          <a:noFill/>
        </p:spPr>
        <p:txBody>
          <a:bodyPr vert="horz" rtlCol="0">
            <a:spAutoFit/>
          </a:bodyPr>
          <a:lstStyle/>
          <a:p>
            <a:r>
              <a:rPr lang="en-US" sz="1500" smtClean="0">
                <a:solidFill>
                  <a:srgbClr val="000000"/>
                </a:solidFill>
                <a:latin typeface="Arial - 20"/>
              </a:rPr>
              <a:t>Mia</a:t>
            </a:r>
            <a:endParaRPr lang="en-US" sz="1500">
              <a:solidFill>
                <a:srgbClr val="000000"/>
              </a:solidFill>
              <a:latin typeface="Arial - 20"/>
            </a:endParaRPr>
          </a:p>
        </p:txBody>
      </p:sp>
      <p:sp>
        <p:nvSpPr>
          <p:cNvPr id="78" name="TextBox 77"/>
          <p:cNvSpPr txBox="1"/>
          <p:nvPr/>
        </p:nvSpPr>
        <p:spPr>
          <a:xfrm>
            <a:off x="4648200" y="3263900"/>
            <a:ext cx="990600" cy="323165"/>
          </a:xfrm>
          <a:prstGeom prst="rect">
            <a:avLst/>
          </a:prstGeom>
          <a:noFill/>
        </p:spPr>
        <p:txBody>
          <a:bodyPr vert="horz" rtlCol="0">
            <a:spAutoFit/>
          </a:bodyPr>
          <a:lstStyle/>
          <a:p>
            <a:r>
              <a:rPr lang="en-US" sz="1500" smtClean="0">
                <a:solidFill>
                  <a:srgbClr val="000000"/>
                </a:solidFill>
                <a:latin typeface="Arial - 20"/>
              </a:rPr>
              <a:t>Noah</a:t>
            </a:r>
            <a:endParaRPr lang="en-US" sz="1500">
              <a:solidFill>
                <a:srgbClr val="000000"/>
              </a:solidFill>
              <a:latin typeface="Arial - 20"/>
            </a:endParaRPr>
          </a:p>
        </p:txBody>
      </p:sp>
      <p:sp>
        <p:nvSpPr>
          <p:cNvPr id="79" name="TextBox 78"/>
          <p:cNvSpPr txBox="1"/>
          <p:nvPr/>
        </p:nvSpPr>
        <p:spPr>
          <a:xfrm>
            <a:off x="5346700" y="2565400"/>
            <a:ext cx="914400" cy="323165"/>
          </a:xfrm>
          <a:prstGeom prst="rect">
            <a:avLst/>
          </a:prstGeom>
          <a:noFill/>
        </p:spPr>
        <p:txBody>
          <a:bodyPr vert="horz" rtlCol="0">
            <a:spAutoFit/>
          </a:bodyPr>
          <a:lstStyle/>
          <a:p>
            <a:r>
              <a:rPr lang="en-US" sz="1500" smtClean="0">
                <a:solidFill>
                  <a:srgbClr val="000000"/>
                </a:solidFill>
                <a:latin typeface="Arial - 20"/>
              </a:rPr>
              <a:t>Cloe</a:t>
            </a:r>
            <a:endParaRPr lang="en-US" sz="1500">
              <a:solidFill>
                <a:srgbClr val="000000"/>
              </a:solidFill>
              <a:latin typeface="Arial - 20"/>
            </a:endParaRPr>
          </a:p>
        </p:txBody>
      </p:sp>
      <p:sp>
        <p:nvSpPr>
          <p:cNvPr id="80" name="TextBox 79"/>
          <p:cNvSpPr txBox="1"/>
          <p:nvPr/>
        </p:nvSpPr>
        <p:spPr>
          <a:xfrm>
            <a:off x="5981700" y="1828800"/>
            <a:ext cx="1193800" cy="307777"/>
          </a:xfrm>
          <a:prstGeom prst="rect">
            <a:avLst/>
          </a:prstGeom>
          <a:noFill/>
        </p:spPr>
        <p:txBody>
          <a:bodyPr vert="horz" rtlCol="0">
            <a:spAutoFit/>
          </a:bodyPr>
          <a:lstStyle/>
          <a:p>
            <a:r>
              <a:rPr lang="en-US" sz="1400" smtClean="0">
                <a:solidFill>
                  <a:srgbClr val="000000"/>
                </a:solidFill>
                <a:latin typeface="Arial - 19"/>
              </a:rPr>
              <a:t>Jayden</a:t>
            </a:r>
            <a:endParaRPr lang="en-US" sz="1400">
              <a:solidFill>
                <a:srgbClr val="000000"/>
              </a:solidFill>
              <a:latin typeface="Arial - 19"/>
            </a:endParaRPr>
          </a:p>
        </p:txBody>
      </p:sp>
      <p:cxnSp>
        <p:nvCxnSpPr>
          <p:cNvPr id="81" name="Straight Connector 80"/>
          <p:cNvCxnSpPr/>
          <p:nvPr/>
        </p:nvCxnSpPr>
        <p:spPr>
          <a:xfrm>
            <a:off x="5933694" y="1337183"/>
            <a:ext cx="704342"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2" name="TextBox 81"/>
          <p:cNvSpPr txBox="1"/>
          <p:nvPr/>
        </p:nvSpPr>
        <p:spPr>
          <a:xfrm>
            <a:off x="6718300" y="1155700"/>
            <a:ext cx="1168400" cy="323165"/>
          </a:xfrm>
          <a:prstGeom prst="rect">
            <a:avLst/>
          </a:prstGeom>
          <a:noFill/>
        </p:spPr>
        <p:txBody>
          <a:bodyPr vert="horz" rtlCol="0">
            <a:spAutoFit/>
          </a:bodyPr>
          <a:lstStyle/>
          <a:p>
            <a:r>
              <a:rPr lang="en-US" sz="1500" smtClean="0">
                <a:solidFill>
                  <a:srgbClr val="000000"/>
                </a:solidFill>
                <a:latin typeface="Arial - 20"/>
              </a:rPr>
              <a:t>Abigail</a:t>
            </a:r>
            <a:endParaRPr lang="en-US" sz="1500">
              <a:solidFill>
                <a:srgbClr val="000000"/>
              </a:solidFill>
              <a:latin typeface="Arial - 20"/>
            </a:endParaRPr>
          </a:p>
        </p:txBody>
      </p:sp>
      <p:cxnSp>
        <p:nvCxnSpPr>
          <p:cNvPr id="83" name="Straight Connector 82"/>
          <p:cNvCxnSpPr/>
          <p:nvPr/>
        </p:nvCxnSpPr>
        <p:spPr>
          <a:xfrm>
            <a:off x="2425700" y="3792855"/>
            <a:ext cx="4899406" cy="0"/>
          </a:xfrm>
          <a:prstGeom prst="line">
            <a:avLst/>
          </a:prstGeom>
          <a:ln w="76200" cap="flat" cmpd="sng" algn="ctr">
            <a:solidFill>
              <a:srgbClr val="FF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84" name="TextBox 83"/>
          <p:cNvSpPr txBox="1"/>
          <p:nvPr/>
        </p:nvSpPr>
        <p:spPr>
          <a:xfrm>
            <a:off x="6591300" y="4495800"/>
            <a:ext cx="2540000" cy="523220"/>
          </a:xfrm>
          <a:prstGeom prst="rect">
            <a:avLst/>
          </a:prstGeom>
          <a:noFill/>
        </p:spPr>
        <p:txBody>
          <a:bodyPr vert="horz" rtlCol="0">
            <a:spAutoFit/>
          </a:bodyPr>
          <a:lstStyle/>
          <a:p>
            <a:pPr algn="r"/>
            <a:r>
              <a:rPr lang="en-US" sz="1400" dirty="0" smtClean="0">
                <a:solidFill>
                  <a:srgbClr val="FF0000"/>
                </a:solidFill>
                <a:latin typeface="Arial - 19"/>
              </a:rPr>
              <a:t>Noah, Chloe, </a:t>
            </a:r>
            <a:r>
              <a:rPr lang="en-US" sz="1400" dirty="0" smtClean="0">
                <a:solidFill>
                  <a:srgbClr val="FF0000"/>
                </a:solidFill>
                <a:latin typeface="Arial - 19"/>
              </a:rPr>
              <a:t>Jayden</a:t>
            </a:r>
            <a:r>
              <a:rPr lang="en-US" sz="1400" dirty="0" smtClean="0">
                <a:solidFill>
                  <a:srgbClr val="FF0000"/>
                </a:solidFill>
                <a:latin typeface="Arial - 19"/>
              </a:rPr>
              <a:t>, and Abigail</a:t>
            </a:r>
            <a:endParaRPr lang="en-US" sz="1400" dirty="0">
              <a:solidFill>
                <a:srgbClr val="FF0000"/>
              </a:solidFill>
              <a:latin typeface="Arial - 19"/>
            </a:endParaRPr>
          </a:p>
        </p:txBody>
      </p:sp>
    </p:spTree>
    <p:extLst>
      <p:ext uri="{BB962C8B-B14F-4D97-AF65-F5344CB8AC3E}">
        <p14:creationId xmlns:p14="http://schemas.microsoft.com/office/powerpoint/2010/main" val="1891731841"/>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1638300" y="889000"/>
            <a:ext cx="7162800" cy="1708160"/>
          </a:xfrm>
          <a:prstGeom prst="rect">
            <a:avLst/>
          </a:prstGeom>
          <a:noFill/>
        </p:spPr>
        <p:txBody>
          <a:bodyPr vert="horz" rtlCol="0">
            <a:spAutoFit/>
          </a:bodyPr>
          <a:lstStyle/>
          <a:p>
            <a:r>
              <a:rPr lang="en-US" sz="1500" dirty="0" smtClean="0">
                <a:solidFill>
                  <a:srgbClr val="000000"/>
                </a:solidFill>
                <a:latin typeface="Arial - 20"/>
              </a:rPr>
              <a:t>While each of the sellers have different costs, the bottles of </a:t>
            </a:r>
            <a:r>
              <a:rPr lang="en-US" sz="1500" dirty="0" smtClean="0">
                <a:solidFill>
                  <a:srgbClr val="000000"/>
                </a:solidFill>
                <a:latin typeface="Arial - 20"/>
              </a:rPr>
              <a:t>water </a:t>
            </a:r>
            <a:r>
              <a:rPr lang="en-US" sz="1500" dirty="0" smtClean="0">
                <a:solidFill>
                  <a:srgbClr val="000000"/>
                </a:solidFill>
                <a:latin typeface="Arial - 20"/>
              </a:rPr>
              <a:t>sell for the same price, $2.50.</a:t>
            </a:r>
          </a:p>
          <a:p>
            <a:endParaRPr lang="en-US" sz="1500" dirty="0" smtClean="0">
              <a:solidFill>
                <a:srgbClr val="000000"/>
              </a:solidFill>
              <a:latin typeface="Arial - 20"/>
            </a:endParaRPr>
          </a:p>
          <a:p>
            <a:r>
              <a:rPr lang="en-US" sz="1500" dirty="0" smtClean="0">
                <a:solidFill>
                  <a:srgbClr val="000000"/>
                </a:solidFill>
                <a:latin typeface="Arial - 20"/>
              </a:rPr>
              <a:t>Producer surplus is the difference between the </a:t>
            </a:r>
            <a:r>
              <a:rPr lang="en-US" sz="1500" dirty="0" smtClean="0">
                <a:solidFill>
                  <a:srgbClr val="000000"/>
                </a:solidFill>
                <a:latin typeface="Arial - 20"/>
              </a:rPr>
              <a:t>price</a:t>
            </a:r>
            <a:r>
              <a:rPr lang="en-US" sz="1500" dirty="0" smtClean="0">
                <a:solidFill>
                  <a:srgbClr val="000000"/>
                </a:solidFill>
                <a:latin typeface="Arial - 20"/>
              </a:rPr>
              <a:t> received and the seller's cost.</a:t>
            </a:r>
          </a:p>
          <a:p>
            <a:endParaRPr lang="en-US" sz="1500" dirty="0" smtClean="0">
              <a:solidFill>
                <a:srgbClr val="000000"/>
              </a:solidFill>
              <a:latin typeface="Arial - 20"/>
            </a:endParaRPr>
          </a:p>
          <a:p>
            <a:r>
              <a:rPr lang="en-US" sz="1500" dirty="0" smtClean="0">
                <a:solidFill>
                  <a:srgbClr val="000000"/>
                </a:solidFill>
                <a:latin typeface="Arial - 20"/>
              </a:rPr>
              <a:t>Calculate the producer surplus for each person.</a:t>
            </a:r>
            <a:endParaRPr lang="en-US" sz="1500" dirty="0">
              <a:solidFill>
                <a:srgbClr val="000000"/>
              </a:solidFill>
              <a:latin typeface="Arial - 20"/>
            </a:endParaRPr>
          </a:p>
        </p:txBody>
      </p:sp>
      <p:graphicFrame>
        <p:nvGraphicFramePr>
          <p:cNvPr id="4" name="Table 3"/>
          <p:cNvGraphicFramePr>
            <a:graphicFrameLocks noGrp="1"/>
          </p:cNvGraphicFramePr>
          <p:nvPr>
            <p:extLst>
              <p:ext uri="{D42A27DB-BD31-4B8C-83A1-F6EECF244321}">
                <p14:modId xmlns:p14="http://schemas.microsoft.com/office/powerpoint/2010/main" val="489700378"/>
              </p:ext>
            </p:extLst>
          </p:nvPr>
        </p:nvGraphicFramePr>
        <p:xfrm>
          <a:off x="1587499" y="2813050"/>
          <a:ext cx="7162800" cy="4025900"/>
        </p:xfrm>
        <a:graphic>
          <a:graphicData uri="http://schemas.openxmlformats.org/drawingml/2006/table">
            <a:tbl>
              <a:tblPr firstRow="1" bandRow="1">
                <a:tableStyleId>{5C22544A-7EE6-4342-B048-85BDC9FD1C3A}</a:tableStyleId>
              </a:tblPr>
              <a:tblGrid>
                <a:gridCol w="1778000"/>
                <a:gridCol w="1790700"/>
                <a:gridCol w="1778000"/>
                <a:gridCol w="1816100"/>
              </a:tblGrid>
              <a:tr h="825500">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cost  </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price received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Arial - 21"/>
                        </a:rPr>
                        <a:t>producer  surplus </a:t>
                      </a:r>
                      <a:endParaRPr lang="en-US" sz="2102"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Anthony</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$1</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$2.50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 - 21"/>
                        </a:rPr>
                        <a:t>$1.50 </a:t>
                      </a:r>
                      <a:endParaRPr lang="en-US" sz="2102" b="0" i="0" u="none" baseline="0">
                        <a:solidFill>
                          <a:srgbClr val="000000"/>
                        </a:solidFill>
                        <a:latin typeface="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Mia</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$2</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 - 20"/>
                        </a:rPr>
                        <a:t>$2.50 </a:t>
                      </a:r>
                      <a:endParaRPr lang="en-US" sz="2090" b="0" i="0" u="none" baseline="0">
                        <a:solidFill>
                          <a:srgbClr val="000000"/>
                        </a:solidFill>
                        <a:latin typeface="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 - 21"/>
                        </a:rPr>
                        <a:t>$ .50 </a:t>
                      </a:r>
                      <a:endParaRPr lang="en-US" sz="2102" b="0" i="0" u="none" baseline="0">
                        <a:solidFill>
                          <a:srgbClr val="000000"/>
                        </a:solidFill>
                        <a:latin typeface="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Noah</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$3</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Times New Roman - 20"/>
                        </a:rPr>
                        <a:t>- </a:t>
                      </a:r>
                      <a:endParaRPr lang="en-US" sz="2090" b="0" i="0" u="none" baseline="0">
                        <a:solidFill>
                          <a:srgbClr val="000000"/>
                        </a:solidFill>
                        <a:latin typeface="Times New Roman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Times New Roman - 21"/>
                        </a:rPr>
                        <a:t>- </a:t>
                      </a:r>
                      <a:endParaRPr lang="en-US" sz="2102" b="0" i="0" u="none" baseline="0">
                        <a:solidFill>
                          <a:srgbClr val="000000"/>
                        </a:solidFill>
                        <a:latin typeface="Times New Roman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Chloe</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$4</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Times New Roman - 20"/>
                        </a:rPr>
                        <a:t>- </a:t>
                      </a:r>
                      <a:endParaRPr lang="en-US" sz="2090" b="0" i="0" u="none" baseline="0">
                        <a:solidFill>
                          <a:srgbClr val="000000"/>
                        </a:solidFill>
                        <a:latin typeface="Times New Roman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Times New Roman - 21"/>
                        </a:rPr>
                        <a:t>- </a:t>
                      </a:r>
                      <a:endParaRPr lang="en-US" sz="2102" b="0" i="0" u="none" baseline="0">
                        <a:solidFill>
                          <a:srgbClr val="000000"/>
                        </a:solidFill>
                        <a:latin typeface="Times New Roman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Jayden</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$5</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Times New Roman - 20"/>
                        </a:rPr>
                        <a:t>- </a:t>
                      </a:r>
                      <a:endParaRPr lang="en-US" sz="2090" b="0" i="0" u="none" baseline="0">
                        <a:solidFill>
                          <a:srgbClr val="000000"/>
                        </a:solidFill>
                        <a:latin typeface="Times New Roman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Times New Roman - 21"/>
                        </a:rPr>
                        <a:t>- </a:t>
                      </a:r>
                      <a:endParaRPr lang="en-US" sz="2102" b="0" i="0" u="none" baseline="0">
                        <a:solidFill>
                          <a:srgbClr val="000000"/>
                        </a:solidFill>
                        <a:latin typeface="Times New Roman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Abigail</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$6</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Times New Roman - 20"/>
                        </a:rPr>
                        <a:t>- </a:t>
                      </a:r>
                      <a:endParaRPr lang="en-US" sz="2090" b="0" i="0" u="none" baseline="0">
                        <a:solidFill>
                          <a:srgbClr val="000000"/>
                        </a:solidFill>
                        <a:latin typeface="Times New Roman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Times New Roman - 21"/>
                        </a:rPr>
                        <a:t>- </a:t>
                      </a:r>
                      <a:endParaRPr lang="en-US" sz="2102" b="0" i="0" u="none" baseline="0">
                        <a:solidFill>
                          <a:srgbClr val="000000"/>
                        </a:solidFill>
                        <a:latin typeface="Times New Roman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extLst>
      <p:ext uri="{BB962C8B-B14F-4D97-AF65-F5344CB8AC3E}">
        <p14:creationId xmlns:p14="http://schemas.microsoft.com/office/powerpoint/2010/main" val="364182921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584200" y="723900"/>
            <a:ext cx="9474200" cy="5139997"/>
          </a:xfrm>
          <a:prstGeom prst="rect">
            <a:avLst/>
          </a:prstGeom>
          <a:noFill/>
        </p:spPr>
        <p:txBody>
          <a:bodyPr vert="horz" rtlCol="0">
            <a:spAutoFit/>
          </a:bodyPr>
          <a:lstStyle/>
          <a:p>
            <a:r>
              <a:rPr lang="en-US" sz="1200" b="1" smtClean="0">
                <a:solidFill>
                  <a:srgbClr val="000000"/>
                </a:solidFill>
                <a:latin typeface="Arial - 16"/>
              </a:rPr>
              <a:t>Slide 23</a:t>
            </a:r>
            <a:r>
              <a:rPr lang="en-US" sz="1200" smtClean="0">
                <a:solidFill>
                  <a:srgbClr val="000000"/>
                </a:solidFill>
                <a:latin typeface="Arial - 16"/>
              </a:rPr>
              <a:t> - Slides 5-22 reflected the demand side of the market. The remaining slides focus on the supply side of the market. Tell the students that the grid reveals the lowest price each seller is willing to sell  bottled water for.</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24</a:t>
            </a:r>
            <a:r>
              <a:rPr lang="en-US" sz="1200" smtClean="0">
                <a:solidFill>
                  <a:srgbClr val="000000"/>
                </a:solidFill>
                <a:latin typeface="Arial - 16"/>
              </a:rPr>
              <a:t> - Tell the students that the slide is a graphical representation of the information on slide 23. Tell the students that although it is a stepped line, economists call it a supply curve. Discuss questions.</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25</a:t>
            </a:r>
            <a:r>
              <a:rPr lang="en-US" sz="1200" smtClean="0">
                <a:solidFill>
                  <a:srgbClr val="000000"/>
                </a:solidFill>
                <a:latin typeface="Arial - 16"/>
              </a:rPr>
              <a:t> - Answers provided. Mia is willing to sell at $2. Jayden is willing to sell at $5.</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26</a:t>
            </a:r>
            <a:r>
              <a:rPr lang="en-US" sz="1200" smtClean="0">
                <a:solidFill>
                  <a:srgbClr val="000000"/>
                </a:solidFill>
                <a:latin typeface="Arial - 16"/>
              </a:rPr>
              <a:t> - Slide shade down to a price of $2.50 so that only those willing to sell at a price less than $2.50 are showing: Mia and Anthony.</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27</a:t>
            </a:r>
            <a:r>
              <a:rPr lang="en-US" sz="1200" smtClean="0">
                <a:solidFill>
                  <a:srgbClr val="000000"/>
                </a:solidFill>
                <a:latin typeface="Arial - 16"/>
              </a:rPr>
              <a:t> - Price line divides the characters into those who are willing to sell (below the line) and those who are not willing to sell at $2.50. Which characters are not willing to sell for $2.50? Noah, Chloe,  Jayden, Abigail.</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28</a:t>
            </a:r>
            <a:r>
              <a:rPr lang="en-US" sz="1200" smtClean="0">
                <a:solidFill>
                  <a:srgbClr val="000000"/>
                </a:solidFill>
                <a:latin typeface="Arial - 16"/>
              </a:rPr>
              <a:t> - Answers to slide 27 revealed. Discuss that Noah, Chloe, Jayden, and Abigail are not willing to sell for $2.50 because it is a price that is lower that their cost.</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29</a:t>
            </a:r>
            <a:r>
              <a:rPr lang="en-US" sz="1200" smtClean="0">
                <a:solidFill>
                  <a:srgbClr val="000000"/>
                </a:solidFill>
                <a:latin typeface="Arial - 16"/>
              </a:rPr>
              <a:t> - Discuss the definition of producer surplus with students. Have students calculate the producer surplus for each character. Click on the individual shades to reveal answers.</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30</a:t>
            </a:r>
            <a:r>
              <a:rPr lang="en-US" sz="1200" smtClean="0">
                <a:solidFill>
                  <a:srgbClr val="000000"/>
                </a:solidFill>
                <a:latin typeface="Arial - 16"/>
              </a:rPr>
              <a:t> - The entire market includes many potential sellers - because of the larger number of sellers,  the stepped line becomes smooth. This line is the supply curve. The area below the price line and above  the supply curve reflects the difference between the price sellers receive when they sell and the minimum  price at which producers would willing to sell – it is the producer surplus.</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31</a:t>
            </a:r>
            <a:r>
              <a:rPr lang="en-US" sz="1200" smtClean="0">
                <a:solidFill>
                  <a:srgbClr val="000000"/>
                </a:solidFill>
                <a:latin typeface="Arial - 16"/>
              </a:rPr>
              <a:t> - Because the shape is a triangle, use the formula to calculate the area of a triangle to calculate the value of the producer surplus.</a:t>
            </a:r>
          </a:p>
          <a:p>
            <a:endParaRPr lang="en-US" sz="1200" smtClean="0">
              <a:solidFill>
                <a:srgbClr val="000000"/>
              </a:solidFill>
              <a:latin typeface="Arial - 16"/>
            </a:endParaRPr>
          </a:p>
          <a:p>
            <a:r>
              <a:rPr lang="en-US" sz="1200" smtClean="0">
                <a:solidFill>
                  <a:srgbClr val="000000"/>
                </a:solidFill>
                <a:latin typeface="Arial - 16"/>
              </a:rPr>
              <a:t>Sl</a:t>
            </a:r>
            <a:r>
              <a:rPr lang="en-US" sz="1200" b="1" smtClean="0">
                <a:solidFill>
                  <a:srgbClr val="000000"/>
                </a:solidFill>
                <a:latin typeface="Arial - 16"/>
              </a:rPr>
              <a:t>ide 32</a:t>
            </a:r>
            <a:r>
              <a:rPr lang="en-US" sz="1200" smtClean="0">
                <a:solidFill>
                  <a:srgbClr val="000000"/>
                </a:solidFill>
                <a:latin typeface="Arial - 16"/>
              </a:rPr>
              <a:t> - Have students calculate the answer. Producer surplus is $1,800.</a:t>
            </a:r>
            <a:endParaRPr lang="en-US" sz="1200">
              <a:solidFill>
                <a:srgbClr val="000000"/>
              </a:solidFill>
              <a:latin typeface="Arial - 16"/>
            </a:endParaRPr>
          </a:p>
        </p:txBody>
      </p:sp>
    </p:spTree>
    <p:extLst>
      <p:ext uri="{BB962C8B-B14F-4D97-AF65-F5344CB8AC3E}">
        <p14:creationId xmlns:p14="http://schemas.microsoft.com/office/powerpoint/2010/main" val="2598092719"/>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738120"/>
            <a:ext cx="2094612" cy="2094612"/>
          </a:xfrm>
          <a:custGeom>
            <a:avLst/>
            <a:gdLst/>
            <a:ahLst/>
            <a:cxnLst/>
            <a:rect l="0" t="0" r="0" b="0"/>
            <a:pathLst>
              <a:path w="2094612" h="2094612">
                <a:moveTo>
                  <a:pt x="0" y="0"/>
                </a:moveTo>
                <a:lnTo>
                  <a:pt x="2094611" y="2094611"/>
                </a:lnTo>
                <a:lnTo>
                  <a:pt x="0" y="20946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953000" cy="1015663"/>
          </a:xfrm>
          <a:prstGeom prst="rect">
            <a:avLst/>
          </a:prstGeom>
          <a:noFill/>
        </p:spPr>
        <p:txBody>
          <a:bodyPr vert="horz" rtlCol="0">
            <a:spAutoFit/>
          </a:bodyPr>
          <a:lstStyle/>
          <a:p>
            <a:r>
              <a:rPr lang="en-US" sz="1500" dirty="0" smtClean="0">
                <a:solidFill>
                  <a:srgbClr val="000000"/>
                </a:solidFill>
                <a:latin typeface="Arial - 20"/>
              </a:rPr>
              <a:t>Consider the entire market for gadgets.  With many sellers, the supply curve is </a:t>
            </a:r>
            <a:r>
              <a:rPr lang="en-US" sz="1500" dirty="0" smtClean="0">
                <a:solidFill>
                  <a:srgbClr val="000000"/>
                </a:solidFill>
                <a:latin typeface="Arial - 20"/>
              </a:rPr>
              <a:t>smooth </a:t>
            </a:r>
            <a:r>
              <a:rPr lang="en-US" sz="1500" dirty="0" smtClean="0">
                <a:solidFill>
                  <a:srgbClr val="000000"/>
                </a:solidFill>
                <a:latin typeface="Arial - 20"/>
              </a:rPr>
              <a:t>instead of stepped.</a:t>
            </a:r>
          </a:p>
          <a:p>
            <a:endParaRPr lang="en-US" sz="1500" dirty="0" smtClean="0">
              <a:solidFill>
                <a:srgbClr val="000000"/>
              </a:solidFill>
              <a:latin typeface="Arial - 20"/>
            </a:endParaRPr>
          </a:p>
          <a:p>
            <a:r>
              <a:rPr lang="en-US" sz="1500" dirty="0" smtClean="0">
                <a:solidFill>
                  <a:srgbClr val="000000"/>
                </a:solidFill>
                <a:latin typeface="Arial - 20"/>
              </a:rPr>
              <a:t>The current price is $7. </a:t>
            </a:r>
            <a:endParaRPr lang="en-US" sz="1500" dirty="0">
              <a:solidFill>
                <a:srgbClr val="000000"/>
              </a:solidFill>
              <a:latin typeface="Arial - 20"/>
            </a:endParaRPr>
          </a:p>
        </p:txBody>
      </p:sp>
    </p:spTree>
    <p:extLst>
      <p:ext uri="{BB962C8B-B14F-4D97-AF65-F5344CB8AC3E}">
        <p14:creationId xmlns:p14="http://schemas.microsoft.com/office/powerpoint/2010/main" val="120344825"/>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738120"/>
            <a:ext cx="2094612" cy="2094612"/>
          </a:xfrm>
          <a:custGeom>
            <a:avLst/>
            <a:gdLst/>
            <a:ahLst/>
            <a:cxnLst/>
            <a:rect l="0" t="0" r="0" b="0"/>
            <a:pathLst>
              <a:path w="2094612" h="2094612">
                <a:moveTo>
                  <a:pt x="0" y="0"/>
                </a:moveTo>
                <a:lnTo>
                  <a:pt x="2094611" y="2094611"/>
                </a:lnTo>
                <a:lnTo>
                  <a:pt x="0" y="20946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953000" cy="1015663"/>
          </a:xfrm>
          <a:prstGeom prst="rect">
            <a:avLst/>
          </a:prstGeom>
          <a:noFill/>
        </p:spPr>
        <p:txBody>
          <a:bodyPr vert="horz" rtlCol="0">
            <a:spAutoFit/>
          </a:bodyPr>
          <a:lstStyle/>
          <a:p>
            <a:r>
              <a:rPr lang="en-US" sz="1500" dirty="0" smtClean="0">
                <a:solidFill>
                  <a:srgbClr val="000000"/>
                </a:solidFill>
                <a:latin typeface="Arial - 20"/>
              </a:rPr>
              <a:t>To calculate the value of producer </a:t>
            </a:r>
            <a:r>
              <a:rPr lang="en-US" sz="1500" dirty="0" smtClean="0">
                <a:solidFill>
                  <a:srgbClr val="000000"/>
                </a:solidFill>
                <a:latin typeface="Arial - 20"/>
              </a:rPr>
              <a:t>surplus</a:t>
            </a:r>
            <a:r>
              <a:rPr lang="en-US" sz="1500" dirty="0" smtClean="0">
                <a:solidFill>
                  <a:srgbClr val="000000"/>
                </a:solidFill>
                <a:latin typeface="Arial - 20"/>
              </a:rPr>
              <a:t>, find the area of the triangle.</a:t>
            </a:r>
          </a:p>
          <a:p>
            <a:endParaRPr lang="en-US" sz="1500" dirty="0" smtClean="0">
              <a:solidFill>
                <a:srgbClr val="000000"/>
              </a:solidFill>
              <a:latin typeface="Arial - 20"/>
            </a:endParaRPr>
          </a:p>
          <a:p>
            <a:r>
              <a:rPr lang="en-US" sz="1500" dirty="0" smtClean="0">
                <a:solidFill>
                  <a:srgbClr val="000000"/>
                </a:solidFill>
                <a:latin typeface="Arial - 20"/>
              </a:rPr>
              <a:t>area = .5(base)(height) </a:t>
            </a:r>
            <a:endParaRPr lang="en-US" sz="1500" dirty="0">
              <a:solidFill>
                <a:srgbClr val="000000"/>
              </a:solidFill>
              <a:latin typeface="Arial - 20"/>
            </a:endParaRPr>
          </a:p>
        </p:txBody>
      </p:sp>
    </p:spTree>
    <p:extLst>
      <p:ext uri="{BB962C8B-B14F-4D97-AF65-F5344CB8AC3E}">
        <p14:creationId xmlns:p14="http://schemas.microsoft.com/office/powerpoint/2010/main" val="346911602"/>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738120"/>
            <a:ext cx="2094612" cy="2094612"/>
          </a:xfrm>
          <a:custGeom>
            <a:avLst/>
            <a:gdLst/>
            <a:ahLst/>
            <a:cxnLst/>
            <a:rect l="0" t="0" r="0" b="0"/>
            <a:pathLst>
              <a:path w="2094612" h="2094612">
                <a:moveTo>
                  <a:pt x="0" y="0"/>
                </a:moveTo>
                <a:lnTo>
                  <a:pt x="2094611" y="2094611"/>
                </a:lnTo>
                <a:lnTo>
                  <a:pt x="0" y="20946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597400" cy="1246495"/>
          </a:xfrm>
          <a:prstGeom prst="rect">
            <a:avLst/>
          </a:prstGeom>
          <a:noFill/>
        </p:spPr>
        <p:txBody>
          <a:bodyPr vert="horz" rtlCol="0">
            <a:spAutoFit/>
          </a:bodyPr>
          <a:lstStyle/>
          <a:p>
            <a:r>
              <a:rPr lang="en-US" sz="1500" smtClean="0">
                <a:solidFill>
                  <a:srgbClr val="000000"/>
                </a:solidFill>
                <a:latin typeface="Arial - 20"/>
              </a:rPr>
              <a:t>Producer surplus = .5 (base)( height)</a:t>
            </a:r>
          </a:p>
          <a:p>
            <a:endParaRPr lang="en-US" sz="1500" smtClean="0">
              <a:solidFill>
                <a:srgbClr val="000000"/>
              </a:solidFill>
              <a:latin typeface="Arial - 20"/>
            </a:endParaRPr>
          </a:p>
          <a:p>
            <a:r>
              <a:rPr lang="en-US" sz="1500" smtClean="0">
                <a:solidFill>
                  <a:srgbClr val="000000"/>
                </a:solidFill>
                <a:latin typeface="Arial - 20"/>
              </a:rPr>
              <a:t>Producer surplus = </a:t>
            </a:r>
          </a:p>
          <a:p>
            <a:endParaRPr lang="en-US" sz="1500" smtClean="0">
              <a:solidFill>
                <a:srgbClr val="000000"/>
              </a:solidFill>
              <a:latin typeface="Arial - 20"/>
            </a:endParaRPr>
          </a:p>
          <a:p>
            <a:r>
              <a:rPr lang="en-US" sz="1500" smtClean="0">
                <a:solidFill>
                  <a:srgbClr val="000000"/>
                </a:solidFill>
                <a:latin typeface="Arial - 20"/>
              </a:rPr>
              <a:t>Producer surplus = $</a:t>
            </a:r>
            <a:endParaRPr lang="en-US" sz="1500">
              <a:solidFill>
                <a:srgbClr val="000000"/>
              </a:solidFill>
              <a:latin typeface="Arial - 20"/>
            </a:endParaRPr>
          </a:p>
        </p:txBody>
      </p:sp>
    </p:spTree>
    <p:extLst>
      <p:ext uri="{BB962C8B-B14F-4D97-AF65-F5344CB8AC3E}">
        <p14:creationId xmlns:p14="http://schemas.microsoft.com/office/powerpoint/2010/main" val="499552121"/>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738120"/>
            <a:ext cx="2094612" cy="2094612"/>
          </a:xfrm>
          <a:custGeom>
            <a:avLst/>
            <a:gdLst/>
            <a:ahLst/>
            <a:cxnLst/>
            <a:rect l="0" t="0" r="0" b="0"/>
            <a:pathLst>
              <a:path w="2094612" h="2094612">
                <a:moveTo>
                  <a:pt x="0" y="0"/>
                </a:moveTo>
                <a:lnTo>
                  <a:pt x="2094611" y="2094611"/>
                </a:lnTo>
                <a:lnTo>
                  <a:pt x="0" y="20946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597400" cy="1246495"/>
          </a:xfrm>
          <a:prstGeom prst="rect">
            <a:avLst/>
          </a:prstGeom>
          <a:noFill/>
        </p:spPr>
        <p:txBody>
          <a:bodyPr vert="horz" rtlCol="0">
            <a:spAutoFit/>
          </a:bodyPr>
          <a:lstStyle/>
          <a:p>
            <a:r>
              <a:rPr lang="en-US" sz="1500" dirty="0" smtClean="0">
                <a:solidFill>
                  <a:srgbClr val="000000"/>
                </a:solidFill>
                <a:latin typeface="Arial - 20"/>
              </a:rPr>
              <a:t>Producer surplus = .5 (base)( height)</a:t>
            </a:r>
          </a:p>
          <a:p>
            <a:endParaRPr lang="en-US" sz="1500" dirty="0" smtClean="0">
              <a:solidFill>
                <a:srgbClr val="000000"/>
              </a:solidFill>
              <a:latin typeface="Arial - 20"/>
            </a:endParaRPr>
          </a:p>
          <a:p>
            <a:r>
              <a:rPr lang="en-US" sz="1500" dirty="0" smtClean="0">
                <a:solidFill>
                  <a:srgbClr val="000000"/>
                </a:solidFill>
                <a:latin typeface="Arial - 20"/>
              </a:rPr>
              <a:t>Producer surplus = </a:t>
            </a:r>
            <a:r>
              <a:rPr lang="en-US" sz="1500" dirty="0" smtClean="0">
                <a:solidFill>
                  <a:srgbClr val="FF0000"/>
                </a:solidFill>
                <a:latin typeface="Arial - 20"/>
              </a:rPr>
              <a:t>.5 (600)(6)</a:t>
            </a:r>
          </a:p>
          <a:p>
            <a:endParaRPr lang="en-US" sz="1500" dirty="0" smtClean="0">
              <a:solidFill>
                <a:srgbClr val="FF0000"/>
              </a:solidFill>
              <a:latin typeface="Arial - 20"/>
            </a:endParaRPr>
          </a:p>
          <a:p>
            <a:r>
              <a:rPr lang="en-US" sz="1500" dirty="0" smtClean="0">
                <a:latin typeface="Arial - 20"/>
              </a:rPr>
              <a:t>Pr</a:t>
            </a:r>
            <a:r>
              <a:rPr lang="en-US" sz="1500" dirty="0" smtClean="0">
                <a:solidFill>
                  <a:srgbClr val="000000"/>
                </a:solidFill>
                <a:latin typeface="Arial - 20"/>
              </a:rPr>
              <a:t>oducer surplus = </a:t>
            </a:r>
            <a:r>
              <a:rPr lang="en-US" sz="1500" dirty="0" smtClean="0">
                <a:solidFill>
                  <a:srgbClr val="FF0000"/>
                </a:solidFill>
                <a:latin typeface="Arial - 20"/>
              </a:rPr>
              <a:t>$1,800</a:t>
            </a:r>
            <a:endParaRPr lang="en-US" sz="1500" dirty="0">
              <a:solidFill>
                <a:srgbClr val="FF0000"/>
              </a:solidFill>
              <a:latin typeface="Arial - 20"/>
            </a:endParaRPr>
          </a:p>
        </p:txBody>
      </p:sp>
    </p:spTree>
    <p:extLst>
      <p:ext uri="{BB962C8B-B14F-4D97-AF65-F5344CB8AC3E}">
        <p14:creationId xmlns:p14="http://schemas.microsoft.com/office/powerpoint/2010/main" val="196614572"/>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79999" y="3403600"/>
            <a:ext cx="4606611" cy="1015663"/>
          </a:xfrm>
          <a:prstGeom prst="rect">
            <a:avLst/>
          </a:prstGeom>
          <a:noFill/>
        </p:spPr>
        <p:txBody>
          <a:bodyPr vert="horz" wrap="square" rtlCol="0">
            <a:spAutoFit/>
          </a:bodyPr>
          <a:lstStyle/>
          <a:p>
            <a:r>
              <a:rPr lang="en-US" sz="1500" dirty="0" smtClean="0">
                <a:solidFill>
                  <a:srgbClr val="000000"/>
                </a:solidFill>
                <a:latin typeface="Arial - 20"/>
              </a:rPr>
              <a:t>If the price increases to $8, </a:t>
            </a:r>
            <a:r>
              <a:rPr lang="en-US" sz="1500" dirty="0" smtClean="0">
                <a:solidFill>
                  <a:srgbClr val="000000"/>
                </a:solidFill>
                <a:latin typeface="Arial - 20"/>
              </a:rPr>
              <a:t>what happens </a:t>
            </a:r>
            <a:r>
              <a:rPr lang="en-US" sz="1500" dirty="0" smtClean="0">
                <a:solidFill>
                  <a:srgbClr val="000000"/>
                </a:solidFill>
                <a:latin typeface="Arial - 20"/>
              </a:rPr>
              <a:t>to producer surplus? </a:t>
            </a:r>
          </a:p>
          <a:p>
            <a:r>
              <a:rPr lang="en-US" sz="1500" dirty="0" smtClean="0">
                <a:solidFill>
                  <a:srgbClr val="000000"/>
                </a:solidFill>
                <a:latin typeface="Arial - 20"/>
              </a:rPr>
              <a:t>For existing producers?  </a:t>
            </a:r>
          </a:p>
          <a:p>
            <a:r>
              <a:rPr lang="en-US" sz="1500" dirty="0" smtClean="0">
                <a:solidFill>
                  <a:srgbClr val="000000"/>
                </a:solidFill>
                <a:latin typeface="Arial - 20"/>
              </a:rPr>
              <a:t>For new producers?</a:t>
            </a:r>
            <a:endParaRPr lang="en-US" sz="1500" dirty="0">
              <a:solidFill>
                <a:srgbClr val="000000"/>
              </a:solidFill>
              <a:latin typeface="Arial - 20"/>
            </a:endParaRPr>
          </a:p>
        </p:txBody>
      </p:sp>
      <p:cxnSp>
        <p:nvCxnSpPr>
          <p:cNvPr id="77" name="Straight Connector 76"/>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22461671"/>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57395" cy="1584961"/>
          </a:xfrm>
          <a:custGeom>
            <a:avLst/>
            <a:gdLst/>
            <a:ahLst/>
            <a:cxnLst/>
            <a:rect l="0" t="0" r="0" b="0"/>
            <a:pathLst>
              <a:path w="5057395" h="1584961">
                <a:moveTo>
                  <a:pt x="842899" y="0"/>
                </a:moveTo>
                <a:lnTo>
                  <a:pt x="4298442" y="0"/>
                </a:lnTo>
                <a:lnTo>
                  <a:pt x="4383024" y="5334"/>
                </a:lnTo>
                <a:lnTo>
                  <a:pt x="4534408" y="18415"/>
                </a:lnTo>
                <a:lnTo>
                  <a:pt x="4677918" y="44958"/>
                </a:lnTo>
                <a:lnTo>
                  <a:pt x="4745355" y="57912"/>
                </a:lnTo>
                <a:lnTo>
                  <a:pt x="4863719" y="94996"/>
                </a:lnTo>
                <a:lnTo>
                  <a:pt x="4947666" y="137414"/>
                </a:lnTo>
                <a:lnTo>
                  <a:pt x="4989957" y="161163"/>
                </a:lnTo>
                <a:lnTo>
                  <a:pt x="5032375" y="208661"/>
                </a:lnTo>
                <a:lnTo>
                  <a:pt x="5048886" y="235204"/>
                </a:lnTo>
                <a:lnTo>
                  <a:pt x="5048886" y="248158"/>
                </a:lnTo>
                <a:lnTo>
                  <a:pt x="5057394" y="264160"/>
                </a:lnTo>
                <a:lnTo>
                  <a:pt x="5057394" y="1320800"/>
                </a:lnTo>
                <a:lnTo>
                  <a:pt x="5048886" y="1334008"/>
                </a:lnTo>
                <a:lnTo>
                  <a:pt x="5048886" y="1347343"/>
                </a:lnTo>
                <a:lnTo>
                  <a:pt x="5032375" y="1373505"/>
                </a:lnTo>
                <a:lnTo>
                  <a:pt x="4989957" y="1421003"/>
                </a:lnTo>
                <a:lnTo>
                  <a:pt x="4906010" y="1465961"/>
                </a:lnTo>
                <a:lnTo>
                  <a:pt x="4863719" y="1487043"/>
                </a:lnTo>
                <a:lnTo>
                  <a:pt x="4745355" y="1524127"/>
                </a:lnTo>
                <a:lnTo>
                  <a:pt x="4610481" y="1550543"/>
                </a:lnTo>
                <a:lnTo>
                  <a:pt x="4534408" y="1563751"/>
                </a:lnTo>
                <a:lnTo>
                  <a:pt x="4383024" y="1577086"/>
                </a:lnTo>
                <a:lnTo>
                  <a:pt x="4298442" y="1582166"/>
                </a:lnTo>
                <a:lnTo>
                  <a:pt x="4256786" y="1582166"/>
                </a:lnTo>
                <a:lnTo>
                  <a:pt x="4214495" y="1584960"/>
                </a:lnTo>
                <a:lnTo>
                  <a:pt x="842899" y="1584960"/>
                </a:lnTo>
                <a:lnTo>
                  <a:pt x="791845" y="1582166"/>
                </a:lnTo>
                <a:lnTo>
                  <a:pt x="750316" y="1582166"/>
                </a:lnTo>
                <a:lnTo>
                  <a:pt x="665607" y="1577086"/>
                </a:lnTo>
                <a:lnTo>
                  <a:pt x="514223" y="1563751"/>
                </a:lnTo>
                <a:lnTo>
                  <a:pt x="370840" y="1537208"/>
                </a:lnTo>
                <a:lnTo>
                  <a:pt x="303403" y="1524127"/>
                </a:lnTo>
                <a:lnTo>
                  <a:pt x="185801" y="1487043"/>
                </a:lnTo>
                <a:lnTo>
                  <a:pt x="101092" y="1444752"/>
                </a:lnTo>
                <a:lnTo>
                  <a:pt x="58674" y="1421003"/>
                </a:lnTo>
                <a:lnTo>
                  <a:pt x="17145" y="1373505"/>
                </a:lnTo>
                <a:lnTo>
                  <a:pt x="0" y="1347343"/>
                </a:lnTo>
                <a:lnTo>
                  <a:pt x="0" y="235204"/>
                </a:lnTo>
                <a:lnTo>
                  <a:pt x="17145" y="208661"/>
                </a:lnTo>
                <a:lnTo>
                  <a:pt x="58674" y="161163"/>
                </a:lnTo>
                <a:lnTo>
                  <a:pt x="143383" y="116205"/>
                </a:lnTo>
                <a:lnTo>
                  <a:pt x="185801" y="94996"/>
                </a:lnTo>
                <a:lnTo>
                  <a:pt x="303403" y="57912"/>
                </a:lnTo>
                <a:lnTo>
                  <a:pt x="438277" y="31623"/>
                </a:lnTo>
                <a:lnTo>
                  <a:pt x="514223" y="18415"/>
                </a:lnTo>
                <a:lnTo>
                  <a:pt x="665607" y="5334"/>
                </a:lnTo>
                <a:lnTo>
                  <a:pt x="75031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927600" cy="1015663"/>
          </a:xfrm>
          <a:prstGeom prst="rect">
            <a:avLst/>
          </a:prstGeom>
          <a:noFill/>
        </p:spPr>
        <p:txBody>
          <a:bodyPr vert="horz" rtlCol="0">
            <a:spAutoFit/>
          </a:bodyPr>
          <a:lstStyle/>
          <a:p>
            <a:r>
              <a:rPr lang="en-US" sz="1500" dirty="0" smtClean="0">
                <a:solidFill>
                  <a:srgbClr val="000000"/>
                </a:solidFill>
                <a:latin typeface="Arial - 20"/>
              </a:rPr>
              <a:t>If the price increases to $8, what </a:t>
            </a:r>
            <a:r>
              <a:rPr lang="en-US" sz="1500" dirty="0" smtClean="0">
                <a:solidFill>
                  <a:srgbClr val="000000"/>
                </a:solidFill>
                <a:latin typeface="Arial - 20"/>
              </a:rPr>
              <a:t>happens </a:t>
            </a:r>
            <a:r>
              <a:rPr lang="en-US" sz="1500" dirty="0" smtClean="0">
                <a:solidFill>
                  <a:srgbClr val="000000"/>
                </a:solidFill>
                <a:latin typeface="Arial - 20"/>
              </a:rPr>
              <a:t>to producer surplus?</a:t>
            </a:r>
          </a:p>
          <a:p>
            <a:r>
              <a:rPr lang="en-US" sz="1500" dirty="0" smtClean="0">
                <a:solidFill>
                  <a:srgbClr val="000000"/>
                </a:solidFill>
                <a:latin typeface="Arial - 20"/>
              </a:rPr>
              <a:t>For existing producers? </a:t>
            </a:r>
            <a:r>
              <a:rPr lang="en-US" sz="1500" dirty="0" smtClean="0">
                <a:solidFill>
                  <a:srgbClr val="009300"/>
                </a:solidFill>
                <a:latin typeface="Arial - 20"/>
              </a:rPr>
              <a:t>shown in green</a:t>
            </a:r>
          </a:p>
          <a:p>
            <a:r>
              <a:rPr lang="en-US" sz="1500" dirty="0" smtClean="0">
                <a:latin typeface="Arial - 20"/>
              </a:rPr>
              <a:t>F</a:t>
            </a:r>
            <a:r>
              <a:rPr lang="en-US" sz="1500" dirty="0" smtClean="0">
                <a:solidFill>
                  <a:srgbClr val="000000"/>
                </a:solidFill>
                <a:latin typeface="Arial - 20"/>
              </a:rPr>
              <a:t>or new producers? </a:t>
            </a:r>
            <a:r>
              <a:rPr lang="en-US" sz="1500" dirty="0" smtClean="0">
                <a:solidFill>
                  <a:srgbClr val="FF0000"/>
                </a:solidFill>
                <a:latin typeface="Arial - 20"/>
              </a:rPr>
              <a:t>shown in red</a:t>
            </a:r>
            <a:endParaRPr lang="en-US" sz="1500" dirty="0">
              <a:solidFill>
                <a:srgbClr val="FF0000"/>
              </a:solidFill>
              <a:latin typeface="Arial - 20"/>
            </a:endParaRPr>
          </a:p>
        </p:txBody>
      </p:sp>
      <p:cxnSp>
        <p:nvCxnSpPr>
          <p:cNvPr id="77" name="Straight Connector 76"/>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8" name="Freeform 77"/>
          <p:cNvSpPr/>
          <p:nvPr/>
        </p:nvSpPr>
        <p:spPr>
          <a:xfrm>
            <a:off x="2787777" y="2381758"/>
            <a:ext cx="2089278" cy="358268"/>
          </a:xfrm>
          <a:custGeom>
            <a:avLst/>
            <a:gdLst/>
            <a:ahLst/>
            <a:cxnLst/>
            <a:rect l="0" t="0" r="0" b="0"/>
            <a:pathLst>
              <a:path w="2089278" h="358268">
                <a:moveTo>
                  <a:pt x="0" y="0"/>
                </a:moveTo>
                <a:lnTo>
                  <a:pt x="2089277" y="0"/>
                </a:lnTo>
                <a:lnTo>
                  <a:pt x="2089277" y="358267"/>
                </a:lnTo>
                <a:lnTo>
                  <a:pt x="0" y="358267"/>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p:nvPr/>
        </p:nvSpPr>
        <p:spPr>
          <a:xfrm flipV="1">
            <a:off x="4878832" y="2383282"/>
            <a:ext cx="359284" cy="359284"/>
          </a:xfrm>
          <a:custGeom>
            <a:avLst/>
            <a:gdLst/>
            <a:ahLst/>
            <a:cxnLst/>
            <a:rect l="0" t="0" r="0" b="0"/>
            <a:pathLst>
              <a:path w="359284" h="359284">
                <a:moveTo>
                  <a:pt x="0" y="0"/>
                </a:moveTo>
                <a:lnTo>
                  <a:pt x="359283" y="359283"/>
                </a:lnTo>
                <a:lnTo>
                  <a:pt x="0" y="359283"/>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651542496"/>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57395" cy="1584961"/>
          </a:xfrm>
          <a:custGeom>
            <a:avLst/>
            <a:gdLst/>
            <a:ahLst/>
            <a:cxnLst/>
            <a:rect l="0" t="0" r="0" b="0"/>
            <a:pathLst>
              <a:path w="5057395" h="1584961">
                <a:moveTo>
                  <a:pt x="842899" y="0"/>
                </a:moveTo>
                <a:lnTo>
                  <a:pt x="4298442" y="0"/>
                </a:lnTo>
                <a:lnTo>
                  <a:pt x="4383024" y="5334"/>
                </a:lnTo>
                <a:lnTo>
                  <a:pt x="4534408" y="18415"/>
                </a:lnTo>
                <a:lnTo>
                  <a:pt x="4677918" y="44958"/>
                </a:lnTo>
                <a:lnTo>
                  <a:pt x="4745355" y="57912"/>
                </a:lnTo>
                <a:lnTo>
                  <a:pt x="4863719" y="94996"/>
                </a:lnTo>
                <a:lnTo>
                  <a:pt x="4947666" y="137414"/>
                </a:lnTo>
                <a:lnTo>
                  <a:pt x="4989957" y="161163"/>
                </a:lnTo>
                <a:lnTo>
                  <a:pt x="5032375" y="208661"/>
                </a:lnTo>
                <a:lnTo>
                  <a:pt x="5048886" y="235204"/>
                </a:lnTo>
                <a:lnTo>
                  <a:pt x="5048886" y="248158"/>
                </a:lnTo>
                <a:lnTo>
                  <a:pt x="5057394" y="264160"/>
                </a:lnTo>
                <a:lnTo>
                  <a:pt x="5057394" y="1320800"/>
                </a:lnTo>
                <a:lnTo>
                  <a:pt x="5048886" y="1334008"/>
                </a:lnTo>
                <a:lnTo>
                  <a:pt x="5048886" y="1347343"/>
                </a:lnTo>
                <a:lnTo>
                  <a:pt x="5032375" y="1373505"/>
                </a:lnTo>
                <a:lnTo>
                  <a:pt x="4989957" y="1421003"/>
                </a:lnTo>
                <a:lnTo>
                  <a:pt x="4906010" y="1465961"/>
                </a:lnTo>
                <a:lnTo>
                  <a:pt x="4863719" y="1487043"/>
                </a:lnTo>
                <a:lnTo>
                  <a:pt x="4745355" y="1524127"/>
                </a:lnTo>
                <a:lnTo>
                  <a:pt x="4610481" y="1550543"/>
                </a:lnTo>
                <a:lnTo>
                  <a:pt x="4534408" y="1563751"/>
                </a:lnTo>
                <a:lnTo>
                  <a:pt x="4383024" y="1577086"/>
                </a:lnTo>
                <a:lnTo>
                  <a:pt x="4298442" y="1582166"/>
                </a:lnTo>
                <a:lnTo>
                  <a:pt x="4256786" y="1582166"/>
                </a:lnTo>
                <a:lnTo>
                  <a:pt x="4214495" y="1584960"/>
                </a:lnTo>
                <a:lnTo>
                  <a:pt x="842899" y="1584960"/>
                </a:lnTo>
                <a:lnTo>
                  <a:pt x="791845" y="1582166"/>
                </a:lnTo>
                <a:lnTo>
                  <a:pt x="750316" y="1582166"/>
                </a:lnTo>
                <a:lnTo>
                  <a:pt x="665607" y="1577086"/>
                </a:lnTo>
                <a:lnTo>
                  <a:pt x="514223" y="1563751"/>
                </a:lnTo>
                <a:lnTo>
                  <a:pt x="370840" y="1537208"/>
                </a:lnTo>
                <a:lnTo>
                  <a:pt x="303403" y="1524127"/>
                </a:lnTo>
                <a:lnTo>
                  <a:pt x="185801" y="1487043"/>
                </a:lnTo>
                <a:lnTo>
                  <a:pt x="101092" y="1444752"/>
                </a:lnTo>
                <a:lnTo>
                  <a:pt x="58674" y="1421003"/>
                </a:lnTo>
                <a:lnTo>
                  <a:pt x="17145" y="1373505"/>
                </a:lnTo>
                <a:lnTo>
                  <a:pt x="0" y="1347343"/>
                </a:lnTo>
                <a:lnTo>
                  <a:pt x="0" y="235204"/>
                </a:lnTo>
                <a:lnTo>
                  <a:pt x="17145" y="208661"/>
                </a:lnTo>
                <a:lnTo>
                  <a:pt x="58674" y="161163"/>
                </a:lnTo>
                <a:lnTo>
                  <a:pt x="143383" y="116205"/>
                </a:lnTo>
                <a:lnTo>
                  <a:pt x="185801" y="94996"/>
                </a:lnTo>
                <a:lnTo>
                  <a:pt x="303403" y="57912"/>
                </a:lnTo>
                <a:lnTo>
                  <a:pt x="438277" y="31623"/>
                </a:lnTo>
                <a:lnTo>
                  <a:pt x="514223" y="18415"/>
                </a:lnTo>
                <a:lnTo>
                  <a:pt x="665607" y="5334"/>
                </a:lnTo>
                <a:lnTo>
                  <a:pt x="75031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521200" cy="954107"/>
          </a:xfrm>
          <a:prstGeom prst="rect">
            <a:avLst/>
          </a:prstGeom>
          <a:noFill/>
        </p:spPr>
        <p:txBody>
          <a:bodyPr vert="horz" rtlCol="0">
            <a:spAutoFit/>
          </a:bodyPr>
          <a:lstStyle/>
          <a:p>
            <a:r>
              <a:rPr lang="en-US" sz="1400" dirty="0" smtClean="0">
                <a:solidFill>
                  <a:srgbClr val="000000"/>
                </a:solidFill>
                <a:latin typeface="Arial - 19"/>
              </a:rPr>
              <a:t>Find the area of the rectangle to find </a:t>
            </a:r>
            <a:r>
              <a:rPr lang="en-US" sz="1400" dirty="0" smtClean="0">
                <a:solidFill>
                  <a:srgbClr val="000000"/>
                </a:solidFill>
                <a:latin typeface="Arial - 19"/>
              </a:rPr>
              <a:t>the </a:t>
            </a:r>
            <a:r>
              <a:rPr lang="en-US" sz="1400" dirty="0" smtClean="0">
                <a:solidFill>
                  <a:srgbClr val="000000"/>
                </a:solidFill>
                <a:latin typeface="Arial - 19"/>
              </a:rPr>
              <a:t>increase in producer surplus for </a:t>
            </a:r>
            <a:r>
              <a:rPr lang="en-US" sz="1400" dirty="0" smtClean="0">
                <a:solidFill>
                  <a:srgbClr val="000000"/>
                </a:solidFill>
                <a:latin typeface="Arial - 19"/>
              </a:rPr>
              <a:t>existing </a:t>
            </a:r>
            <a:r>
              <a:rPr lang="en-US" sz="1400" dirty="0" smtClean="0">
                <a:solidFill>
                  <a:srgbClr val="000000"/>
                </a:solidFill>
                <a:latin typeface="Arial - 19"/>
              </a:rPr>
              <a:t>producers.</a:t>
            </a:r>
          </a:p>
          <a:p>
            <a:r>
              <a:rPr lang="en-US" sz="1400" dirty="0" smtClean="0">
                <a:solidFill>
                  <a:srgbClr val="000000"/>
                </a:solidFill>
                <a:latin typeface="Arial - 19"/>
              </a:rPr>
              <a:t>area = (base)(height)</a:t>
            </a:r>
          </a:p>
          <a:p>
            <a:r>
              <a:rPr lang="en-US" sz="1400" dirty="0" smtClean="0">
                <a:solidFill>
                  <a:srgbClr val="000000"/>
                </a:solidFill>
                <a:latin typeface="Arial - 19"/>
              </a:rPr>
              <a:t>Producer </a:t>
            </a:r>
            <a:r>
              <a:rPr lang="en-US" sz="1400" dirty="0" smtClean="0">
                <a:solidFill>
                  <a:srgbClr val="000000"/>
                </a:solidFill>
                <a:latin typeface="Arial - 19"/>
              </a:rPr>
              <a:t>surplus = $ </a:t>
            </a:r>
            <a:endParaRPr lang="en-US" sz="1400" dirty="0">
              <a:solidFill>
                <a:srgbClr val="000000"/>
              </a:solidFill>
              <a:latin typeface="Arial - 19"/>
            </a:endParaRPr>
          </a:p>
        </p:txBody>
      </p:sp>
      <p:cxnSp>
        <p:nvCxnSpPr>
          <p:cNvPr id="77" name="Straight Connector 76"/>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8" name="Freeform 77"/>
          <p:cNvSpPr/>
          <p:nvPr/>
        </p:nvSpPr>
        <p:spPr>
          <a:xfrm>
            <a:off x="2787777" y="2381758"/>
            <a:ext cx="2089278" cy="358268"/>
          </a:xfrm>
          <a:custGeom>
            <a:avLst/>
            <a:gdLst/>
            <a:ahLst/>
            <a:cxnLst/>
            <a:rect l="0" t="0" r="0" b="0"/>
            <a:pathLst>
              <a:path w="2089278" h="358268">
                <a:moveTo>
                  <a:pt x="0" y="0"/>
                </a:moveTo>
                <a:lnTo>
                  <a:pt x="2089277" y="0"/>
                </a:lnTo>
                <a:lnTo>
                  <a:pt x="2089277" y="358267"/>
                </a:lnTo>
                <a:lnTo>
                  <a:pt x="0" y="358267"/>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p:nvPr/>
        </p:nvSpPr>
        <p:spPr>
          <a:xfrm flipV="1">
            <a:off x="4878832" y="2383282"/>
            <a:ext cx="359284" cy="359284"/>
          </a:xfrm>
          <a:custGeom>
            <a:avLst/>
            <a:gdLst/>
            <a:ahLst/>
            <a:cxnLst/>
            <a:rect l="0" t="0" r="0" b="0"/>
            <a:pathLst>
              <a:path w="359284" h="359284">
                <a:moveTo>
                  <a:pt x="0" y="0"/>
                </a:moveTo>
                <a:lnTo>
                  <a:pt x="359283" y="359283"/>
                </a:lnTo>
                <a:lnTo>
                  <a:pt x="0" y="359283"/>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08796661"/>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57395" cy="1584961"/>
          </a:xfrm>
          <a:custGeom>
            <a:avLst/>
            <a:gdLst/>
            <a:ahLst/>
            <a:cxnLst/>
            <a:rect l="0" t="0" r="0" b="0"/>
            <a:pathLst>
              <a:path w="5057395" h="1584961">
                <a:moveTo>
                  <a:pt x="842899" y="0"/>
                </a:moveTo>
                <a:lnTo>
                  <a:pt x="4298442" y="0"/>
                </a:lnTo>
                <a:lnTo>
                  <a:pt x="4383024" y="5334"/>
                </a:lnTo>
                <a:lnTo>
                  <a:pt x="4534408" y="18415"/>
                </a:lnTo>
                <a:lnTo>
                  <a:pt x="4677918" y="44958"/>
                </a:lnTo>
                <a:lnTo>
                  <a:pt x="4745355" y="57912"/>
                </a:lnTo>
                <a:lnTo>
                  <a:pt x="4863719" y="94996"/>
                </a:lnTo>
                <a:lnTo>
                  <a:pt x="4947666" y="137414"/>
                </a:lnTo>
                <a:lnTo>
                  <a:pt x="4989957" y="161163"/>
                </a:lnTo>
                <a:lnTo>
                  <a:pt x="5032375" y="208661"/>
                </a:lnTo>
                <a:lnTo>
                  <a:pt x="5048886" y="235204"/>
                </a:lnTo>
                <a:lnTo>
                  <a:pt x="5048886" y="248158"/>
                </a:lnTo>
                <a:lnTo>
                  <a:pt x="5057394" y="264160"/>
                </a:lnTo>
                <a:lnTo>
                  <a:pt x="5057394" y="1320800"/>
                </a:lnTo>
                <a:lnTo>
                  <a:pt x="5048886" y="1334008"/>
                </a:lnTo>
                <a:lnTo>
                  <a:pt x="5048886" y="1347343"/>
                </a:lnTo>
                <a:lnTo>
                  <a:pt x="5032375" y="1373505"/>
                </a:lnTo>
                <a:lnTo>
                  <a:pt x="4989957" y="1421003"/>
                </a:lnTo>
                <a:lnTo>
                  <a:pt x="4906010" y="1465961"/>
                </a:lnTo>
                <a:lnTo>
                  <a:pt x="4863719" y="1487043"/>
                </a:lnTo>
                <a:lnTo>
                  <a:pt x="4745355" y="1524127"/>
                </a:lnTo>
                <a:lnTo>
                  <a:pt x="4610481" y="1550543"/>
                </a:lnTo>
                <a:lnTo>
                  <a:pt x="4534408" y="1563751"/>
                </a:lnTo>
                <a:lnTo>
                  <a:pt x="4383024" y="1577086"/>
                </a:lnTo>
                <a:lnTo>
                  <a:pt x="4298442" y="1582166"/>
                </a:lnTo>
                <a:lnTo>
                  <a:pt x="4256786" y="1582166"/>
                </a:lnTo>
                <a:lnTo>
                  <a:pt x="4214495" y="1584960"/>
                </a:lnTo>
                <a:lnTo>
                  <a:pt x="842899" y="1584960"/>
                </a:lnTo>
                <a:lnTo>
                  <a:pt x="791845" y="1582166"/>
                </a:lnTo>
                <a:lnTo>
                  <a:pt x="750316" y="1582166"/>
                </a:lnTo>
                <a:lnTo>
                  <a:pt x="665607" y="1577086"/>
                </a:lnTo>
                <a:lnTo>
                  <a:pt x="514223" y="1563751"/>
                </a:lnTo>
                <a:lnTo>
                  <a:pt x="370840" y="1537208"/>
                </a:lnTo>
                <a:lnTo>
                  <a:pt x="303403" y="1524127"/>
                </a:lnTo>
                <a:lnTo>
                  <a:pt x="185801" y="1487043"/>
                </a:lnTo>
                <a:lnTo>
                  <a:pt x="101092" y="1444752"/>
                </a:lnTo>
                <a:lnTo>
                  <a:pt x="58674" y="1421003"/>
                </a:lnTo>
                <a:lnTo>
                  <a:pt x="17145" y="1373505"/>
                </a:lnTo>
                <a:lnTo>
                  <a:pt x="0" y="1347343"/>
                </a:lnTo>
                <a:lnTo>
                  <a:pt x="0" y="235204"/>
                </a:lnTo>
                <a:lnTo>
                  <a:pt x="17145" y="208661"/>
                </a:lnTo>
                <a:lnTo>
                  <a:pt x="58674" y="161163"/>
                </a:lnTo>
                <a:lnTo>
                  <a:pt x="143383" y="116205"/>
                </a:lnTo>
                <a:lnTo>
                  <a:pt x="185801" y="94996"/>
                </a:lnTo>
                <a:lnTo>
                  <a:pt x="303403" y="57912"/>
                </a:lnTo>
                <a:lnTo>
                  <a:pt x="438277" y="31623"/>
                </a:lnTo>
                <a:lnTo>
                  <a:pt x="514223" y="18415"/>
                </a:lnTo>
                <a:lnTo>
                  <a:pt x="665607" y="5334"/>
                </a:lnTo>
                <a:lnTo>
                  <a:pt x="75031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521200" cy="954107"/>
          </a:xfrm>
          <a:prstGeom prst="rect">
            <a:avLst/>
          </a:prstGeom>
          <a:noFill/>
        </p:spPr>
        <p:txBody>
          <a:bodyPr vert="horz" rtlCol="0">
            <a:spAutoFit/>
          </a:bodyPr>
          <a:lstStyle/>
          <a:p>
            <a:r>
              <a:rPr lang="en-US" sz="1400" dirty="0" smtClean="0">
                <a:solidFill>
                  <a:srgbClr val="000000"/>
                </a:solidFill>
                <a:latin typeface="Arial - 19"/>
              </a:rPr>
              <a:t>Find the area of the rectangle to find </a:t>
            </a:r>
            <a:r>
              <a:rPr lang="en-US" sz="1400" dirty="0" smtClean="0">
                <a:solidFill>
                  <a:srgbClr val="000000"/>
                </a:solidFill>
                <a:latin typeface="Arial - 19"/>
              </a:rPr>
              <a:t>the </a:t>
            </a:r>
            <a:r>
              <a:rPr lang="en-US" sz="1400" dirty="0" smtClean="0">
                <a:solidFill>
                  <a:srgbClr val="000000"/>
                </a:solidFill>
                <a:latin typeface="Arial - 19"/>
              </a:rPr>
              <a:t>increase in producer surplus for </a:t>
            </a:r>
            <a:r>
              <a:rPr lang="en-US" sz="1400" dirty="0" smtClean="0">
                <a:solidFill>
                  <a:srgbClr val="000000"/>
                </a:solidFill>
                <a:latin typeface="Arial - 19"/>
              </a:rPr>
              <a:t>existing </a:t>
            </a:r>
            <a:r>
              <a:rPr lang="en-US" sz="1400" dirty="0" smtClean="0">
                <a:solidFill>
                  <a:srgbClr val="000000"/>
                </a:solidFill>
                <a:latin typeface="Arial - 19"/>
              </a:rPr>
              <a:t>producers.</a:t>
            </a:r>
          </a:p>
          <a:p>
            <a:r>
              <a:rPr lang="en-US" sz="1400" dirty="0" smtClean="0">
                <a:solidFill>
                  <a:srgbClr val="000000"/>
                </a:solidFill>
                <a:latin typeface="Arial - 19"/>
              </a:rPr>
              <a:t>area = </a:t>
            </a:r>
            <a:r>
              <a:rPr lang="en-US" sz="1400" dirty="0" smtClean="0">
                <a:solidFill>
                  <a:srgbClr val="FF0000"/>
                </a:solidFill>
                <a:latin typeface="Arial - 19"/>
              </a:rPr>
              <a:t>(600)(1)</a:t>
            </a:r>
          </a:p>
          <a:p>
            <a:r>
              <a:rPr lang="en-US" sz="1400" dirty="0" smtClean="0">
                <a:latin typeface="Arial - 19"/>
              </a:rPr>
              <a:t>P</a:t>
            </a:r>
            <a:r>
              <a:rPr lang="en-US" sz="1400" dirty="0" smtClean="0">
                <a:solidFill>
                  <a:srgbClr val="000000"/>
                </a:solidFill>
                <a:latin typeface="Arial - 19"/>
              </a:rPr>
              <a:t>roducer </a:t>
            </a:r>
            <a:r>
              <a:rPr lang="en-US" sz="1400" dirty="0" smtClean="0">
                <a:solidFill>
                  <a:srgbClr val="000000"/>
                </a:solidFill>
                <a:latin typeface="Arial - 19"/>
              </a:rPr>
              <a:t>surplus = </a:t>
            </a:r>
            <a:r>
              <a:rPr lang="en-US" sz="1400" dirty="0" smtClean="0">
                <a:solidFill>
                  <a:srgbClr val="FF0000"/>
                </a:solidFill>
                <a:latin typeface="Arial - 19"/>
              </a:rPr>
              <a:t>$600</a:t>
            </a:r>
            <a:endParaRPr lang="en-US" sz="1400" dirty="0">
              <a:solidFill>
                <a:srgbClr val="FF0000"/>
              </a:solidFill>
              <a:latin typeface="Arial - 19"/>
            </a:endParaRPr>
          </a:p>
        </p:txBody>
      </p:sp>
      <p:cxnSp>
        <p:nvCxnSpPr>
          <p:cNvPr id="77" name="Straight Connector 76"/>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8" name="Freeform 77"/>
          <p:cNvSpPr/>
          <p:nvPr/>
        </p:nvSpPr>
        <p:spPr>
          <a:xfrm>
            <a:off x="2787777" y="2381758"/>
            <a:ext cx="2089278" cy="358268"/>
          </a:xfrm>
          <a:custGeom>
            <a:avLst/>
            <a:gdLst/>
            <a:ahLst/>
            <a:cxnLst/>
            <a:rect l="0" t="0" r="0" b="0"/>
            <a:pathLst>
              <a:path w="2089278" h="358268">
                <a:moveTo>
                  <a:pt x="0" y="0"/>
                </a:moveTo>
                <a:lnTo>
                  <a:pt x="2089277" y="0"/>
                </a:lnTo>
                <a:lnTo>
                  <a:pt x="2089277" y="358267"/>
                </a:lnTo>
                <a:lnTo>
                  <a:pt x="0" y="358267"/>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p:nvPr/>
        </p:nvSpPr>
        <p:spPr>
          <a:xfrm flipV="1">
            <a:off x="4878832" y="2383282"/>
            <a:ext cx="359284" cy="359284"/>
          </a:xfrm>
          <a:custGeom>
            <a:avLst/>
            <a:gdLst/>
            <a:ahLst/>
            <a:cxnLst/>
            <a:rect l="0" t="0" r="0" b="0"/>
            <a:pathLst>
              <a:path w="359284" h="359284">
                <a:moveTo>
                  <a:pt x="0" y="0"/>
                </a:moveTo>
                <a:lnTo>
                  <a:pt x="359283" y="359283"/>
                </a:lnTo>
                <a:lnTo>
                  <a:pt x="0" y="359283"/>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0418782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57395" cy="1584961"/>
          </a:xfrm>
          <a:custGeom>
            <a:avLst/>
            <a:gdLst/>
            <a:ahLst/>
            <a:cxnLst/>
            <a:rect l="0" t="0" r="0" b="0"/>
            <a:pathLst>
              <a:path w="5057395" h="1584961">
                <a:moveTo>
                  <a:pt x="842899" y="0"/>
                </a:moveTo>
                <a:lnTo>
                  <a:pt x="4298442" y="0"/>
                </a:lnTo>
                <a:lnTo>
                  <a:pt x="4383024" y="5334"/>
                </a:lnTo>
                <a:lnTo>
                  <a:pt x="4534408" y="18415"/>
                </a:lnTo>
                <a:lnTo>
                  <a:pt x="4677918" y="44958"/>
                </a:lnTo>
                <a:lnTo>
                  <a:pt x="4745355" y="57912"/>
                </a:lnTo>
                <a:lnTo>
                  <a:pt x="4863719" y="94996"/>
                </a:lnTo>
                <a:lnTo>
                  <a:pt x="4947666" y="137414"/>
                </a:lnTo>
                <a:lnTo>
                  <a:pt x="4989957" y="161163"/>
                </a:lnTo>
                <a:lnTo>
                  <a:pt x="5032375" y="208661"/>
                </a:lnTo>
                <a:lnTo>
                  <a:pt x="5048886" y="235204"/>
                </a:lnTo>
                <a:lnTo>
                  <a:pt x="5048886" y="248158"/>
                </a:lnTo>
                <a:lnTo>
                  <a:pt x="5057394" y="264160"/>
                </a:lnTo>
                <a:lnTo>
                  <a:pt x="5057394" y="1320800"/>
                </a:lnTo>
                <a:lnTo>
                  <a:pt x="5048886" y="1334008"/>
                </a:lnTo>
                <a:lnTo>
                  <a:pt x="5048886" y="1347343"/>
                </a:lnTo>
                <a:lnTo>
                  <a:pt x="5032375" y="1373505"/>
                </a:lnTo>
                <a:lnTo>
                  <a:pt x="4989957" y="1421003"/>
                </a:lnTo>
                <a:lnTo>
                  <a:pt x="4906010" y="1465961"/>
                </a:lnTo>
                <a:lnTo>
                  <a:pt x="4863719" y="1487043"/>
                </a:lnTo>
                <a:lnTo>
                  <a:pt x="4745355" y="1524127"/>
                </a:lnTo>
                <a:lnTo>
                  <a:pt x="4610481" y="1550543"/>
                </a:lnTo>
                <a:lnTo>
                  <a:pt x="4534408" y="1563751"/>
                </a:lnTo>
                <a:lnTo>
                  <a:pt x="4383024" y="1577086"/>
                </a:lnTo>
                <a:lnTo>
                  <a:pt x="4298442" y="1582166"/>
                </a:lnTo>
                <a:lnTo>
                  <a:pt x="4256786" y="1582166"/>
                </a:lnTo>
                <a:lnTo>
                  <a:pt x="4214495" y="1584960"/>
                </a:lnTo>
                <a:lnTo>
                  <a:pt x="842899" y="1584960"/>
                </a:lnTo>
                <a:lnTo>
                  <a:pt x="791845" y="1582166"/>
                </a:lnTo>
                <a:lnTo>
                  <a:pt x="750316" y="1582166"/>
                </a:lnTo>
                <a:lnTo>
                  <a:pt x="665607" y="1577086"/>
                </a:lnTo>
                <a:lnTo>
                  <a:pt x="514223" y="1563751"/>
                </a:lnTo>
                <a:lnTo>
                  <a:pt x="370840" y="1537208"/>
                </a:lnTo>
                <a:lnTo>
                  <a:pt x="303403" y="1524127"/>
                </a:lnTo>
                <a:lnTo>
                  <a:pt x="185801" y="1487043"/>
                </a:lnTo>
                <a:lnTo>
                  <a:pt x="101092" y="1444752"/>
                </a:lnTo>
                <a:lnTo>
                  <a:pt x="58674" y="1421003"/>
                </a:lnTo>
                <a:lnTo>
                  <a:pt x="17145" y="1373505"/>
                </a:lnTo>
                <a:lnTo>
                  <a:pt x="0" y="1347343"/>
                </a:lnTo>
                <a:lnTo>
                  <a:pt x="0" y="235204"/>
                </a:lnTo>
                <a:lnTo>
                  <a:pt x="17145" y="208661"/>
                </a:lnTo>
                <a:lnTo>
                  <a:pt x="58674" y="161163"/>
                </a:lnTo>
                <a:lnTo>
                  <a:pt x="143383" y="116205"/>
                </a:lnTo>
                <a:lnTo>
                  <a:pt x="185801" y="94996"/>
                </a:lnTo>
                <a:lnTo>
                  <a:pt x="303403" y="57912"/>
                </a:lnTo>
                <a:lnTo>
                  <a:pt x="438277" y="31623"/>
                </a:lnTo>
                <a:lnTo>
                  <a:pt x="514223" y="18415"/>
                </a:lnTo>
                <a:lnTo>
                  <a:pt x="665607" y="5334"/>
                </a:lnTo>
                <a:lnTo>
                  <a:pt x="75031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521200" cy="954107"/>
          </a:xfrm>
          <a:prstGeom prst="rect">
            <a:avLst/>
          </a:prstGeom>
          <a:noFill/>
        </p:spPr>
        <p:txBody>
          <a:bodyPr vert="horz" rtlCol="0">
            <a:spAutoFit/>
          </a:bodyPr>
          <a:lstStyle/>
          <a:p>
            <a:r>
              <a:rPr lang="en-US" sz="1400" dirty="0" smtClean="0">
                <a:solidFill>
                  <a:srgbClr val="000000"/>
                </a:solidFill>
                <a:latin typeface="Arial - 19"/>
              </a:rPr>
              <a:t>Find the area of the triangle to find the </a:t>
            </a:r>
            <a:r>
              <a:rPr lang="en-US" sz="1400" dirty="0" smtClean="0">
                <a:solidFill>
                  <a:srgbClr val="000000"/>
                </a:solidFill>
                <a:latin typeface="Arial - 19"/>
              </a:rPr>
              <a:t>increase </a:t>
            </a:r>
            <a:r>
              <a:rPr lang="en-US" sz="1400" dirty="0" smtClean="0">
                <a:solidFill>
                  <a:srgbClr val="000000"/>
                </a:solidFill>
                <a:latin typeface="Arial - 19"/>
              </a:rPr>
              <a:t>in producer surplus for new </a:t>
            </a:r>
            <a:r>
              <a:rPr lang="en-US" sz="1400" dirty="0" smtClean="0">
                <a:solidFill>
                  <a:srgbClr val="000000"/>
                </a:solidFill>
                <a:latin typeface="Arial - 19"/>
              </a:rPr>
              <a:t>producers</a:t>
            </a:r>
            <a:r>
              <a:rPr lang="en-US" sz="1400" dirty="0" smtClean="0">
                <a:solidFill>
                  <a:srgbClr val="000000"/>
                </a:solidFill>
                <a:latin typeface="Arial - 19"/>
              </a:rPr>
              <a:t>.</a:t>
            </a:r>
          </a:p>
          <a:p>
            <a:r>
              <a:rPr lang="en-US" sz="1400" dirty="0" smtClean="0">
                <a:solidFill>
                  <a:srgbClr val="000000"/>
                </a:solidFill>
                <a:latin typeface="Arial - 19"/>
              </a:rPr>
              <a:t>area = .5 (base)(height)</a:t>
            </a:r>
          </a:p>
          <a:p>
            <a:r>
              <a:rPr lang="en-US" sz="1400" dirty="0" smtClean="0">
                <a:solidFill>
                  <a:srgbClr val="000000"/>
                </a:solidFill>
                <a:latin typeface="Arial - 19"/>
              </a:rPr>
              <a:t>Producer </a:t>
            </a:r>
            <a:r>
              <a:rPr lang="en-US" sz="1400" dirty="0" smtClean="0">
                <a:solidFill>
                  <a:srgbClr val="000000"/>
                </a:solidFill>
                <a:latin typeface="Arial - 19"/>
              </a:rPr>
              <a:t>surplus = $</a:t>
            </a:r>
            <a:endParaRPr lang="en-US" sz="1400" dirty="0">
              <a:solidFill>
                <a:srgbClr val="000000"/>
              </a:solidFill>
              <a:latin typeface="Arial - 19"/>
            </a:endParaRPr>
          </a:p>
        </p:txBody>
      </p:sp>
      <p:cxnSp>
        <p:nvCxnSpPr>
          <p:cNvPr id="77" name="Straight Connector 76"/>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8" name="Freeform 77"/>
          <p:cNvSpPr/>
          <p:nvPr/>
        </p:nvSpPr>
        <p:spPr>
          <a:xfrm>
            <a:off x="2787777" y="2381758"/>
            <a:ext cx="2089278" cy="358268"/>
          </a:xfrm>
          <a:custGeom>
            <a:avLst/>
            <a:gdLst/>
            <a:ahLst/>
            <a:cxnLst/>
            <a:rect l="0" t="0" r="0" b="0"/>
            <a:pathLst>
              <a:path w="2089278" h="358268">
                <a:moveTo>
                  <a:pt x="0" y="0"/>
                </a:moveTo>
                <a:lnTo>
                  <a:pt x="2089277" y="0"/>
                </a:lnTo>
                <a:lnTo>
                  <a:pt x="2089277" y="358267"/>
                </a:lnTo>
                <a:lnTo>
                  <a:pt x="0" y="358267"/>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p:nvPr/>
        </p:nvSpPr>
        <p:spPr>
          <a:xfrm flipV="1">
            <a:off x="4878832" y="2383282"/>
            <a:ext cx="359284" cy="359284"/>
          </a:xfrm>
          <a:custGeom>
            <a:avLst/>
            <a:gdLst/>
            <a:ahLst/>
            <a:cxnLst/>
            <a:rect l="0" t="0" r="0" b="0"/>
            <a:pathLst>
              <a:path w="359284" h="359284">
                <a:moveTo>
                  <a:pt x="0" y="0"/>
                </a:moveTo>
                <a:lnTo>
                  <a:pt x="359283" y="359283"/>
                </a:lnTo>
                <a:lnTo>
                  <a:pt x="0" y="359283"/>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106711876"/>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Freeform 70"/>
          <p:cNvSpPr/>
          <p:nvPr/>
        </p:nvSpPr>
        <p:spPr>
          <a:xfrm>
            <a:off x="4837430" y="3337433"/>
            <a:ext cx="5057395" cy="1584961"/>
          </a:xfrm>
          <a:custGeom>
            <a:avLst/>
            <a:gdLst/>
            <a:ahLst/>
            <a:cxnLst/>
            <a:rect l="0" t="0" r="0" b="0"/>
            <a:pathLst>
              <a:path w="5057395" h="1584961">
                <a:moveTo>
                  <a:pt x="842899" y="0"/>
                </a:moveTo>
                <a:lnTo>
                  <a:pt x="4298442" y="0"/>
                </a:lnTo>
                <a:lnTo>
                  <a:pt x="4383024" y="5334"/>
                </a:lnTo>
                <a:lnTo>
                  <a:pt x="4534408" y="18415"/>
                </a:lnTo>
                <a:lnTo>
                  <a:pt x="4677918" y="44958"/>
                </a:lnTo>
                <a:lnTo>
                  <a:pt x="4745355" y="57912"/>
                </a:lnTo>
                <a:lnTo>
                  <a:pt x="4863719" y="94996"/>
                </a:lnTo>
                <a:lnTo>
                  <a:pt x="4947666" y="137414"/>
                </a:lnTo>
                <a:lnTo>
                  <a:pt x="4989957" y="161163"/>
                </a:lnTo>
                <a:lnTo>
                  <a:pt x="5032375" y="208661"/>
                </a:lnTo>
                <a:lnTo>
                  <a:pt x="5048886" y="235204"/>
                </a:lnTo>
                <a:lnTo>
                  <a:pt x="5048886" y="248158"/>
                </a:lnTo>
                <a:lnTo>
                  <a:pt x="5057394" y="264160"/>
                </a:lnTo>
                <a:lnTo>
                  <a:pt x="5057394" y="1320800"/>
                </a:lnTo>
                <a:lnTo>
                  <a:pt x="5048886" y="1334008"/>
                </a:lnTo>
                <a:lnTo>
                  <a:pt x="5048886" y="1347343"/>
                </a:lnTo>
                <a:lnTo>
                  <a:pt x="5032375" y="1373505"/>
                </a:lnTo>
                <a:lnTo>
                  <a:pt x="4989957" y="1421003"/>
                </a:lnTo>
                <a:lnTo>
                  <a:pt x="4906010" y="1465961"/>
                </a:lnTo>
                <a:lnTo>
                  <a:pt x="4863719" y="1487043"/>
                </a:lnTo>
                <a:lnTo>
                  <a:pt x="4745355" y="1524127"/>
                </a:lnTo>
                <a:lnTo>
                  <a:pt x="4610481" y="1550543"/>
                </a:lnTo>
                <a:lnTo>
                  <a:pt x="4534408" y="1563751"/>
                </a:lnTo>
                <a:lnTo>
                  <a:pt x="4383024" y="1577086"/>
                </a:lnTo>
                <a:lnTo>
                  <a:pt x="4298442" y="1582166"/>
                </a:lnTo>
                <a:lnTo>
                  <a:pt x="4256786" y="1582166"/>
                </a:lnTo>
                <a:lnTo>
                  <a:pt x="4214495" y="1584960"/>
                </a:lnTo>
                <a:lnTo>
                  <a:pt x="842899" y="1584960"/>
                </a:lnTo>
                <a:lnTo>
                  <a:pt x="791845" y="1582166"/>
                </a:lnTo>
                <a:lnTo>
                  <a:pt x="750316" y="1582166"/>
                </a:lnTo>
                <a:lnTo>
                  <a:pt x="665607" y="1577086"/>
                </a:lnTo>
                <a:lnTo>
                  <a:pt x="514223" y="1563751"/>
                </a:lnTo>
                <a:lnTo>
                  <a:pt x="370840" y="1537208"/>
                </a:lnTo>
                <a:lnTo>
                  <a:pt x="303403" y="1524127"/>
                </a:lnTo>
                <a:lnTo>
                  <a:pt x="185801" y="1487043"/>
                </a:lnTo>
                <a:lnTo>
                  <a:pt x="101092" y="1444752"/>
                </a:lnTo>
                <a:lnTo>
                  <a:pt x="58674" y="1421003"/>
                </a:lnTo>
                <a:lnTo>
                  <a:pt x="17145" y="1373505"/>
                </a:lnTo>
                <a:lnTo>
                  <a:pt x="0" y="1347343"/>
                </a:lnTo>
                <a:lnTo>
                  <a:pt x="0" y="235204"/>
                </a:lnTo>
                <a:lnTo>
                  <a:pt x="17145" y="208661"/>
                </a:lnTo>
                <a:lnTo>
                  <a:pt x="58674" y="161163"/>
                </a:lnTo>
                <a:lnTo>
                  <a:pt x="143383" y="116205"/>
                </a:lnTo>
                <a:lnTo>
                  <a:pt x="185801" y="94996"/>
                </a:lnTo>
                <a:lnTo>
                  <a:pt x="303403" y="57912"/>
                </a:lnTo>
                <a:lnTo>
                  <a:pt x="438277" y="31623"/>
                </a:lnTo>
                <a:lnTo>
                  <a:pt x="514223" y="18415"/>
                </a:lnTo>
                <a:lnTo>
                  <a:pt x="665607" y="5334"/>
                </a:lnTo>
                <a:lnTo>
                  <a:pt x="75031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2" name="TextBox 71"/>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3" name="Straight Connector 72"/>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4" name="Freeform 73"/>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TextBox 74"/>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sp>
        <p:nvSpPr>
          <p:cNvPr id="76" name="TextBox 75"/>
          <p:cNvSpPr txBox="1"/>
          <p:nvPr/>
        </p:nvSpPr>
        <p:spPr>
          <a:xfrm>
            <a:off x="5080000" y="3403600"/>
            <a:ext cx="4521200" cy="954107"/>
          </a:xfrm>
          <a:prstGeom prst="rect">
            <a:avLst/>
          </a:prstGeom>
          <a:noFill/>
        </p:spPr>
        <p:txBody>
          <a:bodyPr vert="horz" rtlCol="0">
            <a:spAutoFit/>
          </a:bodyPr>
          <a:lstStyle/>
          <a:p>
            <a:r>
              <a:rPr lang="en-US" sz="1400" dirty="0" smtClean="0">
                <a:solidFill>
                  <a:srgbClr val="000000"/>
                </a:solidFill>
                <a:latin typeface="Arial - 19"/>
              </a:rPr>
              <a:t>Find the area of the triangle to find the </a:t>
            </a:r>
            <a:r>
              <a:rPr lang="en-US" sz="1400" dirty="0" smtClean="0">
                <a:solidFill>
                  <a:srgbClr val="000000"/>
                </a:solidFill>
                <a:latin typeface="Arial - 19"/>
              </a:rPr>
              <a:t>increase </a:t>
            </a:r>
            <a:r>
              <a:rPr lang="en-US" sz="1400" dirty="0" smtClean="0">
                <a:solidFill>
                  <a:srgbClr val="000000"/>
                </a:solidFill>
                <a:latin typeface="Arial - 19"/>
              </a:rPr>
              <a:t>in producer surplus for new </a:t>
            </a:r>
            <a:r>
              <a:rPr lang="en-US" sz="1400" dirty="0" smtClean="0">
                <a:solidFill>
                  <a:srgbClr val="000000"/>
                </a:solidFill>
                <a:latin typeface="Arial - 19"/>
              </a:rPr>
              <a:t>producers</a:t>
            </a:r>
            <a:r>
              <a:rPr lang="en-US" sz="1400" dirty="0" smtClean="0">
                <a:solidFill>
                  <a:srgbClr val="000000"/>
                </a:solidFill>
                <a:latin typeface="Arial - 19"/>
              </a:rPr>
              <a:t>.</a:t>
            </a:r>
          </a:p>
          <a:p>
            <a:r>
              <a:rPr lang="en-US" sz="1400" dirty="0" smtClean="0">
                <a:solidFill>
                  <a:srgbClr val="000000"/>
                </a:solidFill>
                <a:latin typeface="Arial - 19"/>
              </a:rPr>
              <a:t>area = </a:t>
            </a:r>
            <a:r>
              <a:rPr lang="en-US" sz="1400" dirty="0" smtClean="0">
                <a:solidFill>
                  <a:srgbClr val="FF0000"/>
                </a:solidFill>
                <a:latin typeface="Arial - 19"/>
              </a:rPr>
              <a:t>.5 (100)(1)</a:t>
            </a:r>
          </a:p>
          <a:p>
            <a:r>
              <a:rPr lang="en-US" sz="1400" dirty="0" smtClean="0">
                <a:latin typeface="Arial - 19"/>
              </a:rPr>
              <a:t>P</a:t>
            </a:r>
            <a:r>
              <a:rPr lang="en-US" sz="1400" dirty="0" smtClean="0">
                <a:solidFill>
                  <a:srgbClr val="000000"/>
                </a:solidFill>
                <a:latin typeface="Arial - 19"/>
              </a:rPr>
              <a:t>roducer </a:t>
            </a:r>
            <a:r>
              <a:rPr lang="en-US" sz="1400" dirty="0" smtClean="0">
                <a:solidFill>
                  <a:srgbClr val="000000"/>
                </a:solidFill>
                <a:latin typeface="Arial - 19"/>
              </a:rPr>
              <a:t>surplus = </a:t>
            </a:r>
            <a:r>
              <a:rPr lang="en-US" sz="1400" dirty="0" smtClean="0">
                <a:solidFill>
                  <a:srgbClr val="FF0000"/>
                </a:solidFill>
                <a:latin typeface="Arial - 19"/>
              </a:rPr>
              <a:t>$50</a:t>
            </a:r>
            <a:endParaRPr lang="en-US" sz="1400" dirty="0">
              <a:solidFill>
                <a:srgbClr val="FF0000"/>
              </a:solidFill>
              <a:latin typeface="Arial - 19"/>
            </a:endParaRPr>
          </a:p>
        </p:txBody>
      </p:sp>
      <p:cxnSp>
        <p:nvCxnSpPr>
          <p:cNvPr id="77" name="Straight Connector 76"/>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8" name="Freeform 77"/>
          <p:cNvSpPr/>
          <p:nvPr/>
        </p:nvSpPr>
        <p:spPr>
          <a:xfrm>
            <a:off x="2787777" y="2381758"/>
            <a:ext cx="2089278" cy="358268"/>
          </a:xfrm>
          <a:custGeom>
            <a:avLst/>
            <a:gdLst/>
            <a:ahLst/>
            <a:cxnLst/>
            <a:rect l="0" t="0" r="0" b="0"/>
            <a:pathLst>
              <a:path w="2089278" h="358268">
                <a:moveTo>
                  <a:pt x="0" y="0"/>
                </a:moveTo>
                <a:lnTo>
                  <a:pt x="2089277" y="0"/>
                </a:lnTo>
                <a:lnTo>
                  <a:pt x="2089277" y="358267"/>
                </a:lnTo>
                <a:lnTo>
                  <a:pt x="0" y="358267"/>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Freeform 78"/>
          <p:cNvSpPr/>
          <p:nvPr/>
        </p:nvSpPr>
        <p:spPr>
          <a:xfrm flipV="1">
            <a:off x="4878832" y="2383282"/>
            <a:ext cx="359284" cy="359284"/>
          </a:xfrm>
          <a:custGeom>
            <a:avLst/>
            <a:gdLst/>
            <a:ahLst/>
            <a:cxnLst/>
            <a:rect l="0" t="0" r="0" b="0"/>
            <a:pathLst>
              <a:path w="359284" h="359284">
                <a:moveTo>
                  <a:pt x="0" y="0"/>
                </a:moveTo>
                <a:lnTo>
                  <a:pt x="359283" y="359283"/>
                </a:lnTo>
                <a:lnTo>
                  <a:pt x="0" y="359283"/>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5410615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508000" y="800100"/>
            <a:ext cx="9347200" cy="3554050"/>
          </a:xfrm>
          <a:prstGeom prst="rect">
            <a:avLst/>
          </a:prstGeom>
          <a:noFill/>
        </p:spPr>
        <p:txBody>
          <a:bodyPr vert="horz" rtlCol="0">
            <a:spAutoFit/>
          </a:bodyPr>
          <a:lstStyle/>
          <a:p>
            <a:r>
              <a:rPr lang="en-US" sz="1100" b="1" smtClean="0">
                <a:solidFill>
                  <a:srgbClr val="000000"/>
                </a:solidFill>
                <a:latin typeface="Arial - 15"/>
              </a:rPr>
              <a:t>Slide 33</a:t>
            </a:r>
            <a:r>
              <a:rPr lang="en-US" sz="1100" smtClean="0">
                <a:solidFill>
                  <a:srgbClr val="000000"/>
                </a:solidFill>
                <a:latin typeface="Arial - 15"/>
              </a:rPr>
              <a:t> - Answer revealed. Producer surplus is $1,800.</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34</a:t>
            </a:r>
            <a:r>
              <a:rPr lang="en-US" sz="1100" smtClean="0">
                <a:solidFill>
                  <a:srgbClr val="000000"/>
                </a:solidFill>
                <a:latin typeface="Arial - 15"/>
              </a:rPr>
              <a:t> - The price has increased to $8. Point out that this affects two groups. The producers who would have sold gadgets at $7 are gaining extra producer surplus. In a addition, at the higher price  new producers are willing to sell an additional one hundred gadgets.</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35</a:t>
            </a:r>
            <a:r>
              <a:rPr lang="en-US" sz="1100" smtClean="0">
                <a:solidFill>
                  <a:srgbClr val="000000"/>
                </a:solidFill>
                <a:latin typeface="Arial - 15"/>
              </a:rPr>
              <a:t> - Shows how the extra producer surplus is allocated between existing and new sellers.</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36</a:t>
            </a:r>
            <a:r>
              <a:rPr lang="en-US" sz="1100" smtClean="0">
                <a:solidFill>
                  <a:srgbClr val="000000"/>
                </a:solidFill>
                <a:latin typeface="Arial - 15"/>
              </a:rPr>
              <a:t> - Calculate the increase in producer surplus acquired by existing sellers (those who were also willing to sell at $7).</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37</a:t>
            </a:r>
            <a:r>
              <a:rPr lang="en-US" sz="1100" smtClean="0">
                <a:solidFill>
                  <a:srgbClr val="000000"/>
                </a:solidFill>
                <a:latin typeface="Arial - 15"/>
              </a:rPr>
              <a:t> - Answer revealed. Producer surplus is $600.</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38</a:t>
            </a:r>
            <a:r>
              <a:rPr lang="en-US" sz="1100" smtClean="0">
                <a:solidFill>
                  <a:srgbClr val="000000"/>
                </a:solidFill>
                <a:latin typeface="Arial - 15"/>
              </a:rPr>
              <a:t> - Calculate the increase in Producer surplus resulting from new sellers. Answer: $50.</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39</a:t>
            </a:r>
            <a:r>
              <a:rPr lang="en-US" sz="1100" smtClean="0">
                <a:solidFill>
                  <a:srgbClr val="000000"/>
                </a:solidFill>
                <a:latin typeface="Arial - 15"/>
              </a:rPr>
              <a:t> - Answer revealed. Producer surplus is $50.</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40</a:t>
            </a:r>
            <a:r>
              <a:rPr lang="en-US" sz="1100" smtClean="0">
                <a:solidFill>
                  <a:srgbClr val="000000"/>
                </a:solidFill>
                <a:latin typeface="Arial - 15"/>
              </a:rPr>
              <a:t> - Using previous information, find the total increase in consumer surplus. Click the shades to reveal answers.</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41</a:t>
            </a:r>
            <a:r>
              <a:rPr lang="en-US" sz="1100" smtClean="0">
                <a:solidFill>
                  <a:srgbClr val="000000"/>
                </a:solidFill>
                <a:latin typeface="Arial - 15"/>
              </a:rPr>
              <a:t> - Use the information to calculate total economic surplus. Click shades to reveal answers.</a:t>
            </a:r>
          </a:p>
          <a:p>
            <a:endParaRPr lang="en-US" sz="1100" smtClean="0">
              <a:solidFill>
                <a:srgbClr val="000000"/>
              </a:solidFill>
              <a:latin typeface="Arial - 15"/>
            </a:endParaRPr>
          </a:p>
          <a:p>
            <a:r>
              <a:rPr lang="en-US" sz="1100" smtClean="0">
                <a:solidFill>
                  <a:srgbClr val="000000"/>
                </a:solidFill>
                <a:latin typeface="Arial - 15"/>
              </a:rPr>
              <a:t>Sl</a:t>
            </a:r>
            <a:r>
              <a:rPr lang="en-US" sz="1100" b="1" smtClean="0">
                <a:solidFill>
                  <a:srgbClr val="000000"/>
                </a:solidFill>
                <a:latin typeface="Arial - 15"/>
              </a:rPr>
              <a:t>ide 42</a:t>
            </a:r>
            <a:r>
              <a:rPr lang="en-US" sz="1100" smtClean="0">
                <a:solidFill>
                  <a:srgbClr val="000000"/>
                </a:solidFill>
                <a:latin typeface="Arial - 15"/>
              </a:rPr>
              <a:t> - Lesson conclusions</a:t>
            </a:r>
            <a:endParaRPr lang="en-US" sz="1100">
              <a:solidFill>
                <a:srgbClr val="000000"/>
              </a:solidFill>
              <a:latin typeface="Arial - 15"/>
            </a:endParaRPr>
          </a:p>
        </p:txBody>
      </p:sp>
    </p:spTree>
    <p:extLst>
      <p:ext uri="{BB962C8B-B14F-4D97-AF65-F5344CB8AC3E}">
        <p14:creationId xmlns:p14="http://schemas.microsoft.com/office/powerpoint/2010/main" val="299915413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81300" y="51879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946150"/>
            <a:ext cx="0" cy="424815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51000" y="34798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14600" y="46990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14600" y="43561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14600" y="40132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14600" y="36576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14600" y="33401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14600" y="29591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14600" y="26162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14600" y="2273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14600" y="19177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13000" y="15748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13000" y="12065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51600" y="5232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83300" y="52451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03900" y="52324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48300" y="52324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18100" y="52324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49800" y="52324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394200" y="52324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51300" y="52324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08400" y="52324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52800" y="52324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84500" y="52324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TextBox 70"/>
          <p:cNvSpPr txBox="1"/>
          <p:nvPr/>
        </p:nvSpPr>
        <p:spPr>
          <a:xfrm>
            <a:off x="3314700" y="56896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2" name="Straight Connector 71"/>
          <p:cNvCxnSpPr/>
          <p:nvPr/>
        </p:nvCxnSpPr>
        <p:spPr>
          <a:xfrm flipV="1">
            <a:off x="2781808" y="1426718"/>
            <a:ext cx="3414522" cy="3414522"/>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3" name="Freeform 72"/>
          <p:cNvSpPr/>
          <p:nvPr/>
        </p:nvSpPr>
        <p:spPr>
          <a:xfrm rot="10800000" flipH="1">
            <a:off x="2777363" y="2382520"/>
            <a:ext cx="2462912" cy="2462912"/>
          </a:xfrm>
          <a:custGeom>
            <a:avLst/>
            <a:gdLst/>
            <a:ahLst/>
            <a:cxnLst/>
            <a:rect l="0" t="0" r="0" b="0"/>
            <a:pathLst>
              <a:path w="2462912" h="2462912">
                <a:moveTo>
                  <a:pt x="0" y="0"/>
                </a:moveTo>
                <a:lnTo>
                  <a:pt x="2462911" y="2462911"/>
                </a:lnTo>
                <a:lnTo>
                  <a:pt x="0" y="246291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2844800" y="28194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cxnSp>
        <p:nvCxnSpPr>
          <p:cNvPr id="75" name="Straight Connector 74"/>
          <p:cNvCxnSpPr/>
          <p:nvPr/>
        </p:nvCxnSpPr>
        <p:spPr>
          <a:xfrm>
            <a:off x="2787777" y="2734056"/>
            <a:ext cx="2095246"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6" name="Freeform 75"/>
          <p:cNvSpPr/>
          <p:nvPr/>
        </p:nvSpPr>
        <p:spPr>
          <a:xfrm>
            <a:off x="2787777" y="2381758"/>
            <a:ext cx="2089278" cy="358268"/>
          </a:xfrm>
          <a:custGeom>
            <a:avLst/>
            <a:gdLst/>
            <a:ahLst/>
            <a:cxnLst/>
            <a:rect l="0" t="0" r="0" b="0"/>
            <a:pathLst>
              <a:path w="2089278" h="358268">
                <a:moveTo>
                  <a:pt x="0" y="0"/>
                </a:moveTo>
                <a:lnTo>
                  <a:pt x="2089277" y="0"/>
                </a:lnTo>
                <a:lnTo>
                  <a:pt x="2089277" y="358267"/>
                </a:lnTo>
                <a:lnTo>
                  <a:pt x="0" y="358267"/>
                </a:lnTo>
                <a:close/>
              </a:path>
            </a:pathLst>
          </a:custGeom>
          <a:solidFill>
            <a:srgbClr val="0093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76"/>
          <p:cNvSpPr/>
          <p:nvPr/>
        </p:nvSpPr>
        <p:spPr>
          <a:xfrm flipV="1">
            <a:off x="4878832" y="2383282"/>
            <a:ext cx="359284" cy="359284"/>
          </a:xfrm>
          <a:custGeom>
            <a:avLst/>
            <a:gdLst/>
            <a:ahLst/>
            <a:cxnLst/>
            <a:rect l="0" t="0" r="0" b="0"/>
            <a:pathLst>
              <a:path w="359284" h="359284">
                <a:moveTo>
                  <a:pt x="0" y="0"/>
                </a:moveTo>
                <a:lnTo>
                  <a:pt x="359283" y="359283"/>
                </a:lnTo>
                <a:lnTo>
                  <a:pt x="0" y="359283"/>
                </a:lnTo>
                <a:close/>
              </a:path>
            </a:pathLst>
          </a:custGeom>
          <a:solidFill>
            <a:srgbClr val="FF00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8" name="Freeform 77"/>
          <p:cNvSpPr/>
          <p:nvPr/>
        </p:nvSpPr>
        <p:spPr>
          <a:xfrm>
            <a:off x="201930" y="6131433"/>
            <a:ext cx="9740393" cy="1054863"/>
          </a:xfrm>
          <a:custGeom>
            <a:avLst/>
            <a:gdLst/>
            <a:ahLst/>
            <a:cxnLst/>
            <a:rect l="0" t="0" r="0" b="0"/>
            <a:pathLst>
              <a:path w="9740393" h="1054863">
                <a:moveTo>
                  <a:pt x="1623314" y="0"/>
                </a:moveTo>
                <a:lnTo>
                  <a:pt x="8278495" y="0"/>
                </a:lnTo>
                <a:lnTo>
                  <a:pt x="8441563" y="3556"/>
                </a:lnTo>
                <a:lnTo>
                  <a:pt x="8733155" y="12192"/>
                </a:lnTo>
                <a:lnTo>
                  <a:pt x="9009253" y="29845"/>
                </a:lnTo>
                <a:lnTo>
                  <a:pt x="9139175" y="38608"/>
                </a:lnTo>
                <a:lnTo>
                  <a:pt x="9367266" y="63246"/>
                </a:lnTo>
                <a:lnTo>
                  <a:pt x="9528938" y="91440"/>
                </a:lnTo>
                <a:lnTo>
                  <a:pt x="9610472" y="107188"/>
                </a:lnTo>
                <a:lnTo>
                  <a:pt x="9692004" y="138811"/>
                </a:lnTo>
                <a:lnTo>
                  <a:pt x="9723755" y="156464"/>
                </a:lnTo>
                <a:lnTo>
                  <a:pt x="9723755" y="165227"/>
                </a:lnTo>
                <a:lnTo>
                  <a:pt x="9740392" y="175768"/>
                </a:lnTo>
                <a:lnTo>
                  <a:pt x="9740392" y="879094"/>
                </a:lnTo>
                <a:lnTo>
                  <a:pt x="9723755" y="887857"/>
                </a:lnTo>
                <a:lnTo>
                  <a:pt x="9723755" y="896747"/>
                </a:lnTo>
                <a:lnTo>
                  <a:pt x="9692004" y="914146"/>
                </a:lnTo>
                <a:lnTo>
                  <a:pt x="9610472" y="945769"/>
                </a:lnTo>
                <a:lnTo>
                  <a:pt x="9448800" y="975741"/>
                </a:lnTo>
                <a:lnTo>
                  <a:pt x="9367266" y="989838"/>
                </a:lnTo>
                <a:lnTo>
                  <a:pt x="9139175" y="1014476"/>
                </a:lnTo>
                <a:lnTo>
                  <a:pt x="8879586" y="1032002"/>
                </a:lnTo>
                <a:lnTo>
                  <a:pt x="8733155" y="1040765"/>
                </a:lnTo>
                <a:lnTo>
                  <a:pt x="8441563" y="1049655"/>
                </a:lnTo>
                <a:lnTo>
                  <a:pt x="8278495" y="1053084"/>
                </a:lnTo>
                <a:lnTo>
                  <a:pt x="8198358" y="1053084"/>
                </a:lnTo>
                <a:lnTo>
                  <a:pt x="8116824" y="1054862"/>
                </a:lnTo>
                <a:lnTo>
                  <a:pt x="1623314" y="1054862"/>
                </a:lnTo>
                <a:lnTo>
                  <a:pt x="1525143" y="1053084"/>
                </a:lnTo>
                <a:lnTo>
                  <a:pt x="1445006" y="1053084"/>
                </a:lnTo>
                <a:lnTo>
                  <a:pt x="1281938" y="1049655"/>
                </a:lnTo>
                <a:lnTo>
                  <a:pt x="990346" y="1040765"/>
                </a:lnTo>
                <a:lnTo>
                  <a:pt x="714248" y="1023112"/>
                </a:lnTo>
                <a:lnTo>
                  <a:pt x="584327" y="1014476"/>
                </a:lnTo>
                <a:lnTo>
                  <a:pt x="357759" y="989838"/>
                </a:lnTo>
                <a:lnTo>
                  <a:pt x="194564" y="961644"/>
                </a:lnTo>
                <a:lnTo>
                  <a:pt x="113030" y="945769"/>
                </a:lnTo>
                <a:lnTo>
                  <a:pt x="33020" y="914146"/>
                </a:lnTo>
                <a:lnTo>
                  <a:pt x="0" y="896747"/>
                </a:lnTo>
                <a:lnTo>
                  <a:pt x="0" y="156464"/>
                </a:lnTo>
                <a:lnTo>
                  <a:pt x="33020" y="138811"/>
                </a:lnTo>
                <a:lnTo>
                  <a:pt x="113030" y="107188"/>
                </a:lnTo>
                <a:lnTo>
                  <a:pt x="276225" y="77343"/>
                </a:lnTo>
                <a:lnTo>
                  <a:pt x="357759" y="63246"/>
                </a:lnTo>
                <a:lnTo>
                  <a:pt x="584327" y="38608"/>
                </a:lnTo>
                <a:lnTo>
                  <a:pt x="844169" y="21082"/>
                </a:lnTo>
                <a:lnTo>
                  <a:pt x="990346" y="12192"/>
                </a:lnTo>
                <a:lnTo>
                  <a:pt x="1281938" y="3556"/>
                </a:lnTo>
                <a:lnTo>
                  <a:pt x="144500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9" name="TextBox 78"/>
          <p:cNvSpPr txBox="1"/>
          <p:nvPr/>
        </p:nvSpPr>
        <p:spPr>
          <a:xfrm>
            <a:off x="393700" y="6223000"/>
            <a:ext cx="9474200" cy="784830"/>
          </a:xfrm>
          <a:prstGeom prst="rect">
            <a:avLst/>
          </a:prstGeom>
          <a:noFill/>
        </p:spPr>
        <p:txBody>
          <a:bodyPr vert="horz" rtlCol="0">
            <a:spAutoFit/>
          </a:bodyPr>
          <a:lstStyle/>
          <a:p>
            <a:r>
              <a:rPr lang="en-US" sz="1500" smtClean="0">
                <a:solidFill>
                  <a:srgbClr val="000000"/>
                </a:solidFill>
                <a:latin typeface="Arial - 20"/>
              </a:rPr>
              <a:t>Use the chart to summarize what happens as a result of a $1 decrease in price.</a:t>
            </a:r>
          </a:p>
          <a:p>
            <a:r>
              <a:rPr lang="en-US" sz="1500" smtClean="0">
                <a:solidFill>
                  <a:srgbClr val="000000"/>
                </a:solidFill>
                <a:latin typeface="Arial - 20"/>
              </a:rPr>
              <a:t>For existing producers? For new producers?</a:t>
            </a:r>
          </a:p>
          <a:p>
            <a:r>
              <a:rPr lang="en-US" sz="1500" smtClean="0">
                <a:solidFill>
                  <a:srgbClr val="000000"/>
                </a:solidFill>
                <a:latin typeface="Arial - 20"/>
              </a:rPr>
              <a:t>Total increase in producer surplus?</a:t>
            </a:r>
            <a:endParaRPr lang="en-US" sz="1500">
              <a:solidFill>
                <a:srgbClr val="000000"/>
              </a:solidFill>
              <a:latin typeface="Arial - 20"/>
            </a:endParaRPr>
          </a:p>
        </p:txBody>
      </p:sp>
      <p:graphicFrame>
        <p:nvGraphicFramePr>
          <p:cNvPr id="80" name="Table 79"/>
          <p:cNvGraphicFramePr>
            <a:graphicFrameLocks noGrp="1"/>
          </p:cNvGraphicFramePr>
          <p:nvPr>
            <p:extLst>
              <p:ext uri="{D42A27DB-BD31-4B8C-83A1-F6EECF244321}">
                <p14:modId xmlns:p14="http://schemas.microsoft.com/office/powerpoint/2010/main" val="3297777267"/>
              </p:ext>
            </p:extLst>
          </p:nvPr>
        </p:nvGraphicFramePr>
        <p:xfrm>
          <a:off x="5245100" y="2768600"/>
          <a:ext cx="4076700" cy="1905000"/>
        </p:xfrm>
        <a:graphic>
          <a:graphicData uri="http://schemas.openxmlformats.org/drawingml/2006/table">
            <a:tbl>
              <a:tblPr firstRow="1" bandRow="1">
                <a:tableStyleId>{5C22544A-7EE6-4342-B048-85BDC9FD1C3A}</a:tableStyleId>
              </a:tblPr>
              <a:tblGrid>
                <a:gridCol w="2133600"/>
                <a:gridCol w="1943100"/>
              </a:tblGrid>
              <a:tr h="431800">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76" b="0" i="0" u="none" baseline="0" smtClean="0">
                          <a:solidFill>
                            <a:srgbClr val="000000"/>
                          </a:solidFill>
                          <a:latin typeface="Arial - 16"/>
                        </a:rPr>
                        <a:t>change</a:t>
                      </a:r>
                      <a:endParaRPr lang="en-US" sz="1676"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08000">
                <a:tc>
                  <a:txBody>
                    <a:bodyPr/>
                    <a:lstStyle/>
                    <a:p>
                      <a:r>
                        <a:rPr lang="en-US" sz="1659" b="0" i="0" u="none" baseline="0" smtClean="0">
                          <a:solidFill>
                            <a:srgbClr val="000000"/>
                          </a:solidFill>
                          <a:latin typeface="Arial - 16"/>
                        </a:rPr>
                        <a:t>existing producers </a:t>
                      </a:r>
                      <a:endParaRPr lang="en-US" sz="1659"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76" b="0" i="0" u="none" baseline="0" smtClean="0">
                          <a:solidFill>
                            <a:srgbClr val="000000"/>
                          </a:solidFill>
                          <a:latin typeface=" - 16"/>
                        </a:rPr>
                        <a:t>$600 </a:t>
                      </a:r>
                      <a:endParaRPr lang="en-US" sz="1676" b="0" i="0" u="none" baseline="0">
                        <a:solidFill>
                          <a:srgbClr val="000000"/>
                        </a:solidFill>
                        <a:latin typeface="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82600">
                <a:tc>
                  <a:txBody>
                    <a:bodyPr/>
                    <a:lstStyle/>
                    <a:p>
                      <a:r>
                        <a:rPr lang="en-US" sz="1659" b="0" i="0" u="none" baseline="0" smtClean="0">
                          <a:solidFill>
                            <a:srgbClr val="000000"/>
                          </a:solidFill>
                          <a:latin typeface="Arial - 16"/>
                        </a:rPr>
                        <a:t>new producers</a:t>
                      </a:r>
                      <a:endParaRPr lang="en-US" sz="1659"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76" b="0" i="0" u="none" baseline="0" smtClean="0">
                          <a:solidFill>
                            <a:srgbClr val="000000"/>
                          </a:solidFill>
                          <a:latin typeface=" - 16"/>
                        </a:rPr>
                        <a:t>$ 50 </a:t>
                      </a:r>
                      <a:endParaRPr lang="en-US" sz="1676" b="0" i="0" u="none" baseline="0">
                        <a:solidFill>
                          <a:srgbClr val="000000"/>
                        </a:solidFill>
                        <a:latin typeface="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482600">
                <a:tc>
                  <a:txBody>
                    <a:bodyPr/>
                    <a:lstStyle/>
                    <a:p>
                      <a:r>
                        <a:rPr lang="en-US" sz="1659" b="0" i="0" u="none" baseline="0" smtClean="0">
                          <a:solidFill>
                            <a:srgbClr val="000000"/>
                          </a:solidFill>
                          <a:latin typeface="Arial - 16"/>
                        </a:rPr>
                        <a:t>total increase </a:t>
                      </a:r>
                      <a:endParaRPr lang="en-US" sz="1659"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676" b="0" i="0" u="none" baseline="0" smtClean="0">
                          <a:solidFill>
                            <a:srgbClr val="000000"/>
                          </a:solidFill>
                          <a:latin typeface=" - 16"/>
                        </a:rPr>
                        <a:t>$650 </a:t>
                      </a:r>
                      <a:endParaRPr lang="en-US" sz="1676" b="0" i="0" u="none" baseline="0">
                        <a:solidFill>
                          <a:srgbClr val="000000"/>
                        </a:solidFill>
                        <a:latin typeface="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extLst>
      <p:ext uri="{BB962C8B-B14F-4D97-AF65-F5344CB8AC3E}">
        <p14:creationId xmlns:p14="http://schemas.microsoft.com/office/powerpoint/2010/main" val="1261826931"/>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46" name="Straight Connector 45"/>
          <p:cNvCxnSpPr/>
          <p:nvPr/>
        </p:nvCxnSpPr>
        <p:spPr>
          <a:xfrm>
            <a:off x="2794000" y="5530850"/>
            <a:ext cx="4229100"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781300" y="723900"/>
            <a:ext cx="0" cy="48006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1663700" y="3822700"/>
            <a:ext cx="787400" cy="261610"/>
          </a:xfrm>
          <a:prstGeom prst="rect">
            <a:avLst/>
          </a:prstGeom>
          <a:noFill/>
        </p:spPr>
        <p:txBody>
          <a:bodyPr vert="horz" rtlCol="0">
            <a:spAutoFit/>
          </a:bodyPr>
          <a:lstStyle/>
          <a:p>
            <a:r>
              <a:rPr lang="en-US" sz="1100" smtClean="0">
                <a:solidFill>
                  <a:srgbClr val="000000"/>
                </a:solidFill>
                <a:latin typeface="Arial - 15"/>
              </a:rPr>
              <a:t>Price</a:t>
            </a:r>
            <a:endParaRPr lang="en-US" sz="1100">
              <a:solidFill>
                <a:srgbClr val="000000"/>
              </a:solidFill>
              <a:latin typeface="Arial - 15"/>
            </a:endParaRPr>
          </a:p>
        </p:txBody>
      </p:sp>
      <p:sp>
        <p:nvSpPr>
          <p:cNvPr id="49" name="TextBox 48"/>
          <p:cNvSpPr txBox="1"/>
          <p:nvPr/>
        </p:nvSpPr>
        <p:spPr>
          <a:xfrm>
            <a:off x="2527300" y="50419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50" name="TextBox 49"/>
          <p:cNvSpPr txBox="1"/>
          <p:nvPr/>
        </p:nvSpPr>
        <p:spPr>
          <a:xfrm>
            <a:off x="2527300" y="46990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51" name="TextBox 50"/>
          <p:cNvSpPr txBox="1"/>
          <p:nvPr/>
        </p:nvSpPr>
        <p:spPr>
          <a:xfrm>
            <a:off x="2527300" y="43561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52" name="TextBox 51"/>
          <p:cNvSpPr txBox="1"/>
          <p:nvPr/>
        </p:nvSpPr>
        <p:spPr>
          <a:xfrm>
            <a:off x="2527300" y="40005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53" name="TextBox 52"/>
          <p:cNvSpPr txBox="1"/>
          <p:nvPr/>
        </p:nvSpPr>
        <p:spPr>
          <a:xfrm>
            <a:off x="2527300" y="36830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54" name="TextBox 53"/>
          <p:cNvSpPr txBox="1"/>
          <p:nvPr/>
        </p:nvSpPr>
        <p:spPr>
          <a:xfrm>
            <a:off x="2527300" y="33020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55" name="TextBox 54"/>
          <p:cNvSpPr txBox="1"/>
          <p:nvPr/>
        </p:nvSpPr>
        <p:spPr>
          <a:xfrm>
            <a:off x="2527300" y="29591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56" name="TextBox 55"/>
          <p:cNvSpPr txBox="1"/>
          <p:nvPr/>
        </p:nvSpPr>
        <p:spPr>
          <a:xfrm>
            <a:off x="2527300" y="26162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57" name="TextBox 56"/>
          <p:cNvSpPr txBox="1"/>
          <p:nvPr/>
        </p:nvSpPr>
        <p:spPr>
          <a:xfrm>
            <a:off x="2527300" y="22606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58" name="TextBox 57"/>
          <p:cNvSpPr txBox="1"/>
          <p:nvPr/>
        </p:nvSpPr>
        <p:spPr>
          <a:xfrm>
            <a:off x="2425700" y="19177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59" name="TextBox 58"/>
          <p:cNvSpPr txBox="1"/>
          <p:nvPr/>
        </p:nvSpPr>
        <p:spPr>
          <a:xfrm>
            <a:off x="2425700" y="15494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0" name="TextBox 59"/>
          <p:cNvSpPr txBox="1"/>
          <p:nvPr/>
        </p:nvSpPr>
        <p:spPr>
          <a:xfrm>
            <a:off x="6464300" y="5575300"/>
            <a:ext cx="558800" cy="261610"/>
          </a:xfrm>
          <a:prstGeom prst="rect">
            <a:avLst/>
          </a:prstGeom>
          <a:noFill/>
        </p:spPr>
        <p:txBody>
          <a:bodyPr vert="horz" rtlCol="0">
            <a:spAutoFit/>
          </a:bodyPr>
          <a:lstStyle/>
          <a:p>
            <a:r>
              <a:rPr lang="en-US" sz="1100" smtClean="0">
                <a:solidFill>
                  <a:srgbClr val="000000"/>
                </a:solidFill>
                <a:latin typeface="Arial - 15"/>
              </a:rPr>
              <a:t>11</a:t>
            </a:r>
            <a:endParaRPr lang="en-US" sz="1100">
              <a:solidFill>
                <a:srgbClr val="000000"/>
              </a:solidFill>
              <a:latin typeface="Arial - 15"/>
            </a:endParaRPr>
          </a:p>
        </p:txBody>
      </p:sp>
      <p:sp>
        <p:nvSpPr>
          <p:cNvPr id="61" name="TextBox 60"/>
          <p:cNvSpPr txBox="1"/>
          <p:nvPr/>
        </p:nvSpPr>
        <p:spPr>
          <a:xfrm>
            <a:off x="6096000" y="5588000"/>
            <a:ext cx="558800" cy="261610"/>
          </a:xfrm>
          <a:prstGeom prst="rect">
            <a:avLst/>
          </a:prstGeom>
          <a:noFill/>
        </p:spPr>
        <p:txBody>
          <a:bodyPr vert="horz" rtlCol="0">
            <a:spAutoFit/>
          </a:bodyPr>
          <a:lstStyle/>
          <a:p>
            <a:r>
              <a:rPr lang="en-US" sz="1100" smtClean="0">
                <a:solidFill>
                  <a:srgbClr val="000000"/>
                </a:solidFill>
                <a:latin typeface="Arial - 15"/>
              </a:rPr>
              <a:t>10</a:t>
            </a:r>
            <a:endParaRPr lang="en-US" sz="1100">
              <a:solidFill>
                <a:srgbClr val="000000"/>
              </a:solidFill>
              <a:latin typeface="Arial - 15"/>
            </a:endParaRPr>
          </a:p>
        </p:txBody>
      </p:sp>
      <p:sp>
        <p:nvSpPr>
          <p:cNvPr id="62" name="TextBox 61"/>
          <p:cNvSpPr txBox="1"/>
          <p:nvPr/>
        </p:nvSpPr>
        <p:spPr>
          <a:xfrm>
            <a:off x="5816600" y="5575300"/>
            <a:ext cx="457200" cy="276999"/>
          </a:xfrm>
          <a:prstGeom prst="rect">
            <a:avLst/>
          </a:prstGeom>
          <a:noFill/>
        </p:spPr>
        <p:txBody>
          <a:bodyPr vert="horz" rtlCol="0">
            <a:spAutoFit/>
          </a:bodyPr>
          <a:lstStyle/>
          <a:p>
            <a:r>
              <a:rPr lang="en-US" sz="1200" smtClean="0">
                <a:solidFill>
                  <a:srgbClr val="000000"/>
                </a:solidFill>
                <a:latin typeface="Arial - 16"/>
              </a:rPr>
              <a:t>9</a:t>
            </a:r>
            <a:endParaRPr lang="en-US" sz="1200">
              <a:solidFill>
                <a:srgbClr val="000000"/>
              </a:solidFill>
              <a:latin typeface="Arial - 16"/>
            </a:endParaRPr>
          </a:p>
        </p:txBody>
      </p:sp>
      <p:sp>
        <p:nvSpPr>
          <p:cNvPr id="63" name="TextBox 62"/>
          <p:cNvSpPr txBox="1"/>
          <p:nvPr/>
        </p:nvSpPr>
        <p:spPr>
          <a:xfrm>
            <a:off x="5461000" y="5575300"/>
            <a:ext cx="457200" cy="276999"/>
          </a:xfrm>
          <a:prstGeom prst="rect">
            <a:avLst/>
          </a:prstGeom>
          <a:noFill/>
        </p:spPr>
        <p:txBody>
          <a:bodyPr vert="horz" rtlCol="0">
            <a:spAutoFit/>
          </a:bodyPr>
          <a:lstStyle/>
          <a:p>
            <a:r>
              <a:rPr lang="en-US" sz="1200" smtClean="0">
                <a:solidFill>
                  <a:srgbClr val="000000"/>
                </a:solidFill>
                <a:latin typeface="Arial - 16"/>
              </a:rPr>
              <a:t>8</a:t>
            </a:r>
            <a:endParaRPr lang="en-US" sz="1200">
              <a:solidFill>
                <a:srgbClr val="000000"/>
              </a:solidFill>
              <a:latin typeface="Arial - 16"/>
            </a:endParaRPr>
          </a:p>
        </p:txBody>
      </p:sp>
      <p:sp>
        <p:nvSpPr>
          <p:cNvPr id="64" name="TextBox 63"/>
          <p:cNvSpPr txBox="1"/>
          <p:nvPr/>
        </p:nvSpPr>
        <p:spPr>
          <a:xfrm>
            <a:off x="5130800" y="5575300"/>
            <a:ext cx="457200" cy="276999"/>
          </a:xfrm>
          <a:prstGeom prst="rect">
            <a:avLst/>
          </a:prstGeom>
          <a:noFill/>
        </p:spPr>
        <p:txBody>
          <a:bodyPr vert="horz" rtlCol="0">
            <a:spAutoFit/>
          </a:bodyPr>
          <a:lstStyle/>
          <a:p>
            <a:r>
              <a:rPr lang="en-US" sz="1200" smtClean="0">
                <a:solidFill>
                  <a:srgbClr val="000000"/>
                </a:solidFill>
                <a:latin typeface="Arial - 16"/>
              </a:rPr>
              <a:t>7</a:t>
            </a:r>
            <a:endParaRPr lang="en-US" sz="1200">
              <a:solidFill>
                <a:srgbClr val="000000"/>
              </a:solidFill>
              <a:latin typeface="Arial - 16"/>
            </a:endParaRPr>
          </a:p>
        </p:txBody>
      </p:sp>
      <p:sp>
        <p:nvSpPr>
          <p:cNvPr id="65" name="TextBox 64"/>
          <p:cNvSpPr txBox="1"/>
          <p:nvPr/>
        </p:nvSpPr>
        <p:spPr>
          <a:xfrm>
            <a:off x="4762500" y="5575300"/>
            <a:ext cx="457200" cy="276999"/>
          </a:xfrm>
          <a:prstGeom prst="rect">
            <a:avLst/>
          </a:prstGeom>
          <a:noFill/>
        </p:spPr>
        <p:txBody>
          <a:bodyPr vert="horz" rtlCol="0">
            <a:spAutoFit/>
          </a:bodyPr>
          <a:lstStyle/>
          <a:p>
            <a:r>
              <a:rPr lang="en-US" sz="1200" smtClean="0">
                <a:solidFill>
                  <a:srgbClr val="000000"/>
                </a:solidFill>
                <a:latin typeface="Arial - 16"/>
              </a:rPr>
              <a:t>6</a:t>
            </a:r>
            <a:endParaRPr lang="en-US" sz="1200">
              <a:solidFill>
                <a:srgbClr val="000000"/>
              </a:solidFill>
              <a:latin typeface="Arial - 16"/>
            </a:endParaRPr>
          </a:p>
        </p:txBody>
      </p:sp>
      <p:sp>
        <p:nvSpPr>
          <p:cNvPr id="66" name="TextBox 65"/>
          <p:cNvSpPr txBox="1"/>
          <p:nvPr/>
        </p:nvSpPr>
        <p:spPr>
          <a:xfrm>
            <a:off x="4406900" y="5575300"/>
            <a:ext cx="457200" cy="276999"/>
          </a:xfrm>
          <a:prstGeom prst="rect">
            <a:avLst/>
          </a:prstGeom>
          <a:noFill/>
        </p:spPr>
        <p:txBody>
          <a:bodyPr vert="horz" rtlCol="0">
            <a:spAutoFit/>
          </a:bodyPr>
          <a:lstStyle/>
          <a:p>
            <a:r>
              <a:rPr lang="en-US" sz="1200" smtClean="0">
                <a:solidFill>
                  <a:srgbClr val="000000"/>
                </a:solidFill>
                <a:latin typeface="Arial - 16"/>
              </a:rPr>
              <a:t>5</a:t>
            </a:r>
            <a:endParaRPr lang="en-US" sz="1200">
              <a:solidFill>
                <a:srgbClr val="000000"/>
              </a:solidFill>
              <a:latin typeface="Arial - 16"/>
            </a:endParaRPr>
          </a:p>
        </p:txBody>
      </p:sp>
      <p:sp>
        <p:nvSpPr>
          <p:cNvPr id="67" name="TextBox 66"/>
          <p:cNvSpPr txBox="1"/>
          <p:nvPr/>
        </p:nvSpPr>
        <p:spPr>
          <a:xfrm>
            <a:off x="4064000" y="5575300"/>
            <a:ext cx="457200" cy="276999"/>
          </a:xfrm>
          <a:prstGeom prst="rect">
            <a:avLst/>
          </a:prstGeom>
          <a:noFill/>
        </p:spPr>
        <p:txBody>
          <a:bodyPr vert="horz" rtlCol="0">
            <a:spAutoFit/>
          </a:bodyPr>
          <a:lstStyle/>
          <a:p>
            <a:r>
              <a:rPr lang="en-US" sz="1200" smtClean="0">
                <a:solidFill>
                  <a:srgbClr val="000000"/>
                </a:solidFill>
                <a:latin typeface="Arial - 16"/>
              </a:rPr>
              <a:t>4</a:t>
            </a:r>
            <a:endParaRPr lang="en-US" sz="1200">
              <a:solidFill>
                <a:srgbClr val="000000"/>
              </a:solidFill>
              <a:latin typeface="Arial - 16"/>
            </a:endParaRPr>
          </a:p>
        </p:txBody>
      </p:sp>
      <p:sp>
        <p:nvSpPr>
          <p:cNvPr id="68" name="TextBox 67"/>
          <p:cNvSpPr txBox="1"/>
          <p:nvPr/>
        </p:nvSpPr>
        <p:spPr>
          <a:xfrm>
            <a:off x="3721100" y="5575300"/>
            <a:ext cx="457200" cy="276999"/>
          </a:xfrm>
          <a:prstGeom prst="rect">
            <a:avLst/>
          </a:prstGeom>
          <a:noFill/>
        </p:spPr>
        <p:txBody>
          <a:bodyPr vert="horz" rtlCol="0">
            <a:spAutoFit/>
          </a:bodyPr>
          <a:lstStyle/>
          <a:p>
            <a:r>
              <a:rPr lang="en-US" sz="1200" smtClean="0">
                <a:solidFill>
                  <a:srgbClr val="000000"/>
                </a:solidFill>
                <a:latin typeface="Arial - 16"/>
              </a:rPr>
              <a:t>3</a:t>
            </a:r>
            <a:endParaRPr lang="en-US" sz="1200">
              <a:solidFill>
                <a:srgbClr val="000000"/>
              </a:solidFill>
              <a:latin typeface="Arial - 16"/>
            </a:endParaRPr>
          </a:p>
        </p:txBody>
      </p:sp>
      <p:sp>
        <p:nvSpPr>
          <p:cNvPr id="69" name="TextBox 68"/>
          <p:cNvSpPr txBox="1"/>
          <p:nvPr/>
        </p:nvSpPr>
        <p:spPr>
          <a:xfrm>
            <a:off x="3365500" y="5575300"/>
            <a:ext cx="457200" cy="276999"/>
          </a:xfrm>
          <a:prstGeom prst="rect">
            <a:avLst/>
          </a:prstGeom>
          <a:noFill/>
        </p:spPr>
        <p:txBody>
          <a:bodyPr vert="horz" rtlCol="0">
            <a:spAutoFit/>
          </a:bodyPr>
          <a:lstStyle/>
          <a:p>
            <a:r>
              <a:rPr lang="en-US" sz="1200" smtClean="0">
                <a:solidFill>
                  <a:srgbClr val="000000"/>
                </a:solidFill>
                <a:latin typeface="Arial - 16"/>
              </a:rPr>
              <a:t>2</a:t>
            </a:r>
            <a:endParaRPr lang="en-US" sz="1200">
              <a:solidFill>
                <a:srgbClr val="000000"/>
              </a:solidFill>
              <a:latin typeface="Arial - 16"/>
            </a:endParaRPr>
          </a:p>
        </p:txBody>
      </p:sp>
      <p:sp>
        <p:nvSpPr>
          <p:cNvPr id="70" name="TextBox 69"/>
          <p:cNvSpPr txBox="1"/>
          <p:nvPr/>
        </p:nvSpPr>
        <p:spPr>
          <a:xfrm>
            <a:off x="2997200" y="5575300"/>
            <a:ext cx="457200" cy="276999"/>
          </a:xfrm>
          <a:prstGeom prst="rect">
            <a:avLst/>
          </a:prstGeom>
          <a:noFill/>
        </p:spPr>
        <p:txBody>
          <a:bodyPr vert="horz" rtlCol="0">
            <a:spAutoFit/>
          </a:bodyPr>
          <a:lstStyle/>
          <a:p>
            <a:r>
              <a:rPr lang="en-US" sz="1200" smtClean="0">
                <a:solidFill>
                  <a:srgbClr val="000000"/>
                </a:solidFill>
                <a:latin typeface="Arial - 16"/>
              </a:rPr>
              <a:t>1</a:t>
            </a:r>
            <a:endParaRPr lang="en-US" sz="1200">
              <a:solidFill>
                <a:srgbClr val="000000"/>
              </a:solidFill>
              <a:latin typeface="Arial - 16"/>
            </a:endParaRPr>
          </a:p>
        </p:txBody>
      </p:sp>
      <p:sp>
        <p:nvSpPr>
          <p:cNvPr id="71" name="TextBox 70"/>
          <p:cNvSpPr txBox="1"/>
          <p:nvPr/>
        </p:nvSpPr>
        <p:spPr>
          <a:xfrm>
            <a:off x="3327400" y="6032500"/>
            <a:ext cx="2971800" cy="261610"/>
          </a:xfrm>
          <a:prstGeom prst="rect">
            <a:avLst/>
          </a:prstGeom>
          <a:noFill/>
        </p:spPr>
        <p:txBody>
          <a:bodyPr vert="horz" rtlCol="0">
            <a:spAutoFit/>
          </a:bodyPr>
          <a:lstStyle/>
          <a:p>
            <a:r>
              <a:rPr lang="en-US" sz="1100" smtClean="0">
                <a:solidFill>
                  <a:srgbClr val="000000"/>
                </a:solidFill>
                <a:latin typeface="Arial - 15"/>
              </a:rPr>
              <a:t>Quantity of Gadgets (hundreds)</a:t>
            </a:r>
            <a:endParaRPr lang="en-US" sz="1100">
              <a:solidFill>
                <a:srgbClr val="000000"/>
              </a:solidFill>
              <a:latin typeface="Arial - 15"/>
            </a:endParaRPr>
          </a:p>
        </p:txBody>
      </p:sp>
      <p:cxnSp>
        <p:nvCxnSpPr>
          <p:cNvPr id="72" name="Straight Connector 71"/>
          <p:cNvCxnSpPr/>
          <p:nvPr/>
        </p:nvCxnSpPr>
        <p:spPr>
          <a:xfrm flipV="1">
            <a:off x="2794508" y="1092200"/>
            <a:ext cx="4088892" cy="409194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3" name="Freeform 72"/>
          <p:cNvSpPr/>
          <p:nvPr/>
        </p:nvSpPr>
        <p:spPr>
          <a:xfrm rot="10800000" flipH="1">
            <a:off x="2802763" y="3068320"/>
            <a:ext cx="2107312" cy="2107312"/>
          </a:xfrm>
          <a:custGeom>
            <a:avLst/>
            <a:gdLst/>
            <a:ahLst/>
            <a:cxnLst/>
            <a:rect l="0" t="0" r="0" b="0"/>
            <a:pathLst>
              <a:path w="2107312" h="2107312">
                <a:moveTo>
                  <a:pt x="0" y="0"/>
                </a:moveTo>
                <a:lnTo>
                  <a:pt x="2107311" y="2107311"/>
                </a:lnTo>
                <a:lnTo>
                  <a:pt x="0" y="2107311"/>
                </a:lnTo>
                <a:close/>
              </a:path>
            </a:pathLst>
          </a:custGeom>
          <a:solidFill>
            <a:srgbClr val="32CD32"/>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TextBox 73"/>
          <p:cNvSpPr txBox="1"/>
          <p:nvPr/>
        </p:nvSpPr>
        <p:spPr>
          <a:xfrm>
            <a:off x="2857500" y="3162300"/>
            <a:ext cx="1930400" cy="261610"/>
          </a:xfrm>
          <a:prstGeom prst="rect">
            <a:avLst/>
          </a:prstGeom>
          <a:noFill/>
        </p:spPr>
        <p:txBody>
          <a:bodyPr vert="horz" rtlCol="0">
            <a:spAutoFit/>
          </a:bodyPr>
          <a:lstStyle/>
          <a:p>
            <a:r>
              <a:rPr lang="en-US" sz="1100" smtClean="0">
                <a:solidFill>
                  <a:srgbClr val="000000"/>
                </a:solidFill>
                <a:latin typeface="Arial - 15"/>
              </a:rPr>
              <a:t>Producer Surplus</a:t>
            </a:r>
            <a:endParaRPr lang="en-US" sz="1100">
              <a:solidFill>
                <a:srgbClr val="000000"/>
              </a:solidFill>
              <a:latin typeface="Arial - 15"/>
            </a:endParaRPr>
          </a:p>
        </p:txBody>
      </p:sp>
      <p:cxnSp>
        <p:nvCxnSpPr>
          <p:cNvPr id="75" name="Straight Connector 74"/>
          <p:cNvCxnSpPr/>
          <p:nvPr/>
        </p:nvCxnSpPr>
        <p:spPr>
          <a:xfrm>
            <a:off x="2781300" y="952500"/>
            <a:ext cx="4161917" cy="4165981"/>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6" name="Freeform 75"/>
          <p:cNvSpPr/>
          <p:nvPr/>
        </p:nvSpPr>
        <p:spPr>
          <a:xfrm>
            <a:off x="2806446" y="1009650"/>
            <a:ext cx="2065402" cy="2065402"/>
          </a:xfrm>
          <a:custGeom>
            <a:avLst/>
            <a:gdLst/>
            <a:ahLst/>
            <a:cxnLst/>
            <a:rect l="0" t="0" r="0" b="0"/>
            <a:pathLst>
              <a:path w="2065402" h="2065402">
                <a:moveTo>
                  <a:pt x="0" y="0"/>
                </a:moveTo>
                <a:lnTo>
                  <a:pt x="2065401" y="2065401"/>
                </a:lnTo>
                <a:lnTo>
                  <a:pt x="0" y="2065401"/>
                </a:lnTo>
                <a:close/>
              </a:path>
            </a:pathLst>
          </a:custGeom>
          <a:solidFill>
            <a:srgbClr val="FFD700"/>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aphicFrame>
        <p:nvGraphicFramePr>
          <p:cNvPr id="77" name="Table 76"/>
          <p:cNvGraphicFramePr>
            <a:graphicFrameLocks noGrp="1"/>
          </p:cNvGraphicFramePr>
          <p:nvPr>
            <p:extLst>
              <p:ext uri="{D42A27DB-BD31-4B8C-83A1-F6EECF244321}">
                <p14:modId xmlns:p14="http://schemas.microsoft.com/office/powerpoint/2010/main" val="1260156214"/>
              </p:ext>
            </p:extLst>
          </p:nvPr>
        </p:nvGraphicFramePr>
        <p:xfrm>
          <a:off x="5956300" y="2324100"/>
          <a:ext cx="3568700" cy="1612773"/>
        </p:xfrm>
        <a:graphic>
          <a:graphicData uri="http://schemas.openxmlformats.org/drawingml/2006/table">
            <a:tbl>
              <a:tblPr firstRow="1" bandRow="1">
                <a:tableStyleId>{5C22544A-7EE6-4342-B048-85BDC9FD1C3A}</a:tableStyleId>
              </a:tblPr>
              <a:tblGrid>
                <a:gridCol w="2184400"/>
                <a:gridCol w="1384300"/>
              </a:tblGrid>
              <a:tr h="508000">
                <a:tc>
                  <a:txBody>
                    <a:bodyPr/>
                    <a:lstStyle/>
                    <a:p>
                      <a:r>
                        <a:rPr lang="en-US" sz="1658" b="0" i="0" u="none" baseline="0" smtClean="0">
                          <a:solidFill>
                            <a:srgbClr val="000000"/>
                          </a:solidFill>
                          <a:latin typeface="Arial - 16"/>
                        </a:rPr>
                        <a:t>consumer surplus </a:t>
                      </a:r>
                      <a:endParaRPr lang="en-US" sz="1658"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709" b="0" i="0" u="none" baseline="0" smtClean="0">
                          <a:solidFill>
                            <a:srgbClr val="000000"/>
                          </a:solidFill>
                          <a:latin typeface="Arial - 17"/>
                        </a:rPr>
                        <a:t>$1800 </a:t>
                      </a:r>
                      <a:endParaRPr lang="en-US" sz="1709" b="0" i="0" u="none" baseline="0">
                        <a:solidFill>
                          <a:srgbClr val="000000"/>
                        </a:solidFill>
                        <a:latin typeface="Arial - 17"/>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08000">
                <a:tc>
                  <a:txBody>
                    <a:bodyPr/>
                    <a:lstStyle/>
                    <a:p>
                      <a:r>
                        <a:rPr lang="en-US" sz="1658" b="0" i="0" u="none" baseline="0" smtClean="0">
                          <a:solidFill>
                            <a:srgbClr val="000000"/>
                          </a:solidFill>
                          <a:latin typeface="Arial - 16"/>
                        </a:rPr>
                        <a:t>producer surplus </a:t>
                      </a:r>
                      <a:endParaRPr lang="en-US" sz="1658"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709" b="0" i="0" u="none" baseline="0" smtClean="0">
                          <a:solidFill>
                            <a:srgbClr val="000000"/>
                          </a:solidFill>
                          <a:latin typeface="Arial - 17"/>
                        </a:rPr>
                        <a:t>$1800 </a:t>
                      </a:r>
                      <a:endParaRPr lang="en-US" sz="1709" b="0" i="0" u="none" baseline="0">
                        <a:solidFill>
                          <a:srgbClr val="000000"/>
                        </a:solidFill>
                        <a:latin typeface="Arial - 17"/>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08000">
                <a:tc>
                  <a:txBody>
                    <a:bodyPr/>
                    <a:lstStyle/>
                    <a:p>
                      <a:r>
                        <a:rPr lang="en-US" sz="1658" b="0" i="0" u="none" baseline="0" smtClean="0">
                          <a:solidFill>
                            <a:srgbClr val="000000"/>
                          </a:solidFill>
                          <a:latin typeface="Arial - 16"/>
                        </a:rPr>
                        <a:t>total economic surplus </a:t>
                      </a:r>
                      <a:endParaRPr lang="en-US" sz="1658" b="0" i="0" u="none" baseline="0">
                        <a:solidFill>
                          <a:srgbClr val="000000"/>
                        </a:solidFill>
                        <a:latin typeface="Arial - 16"/>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1709" b="0" i="0" u="none" baseline="0" smtClean="0">
                          <a:solidFill>
                            <a:srgbClr val="000000"/>
                          </a:solidFill>
                          <a:latin typeface=" - 17"/>
                        </a:rPr>
                        <a:t>$3600 </a:t>
                      </a:r>
                      <a:endParaRPr lang="en-US" sz="1709" b="0" i="0" u="none" baseline="0">
                        <a:solidFill>
                          <a:srgbClr val="000000"/>
                        </a:solidFill>
                        <a:latin typeface=" - 17"/>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
        <p:nvSpPr>
          <p:cNvPr id="78" name="TextBox 77"/>
          <p:cNvSpPr txBox="1"/>
          <p:nvPr/>
        </p:nvSpPr>
        <p:spPr>
          <a:xfrm>
            <a:off x="2844800" y="2743200"/>
            <a:ext cx="1879600" cy="261610"/>
          </a:xfrm>
          <a:prstGeom prst="rect">
            <a:avLst/>
          </a:prstGeom>
          <a:noFill/>
        </p:spPr>
        <p:txBody>
          <a:bodyPr vert="horz" rtlCol="0">
            <a:spAutoFit/>
          </a:bodyPr>
          <a:lstStyle/>
          <a:p>
            <a:r>
              <a:rPr lang="en-US" sz="1100" smtClean="0">
                <a:solidFill>
                  <a:srgbClr val="000000"/>
                </a:solidFill>
                <a:latin typeface="Arial - 15"/>
              </a:rPr>
              <a:t>Consumer Surplus</a:t>
            </a:r>
            <a:endParaRPr lang="en-US" sz="1100">
              <a:solidFill>
                <a:srgbClr val="000000"/>
              </a:solidFill>
              <a:latin typeface="Arial - 15"/>
            </a:endParaRPr>
          </a:p>
        </p:txBody>
      </p:sp>
      <p:sp>
        <p:nvSpPr>
          <p:cNvPr id="79" name="TextBox 78"/>
          <p:cNvSpPr txBox="1"/>
          <p:nvPr/>
        </p:nvSpPr>
        <p:spPr>
          <a:xfrm>
            <a:off x="2425700" y="850900"/>
            <a:ext cx="558800" cy="276999"/>
          </a:xfrm>
          <a:prstGeom prst="rect">
            <a:avLst/>
          </a:prstGeom>
          <a:noFill/>
        </p:spPr>
        <p:txBody>
          <a:bodyPr vert="horz" rtlCol="0">
            <a:spAutoFit/>
          </a:bodyPr>
          <a:lstStyle/>
          <a:p>
            <a:r>
              <a:rPr lang="en-US" sz="1200" smtClean="0">
                <a:solidFill>
                  <a:srgbClr val="000000"/>
                </a:solidFill>
                <a:latin typeface="Arial - 16"/>
              </a:rPr>
              <a:t>13</a:t>
            </a:r>
            <a:endParaRPr lang="en-US" sz="1200">
              <a:solidFill>
                <a:srgbClr val="000000"/>
              </a:solidFill>
              <a:latin typeface="Arial - 16"/>
            </a:endParaRPr>
          </a:p>
        </p:txBody>
      </p:sp>
      <p:sp>
        <p:nvSpPr>
          <p:cNvPr id="80" name="TextBox 79"/>
          <p:cNvSpPr txBox="1"/>
          <p:nvPr/>
        </p:nvSpPr>
        <p:spPr>
          <a:xfrm>
            <a:off x="2425700" y="1206500"/>
            <a:ext cx="558800" cy="276999"/>
          </a:xfrm>
          <a:prstGeom prst="rect">
            <a:avLst/>
          </a:prstGeom>
          <a:noFill/>
        </p:spPr>
        <p:txBody>
          <a:bodyPr vert="horz" rtlCol="0">
            <a:spAutoFit/>
          </a:bodyPr>
          <a:lstStyle/>
          <a:p>
            <a:r>
              <a:rPr lang="en-US" sz="1200" smtClean="0">
                <a:solidFill>
                  <a:srgbClr val="000000"/>
                </a:solidFill>
                <a:latin typeface="Arial - 16"/>
              </a:rPr>
              <a:t>12</a:t>
            </a:r>
            <a:endParaRPr lang="en-US" sz="1200">
              <a:solidFill>
                <a:srgbClr val="000000"/>
              </a:solidFill>
              <a:latin typeface="Arial - 16"/>
            </a:endParaRPr>
          </a:p>
        </p:txBody>
      </p:sp>
    </p:spTree>
    <p:extLst>
      <p:ext uri="{BB962C8B-B14F-4D97-AF65-F5344CB8AC3E}">
        <p14:creationId xmlns:p14="http://schemas.microsoft.com/office/powerpoint/2010/main" val="115581231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sp>
        <p:nvSpPr>
          <p:cNvPr id="3" name="TextBox 2"/>
          <p:cNvSpPr txBox="1"/>
          <p:nvPr/>
        </p:nvSpPr>
        <p:spPr>
          <a:xfrm>
            <a:off x="774700" y="622300"/>
            <a:ext cx="8610600" cy="3401059"/>
          </a:xfrm>
          <a:prstGeom prst="rect">
            <a:avLst/>
          </a:prstGeom>
          <a:noFill/>
        </p:spPr>
        <p:txBody>
          <a:bodyPr vert="horz" rtlCol="0">
            <a:spAutoFit/>
          </a:bodyPr>
          <a:lstStyle/>
          <a:p>
            <a:r>
              <a:rPr lang="en-US" sz="1500" dirty="0" smtClean="0">
                <a:solidFill>
                  <a:srgbClr val="000000"/>
                </a:solidFill>
                <a:latin typeface="Arial - 20"/>
              </a:rPr>
              <a:t>Conclusions</a:t>
            </a:r>
          </a:p>
          <a:p>
            <a:endParaRPr lang="en-US" sz="1500" dirty="0" smtClean="0">
              <a:solidFill>
                <a:srgbClr val="000000"/>
              </a:solidFill>
              <a:latin typeface="Arial - 20"/>
            </a:endParaRPr>
          </a:p>
          <a:p>
            <a:r>
              <a:rPr lang="en-US" sz="1500" dirty="0" smtClean="0">
                <a:solidFill>
                  <a:srgbClr val="000000"/>
                </a:solidFill>
                <a:latin typeface="Arial - 20"/>
              </a:rPr>
              <a:t>Consumer </a:t>
            </a:r>
            <a:r>
              <a:rPr lang="en-US" sz="1500" dirty="0" smtClean="0">
                <a:solidFill>
                  <a:srgbClr val="000000"/>
                </a:solidFill>
                <a:latin typeface="Arial - 20"/>
              </a:rPr>
              <a:t>surplus </a:t>
            </a:r>
            <a:r>
              <a:rPr lang="en-US" sz="1500" dirty="0" smtClean="0">
                <a:solidFill>
                  <a:srgbClr val="000000"/>
                </a:solidFill>
                <a:latin typeface="Arial - 20"/>
              </a:rPr>
              <a:t>is the difference between what consumers are </a:t>
            </a:r>
            <a:r>
              <a:rPr lang="en-US" sz="1500" dirty="0" smtClean="0">
                <a:solidFill>
                  <a:srgbClr val="000000"/>
                </a:solidFill>
                <a:latin typeface="Arial - 20"/>
              </a:rPr>
              <a:t>willing </a:t>
            </a:r>
            <a:r>
              <a:rPr lang="en-US" sz="1500" dirty="0" smtClean="0">
                <a:solidFill>
                  <a:srgbClr val="000000"/>
                </a:solidFill>
                <a:latin typeface="Arial - 20"/>
              </a:rPr>
              <a:t>to pay and what they actually pay.</a:t>
            </a:r>
          </a:p>
          <a:p>
            <a:endParaRPr lang="en-US" sz="1500" dirty="0" smtClean="0">
              <a:solidFill>
                <a:srgbClr val="000000"/>
              </a:solidFill>
              <a:latin typeface="Arial - 20"/>
            </a:endParaRPr>
          </a:p>
          <a:p>
            <a:r>
              <a:rPr lang="en-US" sz="1500" dirty="0" smtClean="0">
                <a:solidFill>
                  <a:srgbClr val="000000"/>
                </a:solidFill>
                <a:latin typeface="Arial - 20"/>
              </a:rPr>
              <a:t>Consumer surplus can be found in the area above the price and below </a:t>
            </a:r>
            <a:r>
              <a:rPr lang="en-US" sz="1500" dirty="0" smtClean="0">
                <a:solidFill>
                  <a:srgbClr val="000000"/>
                </a:solidFill>
                <a:latin typeface="Arial - 20"/>
              </a:rPr>
              <a:t>the </a:t>
            </a:r>
            <a:r>
              <a:rPr lang="en-US" sz="1500" dirty="0" smtClean="0">
                <a:solidFill>
                  <a:srgbClr val="000000"/>
                </a:solidFill>
                <a:latin typeface="Arial - 20"/>
              </a:rPr>
              <a:t>demand curve.</a:t>
            </a:r>
          </a:p>
          <a:p>
            <a:endParaRPr lang="en-US" sz="1500" dirty="0" smtClean="0">
              <a:solidFill>
                <a:srgbClr val="000000"/>
              </a:solidFill>
              <a:latin typeface="Arial - 20"/>
            </a:endParaRPr>
          </a:p>
          <a:p>
            <a:r>
              <a:rPr lang="en-US" sz="1500" dirty="0" smtClean="0">
                <a:solidFill>
                  <a:srgbClr val="000000"/>
                </a:solidFill>
                <a:latin typeface="Arial - 20"/>
              </a:rPr>
              <a:t>Consumer </a:t>
            </a:r>
            <a:r>
              <a:rPr lang="en-US" sz="1500" dirty="0" smtClean="0">
                <a:solidFill>
                  <a:srgbClr val="000000"/>
                </a:solidFill>
                <a:latin typeface="Arial - 20"/>
              </a:rPr>
              <a:t>surplus </a:t>
            </a:r>
            <a:r>
              <a:rPr lang="en-US" sz="1500" dirty="0" smtClean="0">
                <a:solidFill>
                  <a:srgbClr val="000000"/>
                </a:solidFill>
                <a:latin typeface="Arial - 20"/>
              </a:rPr>
              <a:t>can be calculated using the formula for the area of a </a:t>
            </a:r>
            <a:r>
              <a:rPr lang="en-US" sz="1500" dirty="0" smtClean="0">
                <a:solidFill>
                  <a:srgbClr val="000000"/>
                </a:solidFill>
                <a:latin typeface="Arial - 20"/>
              </a:rPr>
              <a:t>triangle</a:t>
            </a:r>
            <a:r>
              <a:rPr lang="en-US" sz="1500" dirty="0" smtClean="0">
                <a:solidFill>
                  <a:srgbClr val="000000"/>
                </a:solidFill>
                <a:latin typeface="Arial - 20"/>
              </a:rPr>
              <a:t>.</a:t>
            </a:r>
          </a:p>
          <a:p>
            <a:endParaRPr lang="en-US" sz="1500" dirty="0" smtClean="0">
              <a:solidFill>
                <a:srgbClr val="000000"/>
              </a:solidFill>
              <a:latin typeface="Arial - 20"/>
            </a:endParaRPr>
          </a:p>
          <a:p>
            <a:r>
              <a:rPr lang="en-US" sz="1500" dirty="0" smtClean="0">
                <a:solidFill>
                  <a:srgbClr val="000000"/>
                </a:solidFill>
                <a:latin typeface="Arial - 20"/>
              </a:rPr>
              <a:t>Producer surplus is the difference between the </a:t>
            </a:r>
            <a:r>
              <a:rPr lang="en-US" sz="1500" dirty="0" smtClean="0">
                <a:solidFill>
                  <a:srgbClr val="000000"/>
                </a:solidFill>
                <a:latin typeface="Arial - 20"/>
              </a:rPr>
              <a:t>price received </a:t>
            </a:r>
            <a:r>
              <a:rPr lang="en-US" sz="1500" dirty="0" smtClean="0">
                <a:solidFill>
                  <a:srgbClr val="000000"/>
                </a:solidFill>
                <a:latin typeface="Arial - 20"/>
              </a:rPr>
              <a:t>and </a:t>
            </a:r>
            <a:r>
              <a:rPr lang="en-US" sz="1500" dirty="0" smtClean="0">
                <a:solidFill>
                  <a:srgbClr val="000000"/>
                </a:solidFill>
                <a:latin typeface="Arial - 20"/>
              </a:rPr>
              <a:t>the </a:t>
            </a:r>
            <a:r>
              <a:rPr lang="en-US" sz="1500" dirty="0" smtClean="0">
                <a:solidFill>
                  <a:srgbClr val="000000"/>
                </a:solidFill>
                <a:latin typeface="Arial - 20"/>
              </a:rPr>
              <a:t>seller's cost.</a:t>
            </a:r>
          </a:p>
          <a:p>
            <a:endParaRPr lang="en-US" sz="1500" dirty="0" smtClean="0">
              <a:solidFill>
                <a:srgbClr val="000000"/>
              </a:solidFill>
              <a:latin typeface="Arial - 20"/>
            </a:endParaRPr>
          </a:p>
          <a:p>
            <a:r>
              <a:rPr lang="en-US" sz="1500" dirty="0" smtClean="0">
                <a:solidFill>
                  <a:srgbClr val="000000"/>
                </a:solidFill>
                <a:latin typeface="Arial - 20"/>
              </a:rPr>
              <a:t>Producers surplus can be found in the area below the price and above </a:t>
            </a:r>
            <a:r>
              <a:rPr lang="en-US" sz="1500" dirty="0" smtClean="0">
                <a:solidFill>
                  <a:srgbClr val="000000"/>
                </a:solidFill>
                <a:latin typeface="Arial - 20"/>
              </a:rPr>
              <a:t>the </a:t>
            </a:r>
            <a:r>
              <a:rPr lang="en-US" sz="1500" dirty="0" smtClean="0">
                <a:solidFill>
                  <a:srgbClr val="000000"/>
                </a:solidFill>
                <a:latin typeface="Arial - 20"/>
              </a:rPr>
              <a:t>supply curve.</a:t>
            </a:r>
          </a:p>
          <a:p>
            <a:endParaRPr lang="en-US" sz="1500" dirty="0" smtClean="0">
              <a:solidFill>
                <a:srgbClr val="000000"/>
              </a:solidFill>
              <a:latin typeface="Arial - 20"/>
            </a:endParaRPr>
          </a:p>
          <a:p>
            <a:r>
              <a:rPr lang="en-US" sz="1500" dirty="0" smtClean="0">
                <a:solidFill>
                  <a:srgbClr val="000000"/>
                </a:solidFill>
                <a:latin typeface="Arial - 20"/>
              </a:rPr>
              <a:t>Producer surplus can be calculated using the formula for the area of </a:t>
            </a:r>
            <a:r>
              <a:rPr lang="en-US" sz="1500" dirty="0" smtClean="0">
                <a:solidFill>
                  <a:srgbClr val="000000"/>
                </a:solidFill>
                <a:latin typeface="Arial - 20"/>
              </a:rPr>
              <a:t>a</a:t>
            </a:r>
            <a:r>
              <a:rPr lang="en-US" sz="1500" dirty="0" smtClean="0">
                <a:solidFill>
                  <a:srgbClr val="000000"/>
                </a:solidFill>
                <a:latin typeface="Arial - 20"/>
              </a:rPr>
              <a:t> triangle.</a:t>
            </a:r>
            <a:endParaRPr lang="en-US" sz="1500" dirty="0">
              <a:solidFill>
                <a:srgbClr val="000000"/>
              </a:solidFill>
              <a:latin typeface="Arial - 20"/>
            </a:endParaRPr>
          </a:p>
        </p:txBody>
      </p:sp>
    </p:spTree>
    <p:extLst>
      <p:ext uri="{BB962C8B-B14F-4D97-AF65-F5344CB8AC3E}">
        <p14:creationId xmlns:p14="http://schemas.microsoft.com/office/powerpoint/2010/main" val="9946658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xtBox 1"/>
          <p:cNvSpPr txBox="1"/>
          <p:nvPr/>
        </p:nvSpPr>
        <p:spPr>
          <a:xfrm>
            <a:off x="1511300" y="1193800"/>
            <a:ext cx="7188200" cy="1246495"/>
          </a:xfrm>
          <a:prstGeom prst="rect">
            <a:avLst/>
          </a:prstGeom>
          <a:noFill/>
        </p:spPr>
        <p:txBody>
          <a:bodyPr vert="horz" rtlCol="0">
            <a:spAutoFit/>
          </a:bodyPr>
          <a:lstStyle/>
          <a:p>
            <a:r>
              <a:rPr lang="en-US" sz="1500" dirty="0" smtClean="0">
                <a:solidFill>
                  <a:srgbClr val="000000"/>
                </a:solidFill>
                <a:latin typeface="Arial - 20"/>
              </a:rPr>
              <a:t>Consider the potential buyers of cold bottled water offered </a:t>
            </a:r>
            <a:r>
              <a:rPr lang="en-US" sz="1500" dirty="0" smtClean="0">
                <a:solidFill>
                  <a:srgbClr val="000000"/>
                </a:solidFill>
                <a:latin typeface="Arial - 20"/>
              </a:rPr>
              <a:t>for </a:t>
            </a:r>
            <a:r>
              <a:rPr lang="en-US" sz="1500" dirty="0" smtClean="0">
                <a:solidFill>
                  <a:srgbClr val="000000"/>
                </a:solidFill>
                <a:latin typeface="Arial - 20"/>
              </a:rPr>
              <a:t>sale on a hot summer day. People put different values on  the bottled water - they have a differing willingness to pay.</a:t>
            </a:r>
          </a:p>
          <a:p>
            <a:endParaRPr lang="en-US" sz="1500" dirty="0" smtClean="0">
              <a:solidFill>
                <a:srgbClr val="000000"/>
              </a:solidFill>
              <a:latin typeface="Arial - 20"/>
            </a:endParaRPr>
          </a:p>
          <a:p>
            <a:r>
              <a:rPr lang="en-US" sz="1500" dirty="0" smtClean="0">
                <a:solidFill>
                  <a:srgbClr val="000000"/>
                </a:solidFill>
                <a:latin typeface="Arial - 20"/>
              </a:rPr>
              <a:t>Willingness to pay - The maximum amount a buyer will pay </a:t>
            </a:r>
            <a:r>
              <a:rPr lang="en-US" sz="1500" dirty="0" smtClean="0">
                <a:solidFill>
                  <a:srgbClr val="000000"/>
                </a:solidFill>
                <a:latin typeface="Arial - 20"/>
              </a:rPr>
              <a:t>for </a:t>
            </a:r>
            <a:r>
              <a:rPr lang="en-US" sz="1500" dirty="0" smtClean="0">
                <a:solidFill>
                  <a:srgbClr val="000000"/>
                </a:solidFill>
                <a:latin typeface="Arial - 20"/>
              </a:rPr>
              <a:t>a good.</a:t>
            </a:r>
            <a:endParaRPr lang="en-US" sz="1500" dirty="0">
              <a:solidFill>
                <a:srgbClr val="000000"/>
              </a:solidFill>
              <a:latin typeface="Arial - 20"/>
            </a:endParaRPr>
          </a:p>
        </p:txBody>
      </p:sp>
      <p:pic>
        <p:nvPicPr>
          <p:cNvPr id="3" name="Picture 2"/>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aphicFrame>
        <p:nvGraphicFramePr>
          <p:cNvPr id="4" name="Table 3"/>
          <p:cNvGraphicFramePr>
            <a:graphicFrameLocks noGrp="1"/>
          </p:cNvGraphicFramePr>
          <p:nvPr>
            <p:extLst>
              <p:ext uri="{D42A27DB-BD31-4B8C-83A1-F6EECF244321}">
                <p14:modId xmlns:p14="http://schemas.microsoft.com/office/powerpoint/2010/main" val="2732163512"/>
              </p:ext>
            </p:extLst>
          </p:nvPr>
        </p:nvGraphicFramePr>
        <p:xfrm>
          <a:off x="1523999" y="3187700"/>
          <a:ext cx="7162800" cy="4025900"/>
        </p:xfrm>
        <a:graphic>
          <a:graphicData uri="http://schemas.openxmlformats.org/drawingml/2006/table">
            <a:tbl>
              <a:tblPr firstRow="1" bandRow="1">
                <a:tableStyleId>{5C22544A-7EE6-4342-B048-85BDC9FD1C3A}</a:tableStyleId>
              </a:tblPr>
              <a:tblGrid>
                <a:gridCol w="1778000"/>
                <a:gridCol w="1790700"/>
                <a:gridCol w="1778000"/>
                <a:gridCol w="1816100"/>
              </a:tblGrid>
              <a:tr h="825500">
                <a:tc>
                  <a:txBody>
                    <a:bodyPr/>
                    <a:lstStyle/>
                    <a:p>
                      <a:endParaRPr lang="en-US" dirty="0"/>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willingness to  pay </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090" b="0" i="0" u="none" baseline="0" smtClean="0">
                          <a:solidFill>
                            <a:srgbClr val="000000"/>
                          </a:solidFill>
                          <a:latin typeface="Arial - 20"/>
                        </a:rPr>
                        <a:t>price paid </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2" b="0" i="0" u="none" baseline="0" smtClean="0">
                          <a:solidFill>
                            <a:srgbClr val="000000"/>
                          </a:solidFill>
                          <a:latin typeface="Arial - 21"/>
                        </a:rPr>
                        <a:t>consumer  surplus </a:t>
                      </a:r>
                      <a:endParaRPr lang="en-US" sz="2102"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Isabella</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6</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Jacob</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dirty="0" smtClean="0">
                          <a:solidFill>
                            <a:srgbClr val="000000"/>
                          </a:solidFill>
                          <a:latin typeface=" - 21"/>
                        </a:rPr>
                        <a:t>5</a:t>
                      </a:r>
                      <a:endParaRPr lang="en-US" sz="2104" b="0" i="0" u="none" baseline="0" dirty="0">
                        <a:solidFill>
                          <a:srgbClr val="000000"/>
                        </a:solidFill>
                        <a:latin typeface="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Emma</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4</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Mycah</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3</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Rachel</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2</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r h="533400">
                <a:tc>
                  <a:txBody>
                    <a:bodyPr/>
                    <a:lstStyle/>
                    <a:p>
                      <a:r>
                        <a:rPr lang="en-US" sz="2090" b="0" i="0" u="none" baseline="0" smtClean="0">
                          <a:solidFill>
                            <a:srgbClr val="000000"/>
                          </a:solidFill>
                          <a:latin typeface="Arial - 20"/>
                        </a:rPr>
                        <a:t>Ethan</a:t>
                      </a:r>
                      <a:endParaRPr lang="en-US" sz="2090" b="0" i="0" u="none" baseline="0">
                        <a:solidFill>
                          <a:srgbClr val="000000"/>
                        </a:solidFill>
                        <a:latin typeface="Arial - 20"/>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r>
                        <a:rPr lang="en-US" sz="2104" b="0" i="0" u="none" baseline="0" smtClean="0">
                          <a:solidFill>
                            <a:srgbClr val="000000"/>
                          </a:solidFill>
                          <a:latin typeface="Arial - 21"/>
                        </a:rPr>
                        <a:t>1</a:t>
                      </a:r>
                      <a:endParaRPr lang="en-US" sz="2104" b="0" i="0" u="none" baseline="0">
                        <a:solidFill>
                          <a:srgbClr val="000000"/>
                        </a:solidFill>
                        <a:latin typeface="Arial - 21"/>
                      </a:endParaRPr>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c>
                  <a:txBody>
                    <a:bodyPr/>
                    <a:lstStyle/>
                    <a:p>
                      <a:endParaRPr lang="en-US"/>
                    </a:p>
                  </a:txBody>
                  <a:tcPr>
                    <a:lnL w="38100" cmpd="sng">
                      <a:solidFill>
                        <a:srgbClr val="000000"/>
                      </a:solidFill>
                      <a:prstDash val="solid"/>
                    </a:lnL>
                    <a:lnR w="38100" cmpd="sng">
                      <a:solidFill>
                        <a:srgbClr val="000000"/>
                      </a:solidFill>
                      <a:prstDash val="solid"/>
                    </a:lnR>
                    <a:lnT w="38100" cmpd="sng">
                      <a:solidFill>
                        <a:srgbClr val="000000"/>
                      </a:solidFill>
                      <a:prstDash val="solid"/>
                    </a:lnT>
                    <a:lnB w="38100" cmpd="sng">
                      <a:solidFill>
                        <a:srgbClr val="000000"/>
                      </a:solidFill>
                      <a:prstDash val="solid"/>
                    </a:lnB>
                    <a:solidFill>
                      <a:srgbClr val="FFFFFF">
                        <a:alpha val="99996"/>
                      </a:srgbClr>
                    </a:solidFill>
                  </a:tcPr>
                </a:tc>
              </a:tr>
            </a:tbl>
          </a:graphicData>
        </a:graphic>
      </p:graphicFrame>
    </p:spTree>
    <p:extLst>
      <p:ext uri="{BB962C8B-B14F-4D97-AF65-F5344CB8AC3E}">
        <p14:creationId xmlns:p14="http://schemas.microsoft.com/office/powerpoint/2010/main" val="143850619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1346200" y="609600"/>
            <a:ext cx="6210300" cy="5322332"/>
            <a:chOff x="1346200" y="609600"/>
            <a:chExt cx="6210300" cy="5322332"/>
          </a:xfrm>
        </p:grpSpPr>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cxnSp>
          <p:nvCxnSpPr>
            <p:cNvPr id="60" name="Straight Connector 59"/>
            <p:cNvCxnSpPr/>
            <p:nvPr/>
          </p:nvCxnSpPr>
          <p:spPr>
            <a:xfrm>
              <a:off x="2419477" y="1316609"/>
              <a:ext cx="7047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19755" y="1320800"/>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126867" y="2022348"/>
              <a:ext cx="69583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827145" y="2029460"/>
              <a:ext cx="0" cy="68834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834257" y="2717038"/>
              <a:ext cx="69964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538472" y="2722626"/>
              <a:ext cx="0" cy="70637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542409" y="3435604"/>
              <a:ext cx="702691"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245862" y="3448304"/>
              <a:ext cx="0" cy="679196"/>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245862" y="4130294"/>
              <a:ext cx="69773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946140" y="4124706"/>
              <a:ext cx="0" cy="7266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953252" y="4847209"/>
              <a:ext cx="68884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644640" y="4861306"/>
              <a:ext cx="0" cy="6377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136900" y="1193800"/>
              <a:ext cx="1016000" cy="276999"/>
            </a:xfrm>
            <a:prstGeom prst="rect">
              <a:avLst/>
            </a:prstGeom>
            <a:noFill/>
          </p:spPr>
          <p:txBody>
            <a:bodyPr vert="horz" rtlCol="0">
              <a:spAutoFit/>
            </a:bodyPr>
            <a:lstStyle/>
            <a:p>
              <a:r>
                <a:rPr lang="en-US" sz="1200" smtClean="0">
                  <a:solidFill>
                    <a:srgbClr val="000000"/>
                  </a:solidFill>
                  <a:latin typeface="Arial - 16"/>
                </a:rPr>
                <a:t>Isabella</a:t>
              </a:r>
              <a:endParaRPr lang="en-US" sz="1200">
                <a:solidFill>
                  <a:srgbClr val="000000"/>
                </a:solidFill>
                <a:latin typeface="Arial - 16"/>
              </a:endParaRPr>
            </a:p>
          </p:txBody>
        </p:sp>
        <p:sp>
          <p:nvSpPr>
            <p:cNvPr id="73" name="TextBox 72"/>
            <p:cNvSpPr txBox="1"/>
            <p:nvPr/>
          </p:nvSpPr>
          <p:spPr>
            <a:xfrm>
              <a:off x="3873500" y="1892300"/>
              <a:ext cx="863600" cy="276999"/>
            </a:xfrm>
            <a:prstGeom prst="rect">
              <a:avLst/>
            </a:prstGeom>
            <a:noFill/>
          </p:spPr>
          <p:txBody>
            <a:bodyPr vert="horz" rtlCol="0">
              <a:spAutoFit/>
            </a:bodyPr>
            <a:lstStyle/>
            <a:p>
              <a:r>
                <a:rPr lang="en-US" sz="1200" smtClean="0">
                  <a:solidFill>
                    <a:srgbClr val="000000"/>
                  </a:solidFill>
                  <a:latin typeface="Arial - 16"/>
                </a:rPr>
                <a:t>Jacob</a:t>
              </a:r>
              <a:endParaRPr lang="en-US" sz="1200">
                <a:solidFill>
                  <a:srgbClr val="000000"/>
                </a:solidFill>
                <a:latin typeface="Arial - 16"/>
              </a:endParaRPr>
            </a:p>
          </p:txBody>
        </p:sp>
        <p:sp>
          <p:nvSpPr>
            <p:cNvPr id="74" name="TextBox 73"/>
            <p:cNvSpPr txBox="1"/>
            <p:nvPr/>
          </p:nvSpPr>
          <p:spPr>
            <a:xfrm>
              <a:off x="4572000" y="2603500"/>
              <a:ext cx="889000" cy="276999"/>
            </a:xfrm>
            <a:prstGeom prst="rect">
              <a:avLst/>
            </a:prstGeom>
            <a:noFill/>
          </p:spPr>
          <p:txBody>
            <a:bodyPr vert="horz" rtlCol="0">
              <a:spAutoFit/>
            </a:bodyPr>
            <a:lstStyle/>
            <a:p>
              <a:r>
                <a:rPr lang="en-US" sz="1200" smtClean="0">
                  <a:solidFill>
                    <a:srgbClr val="000000"/>
                  </a:solidFill>
                  <a:latin typeface="Arial - 16"/>
                </a:rPr>
                <a:t>Emma</a:t>
              </a:r>
              <a:endParaRPr lang="en-US" sz="1200">
                <a:solidFill>
                  <a:srgbClr val="000000"/>
                </a:solidFill>
                <a:latin typeface="Arial - 16"/>
              </a:endParaRPr>
            </a:p>
          </p:txBody>
        </p:sp>
        <p:sp>
          <p:nvSpPr>
            <p:cNvPr id="75" name="TextBox 74"/>
            <p:cNvSpPr txBox="1"/>
            <p:nvPr/>
          </p:nvSpPr>
          <p:spPr>
            <a:xfrm>
              <a:off x="5308600" y="3314700"/>
              <a:ext cx="914400" cy="261610"/>
            </a:xfrm>
            <a:prstGeom prst="rect">
              <a:avLst/>
            </a:prstGeom>
            <a:noFill/>
          </p:spPr>
          <p:txBody>
            <a:bodyPr vert="horz" rtlCol="0">
              <a:spAutoFit/>
            </a:bodyPr>
            <a:lstStyle/>
            <a:p>
              <a:r>
                <a:rPr lang="en-US" sz="1100" smtClean="0">
                  <a:solidFill>
                    <a:srgbClr val="000000"/>
                  </a:solidFill>
                  <a:latin typeface="Arial - 15"/>
                </a:rPr>
                <a:t>Mycah</a:t>
              </a:r>
              <a:endParaRPr lang="en-US" sz="1100">
                <a:solidFill>
                  <a:srgbClr val="000000"/>
                </a:solidFill>
                <a:latin typeface="Arial - 15"/>
              </a:endParaRPr>
            </a:p>
          </p:txBody>
        </p:sp>
        <p:sp>
          <p:nvSpPr>
            <p:cNvPr id="76" name="TextBox 75"/>
            <p:cNvSpPr txBox="1"/>
            <p:nvPr/>
          </p:nvSpPr>
          <p:spPr>
            <a:xfrm>
              <a:off x="6019800" y="4013200"/>
              <a:ext cx="939800" cy="261610"/>
            </a:xfrm>
            <a:prstGeom prst="rect">
              <a:avLst/>
            </a:prstGeom>
            <a:noFill/>
          </p:spPr>
          <p:txBody>
            <a:bodyPr vert="horz" rtlCol="0">
              <a:spAutoFit/>
            </a:bodyPr>
            <a:lstStyle/>
            <a:p>
              <a:r>
                <a:rPr lang="en-US" sz="1100" smtClean="0">
                  <a:solidFill>
                    <a:srgbClr val="000000"/>
                  </a:solidFill>
                  <a:latin typeface="Arial - 15"/>
                </a:rPr>
                <a:t>Rachel</a:t>
              </a:r>
              <a:endParaRPr lang="en-US" sz="1100">
                <a:solidFill>
                  <a:srgbClr val="000000"/>
                </a:solidFill>
                <a:latin typeface="Arial - 15"/>
              </a:endParaRPr>
            </a:p>
          </p:txBody>
        </p:sp>
        <p:sp>
          <p:nvSpPr>
            <p:cNvPr id="77" name="TextBox 76"/>
            <p:cNvSpPr txBox="1"/>
            <p:nvPr/>
          </p:nvSpPr>
          <p:spPr>
            <a:xfrm>
              <a:off x="6718300" y="4724400"/>
              <a:ext cx="838200" cy="261610"/>
            </a:xfrm>
            <a:prstGeom prst="rect">
              <a:avLst/>
            </a:prstGeom>
            <a:noFill/>
          </p:spPr>
          <p:txBody>
            <a:bodyPr vert="horz" rtlCol="0">
              <a:spAutoFit/>
            </a:bodyPr>
            <a:lstStyle/>
            <a:p>
              <a:r>
                <a:rPr lang="en-US" sz="1100" smtClean="0">
                  <a:solidFill>
                    <a:srgbClr val="000000"/>
                  </a:solidFill>
                  <a:latin typeface="Arial - 15"/>
                </a:rPr>
                <a:t>Ethan</a:t>
              </a:r>
              <a:endParaRPr lang="en-US" sz="1100">
                <a:solidFill>
                  <a:srgbClr val="000000"/>
                </a:solidFill>
                <a:latin typeface="Arial - 15"/>
              </a:endParaRPr>
            </a:p>
          </p:txBody>
        </p:sp>
        <p:sp>
          <p:nvSpPr>
            <p:cNvPr id="78" name="TextBox 77"/>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grpSp>
      <p:sp>
        <p:nvSpPr>
          <p:cNvPr id="80" name="TextBox 79"/>
          <p:cNvSpPr txBox="1"/>
          <p:nvPr/>
        </p:nvSpPr>
        <p:spPr>
          <a:xfrm>
            <a:off x="3238500" y="59817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81" name="Freeform 80"/>
          <p:cNvSpPr/>
          <p:nvPr/>
        </p:nvSpPr>
        <p:spPr>
          <a:xfrm>
            <a:off x="4748530" y="924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5157216" y="977900"/>
            <a:ext cx="4290568" cy="1446550"/>
          </a:xfrm>
          <a:prstGeom prst="rect">
            <a:avLst/>
          </a:prstGeom>
          <a:noFill/>
        </p:spPr>
        <p:txBody>
          <a:bodyPr vert="horz" rtlCol="0">
            <a:spAutoFit/>
          </a:bodyPr>
          <a:lstStyle/>
          <a:p>
            <a:r>
              <a:rPr lang="en-US" sz="1500" dirty="0" smtClean="0">
                <a:solidFill>
                  <a:srgbClr val="000000"/>
                </a:solidFill>
                <a:latin typeface="Arial - 20"/>
              </a:rPr>
              <a:t>The demand curve reflects the willingness </a:t>
            </a:r>
            <a:r>
              <a:rPr lang="en-US" sz="1500" dirty="0" smtClean="0">
                <a:solidFill>
                  <a:srgbClr val="000000"/>
                </a:solidFill>
                <a:latin typeface="Arial - 20"/>
              </a:rPr>
              <a:t>to </a:t>
            </a:r>
            <a:r>
              <a:rPr lang="en-US" sz="1500" dirty="0" smtClean="0">
                <a:solidFill>
                  <a:srgbClr val="000000"/>
                </a:solidFill>
                <a:latin typeface="Arial - 20"/>
              </a:rPr>
              <a:t>pay of six consumers</a:t>
            </a:r>
            <a:r>
              <a:rPr lang="en-US" sz="1300" dirty="0" smtClean="0">
                <a:solidFill>
                  <a:srgbClr val="000000"/>
                </a:solidFill>
                <a:latin typeface="Arial - 17"/>
              </a:rPr>
              <a:t>. </a:t>
            </a:r>
          </a:p>
          <a:p>
            <a:endParaRPr lang="en-US" sz="1300" dirty="0" smtClean="0">
              <a:solidFill>
                <a:srgbClr val="000000"/>
              </a:solidFill>
              <a:latin typeface="Arial - 17"/>
            </a:endParaRPr>
          </a:p>
          <a:p>
            <a:r>
              <a:rPr lang="en-US" sz="1500" dirty="0" smtClean="0">
                <a:solidFill>
                  <a:srgbClr val="000000"/>
                </a:solidFill>
                <a:latin typeface="Arial - 20"/>
              </a:rPr>
              <a:t>How much is Isabella willing to pay?   </a:t>
            </a:r>
          </a:p>
          <a:p>
            <a:endParaRPr lang="en-US" sz="1500" dirty="0" smtClean="0">
              <a:solidFill>
                <a:srgbClr val="000000"/>
              </a:solidFill>
              <a:latin typeface="Arial - 20"/>
            </a:endParaRPr>
          </a:p>
          <a:p>
            <a:r>
              <a:rPr lang="en-US" sz="1500" dirty="0" smtClean="0">
                <a:solidFill>
                  <a:srgbClr val="000000"/>
                </a:solidFill>
                <a:latin typeface="Arial - 20"/>
              </a:rPr>
              <a:t>How much is </a:t>
            </a:r>
            <a:r>
              <a:rPr lang="en-US" sz="1500" dirty="0" err="1" smtClean="0">
                <a:solidFill>
                  <a:srgbClr val="000000"/>
                </a:solidFill>
                <a:latin typeface="Arial - 20"/>
              </a:rPr>
              <a:t>Mycah</a:t>
            </a:r>
            <a:r>
              <a:rPr lang="en-US" sz="1500" dirty="0" smtClean="0">
                <a:solidFill>
                  <a:srgbClr val="000000"/>
                </a:solidFill>
                <a:latin typeface="Arial - 20"/>
              </a:rPr>
              <a:t> willing to pay?     </a:t>
            </a:r>
            <a:endParaRPr lang="en-US" sz="1500" dirty="0">
              <a:solidFill>
                <a:srgbClr val="000000"/>
              </a:solidFill>
              <a:latin typeface="Arial - 20"/>
            </a:endParaRPr>
          </a:p>
        </p:txBody>
      </p:sp>
    </p:spTree>
    <p:extLst>
      <p:ext uri="{BB962C8B-B14F-4D97-AF65-F5344CB8AC3E}">
        <p14:creationId xmlns:p14="http://schemas.microsoft.com/office/powerpoint/2010/main" val="254956172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1346200" y="609600"/>
            <a:ext cx="6210300" cy="5322332"/>
            <a:chOff x="1346200" y="609600"/>
            <a:chExt cx="6210300" cy="5322332"/>
          </a:xfrm>
        </p:grpSpPr>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cxnSp>
          <p:nvCxnSpPr>
            <p:cNvPr id="60" name="Straight Connector 59"/>
            <p:cNvCxnSpPr/>
            <p:nvPr/>
          </p:nvCxnSpPr>
          <p:spPr>
            <a:xfrm>
              <a:off x="2419477" y="1316609"/>
              <a:ext cx="7047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19755" y="1320800"/>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126867" y="2022348"/>
              <a:ext cx="69583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827145" y="2029460"/>
              <a:ext cx="0" cy="68834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834257" y="2717038"/>
              <a:ext cx="69964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538472" y="2722626"/>
              <a:ext cx="0" cy="70637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542409" y="3435604"/>
              <a:ext cx="702691"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245862" y="3448304"/>
              <a:ext cx="0" cy="679196"/>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245862" y="4130294"/>
              <a:ext cx="69773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946140" y="4124706"/>
              <a:ext cx="0" cy="7266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953252" y="4847209"/>
              <a:ext cx="68884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644640" y="4861306"/>
              <a:ext cx="0" cy="6377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136900" y="1193800"/>
              <a:ext cx="1016000" cy="276999"/>
            </a:xfrm>
            <a:prstGeom prst="rect">
              <a:avLst/>
            </a:prstGeom>
            <a:noFill/>
          </p:spPr>
          <p:txBody>
            <a:bodyPr vert="horz" rtlCol="0">
              <a:spAutoFit/>
            </a:bodyPr>
            <a:lstStyle/>
            <a:p>
              <a:r>
                <a:rPr lang="en-US" sz="1200" smtClean="0">
                  <a:solidFill>
                    <a:srgbClr val="000000"/>
                  </a:solidFill>
                  <a:latin typeface="Arial - 16"/>
                </a:rPr>
                <a:t>Isabella</a:t>
              </a:r>
              <a:endParaRPr lang="en-US" sz="1200">
                <a:solidFill>
                  <a:srgbClr val="000000"/>
                </a:solidFill>
                <a:latin typeface="Arial - 16"/>
              </a:endParaRPr>
            </a:p>
          </p:txBody>
        </p:sp>
        <p:sp>
          <p:nvSpPr>
            <p:cNvPr id="73" name="TextBox 72"/>
            <p:cNvSpPr txBox="1"/>
            <p:nvPr/>
          </p:nvSpPr>
          <p:spPr>
            <a:xfrm>
              <a:off x="3873500" y="1892300"/>
              <a:ext cx="863600" cy="276999"/>
            </a:xfrm>
            <a:prstGeom prst="rect">
              <a:avLst/>
            </a:prstGeom>
            <a:noFill/>
          </p:spPr>
          <p:txBody>
            <a:bodyPr vert="horz" rtlCol="0">
              <a:spAutoFit/>
            </a:bodyPr>
            <a:lstStyle/>
            <a:p>
              <a:r>
                <a:rPr lang="en-US" sz="1200" smtClean="0">
                  <a:solidFill>
                    <a:srgbClr val="000000"/>
                  </a:solidFill>
                  <a:latin typeface="Arial - 16"/>
                </a:rPr>
                <a:t>Jacob</a:t>
              </a:r>
              <a:endParaRPr lang="en-US" sz="1200">
                <a:solidFill>
                  <a:srgbClr val="000000"/>
                </a:solidFill>
                <a:latin typeface="Arial - 16"/>
              </a:endParaRPr>
            </a:p>
          </p:txBody>
        </p:sp>
        <p:sp>
          <p:nvSpPr>
            <p:cNvPr id="74" name="TextBox 73"/>
            <p:cNvSpPr txBox="1"/>
            <p:nvPr/>
          </p:nvSpPr>
          <p:spPr>
            <a:xfrm>
              <a:off x="4572000" y="2603500"/>
              <a:ext cx="889000" cy="276999"/>
            </a:xfrm>
            <a:prstGeom prst="rect">
              <a:avLst/>
            </a:prstGeom>
            <a:noFill/>
          </p:spPr>
          <p:txBody>
            <a:bodyPr vert="horz" rtlCol="0">
              <a:spAutoFit/>
            </a:bodyPr>
            <a:lstStyle/>
            <a:p>
              <a:r>
                <a:rPr lang="en-US" sz="1200" smtClean="0">
                  <a:solidFill>
                    <a:srgbClr val="000000"/>
                  </a:solidFill>
                  <a:latin typeface="Arial - 16"/>
                </a:rPr>
                <a:t>Emma</a:t>
              </a:r>
              <a:endParaRPr lang="en-US" sz="1200">
                <a:solidFill>
                  <a:srgbClr val="000000"/>
                </a:solidFill>
                <a:latin typeface="Arial - 16"/>
              </a:endParaRPr>
            </a:p>
          </p:txBody>
        </p:sp>
        <p:sp>
          <p:nvSpPr>
            <p:cNvPr id="75" name="TextBox 74"/>
            <p:cNvSpPr txBox="1"/>
            <p:nvPr/>
          </p:nvSpPr>
          <p:spPr>
            <a:xfrm>
              <a:off x="5308600" y="3314700"/>
              <a:ext cx="914400" cy="261610"/>
            </a:xfrm>
            <a:prstGeom prst="rect">
              <a:avLst/>
            </a:prstGeom>
            <a:noFill/>
          </p:spPr>
          <p:txBody>
            <a:bodyPr vert="horz" rtlCol="0">
              <a:spAutoFit/>
            </a:bodyPr>
            <a:lstStyle/>
            <a:p>
              <a:r>
                <a:rPr lang="en-US" sz="1100" smtClean="0">
                  <a:solidFill>
                    <a:srgbClr val="000000"/>
                  </a:solidFill>
                  <a:latin typeface="Arial - 15"/>
                </a:rPr>
                <a:t>Mycah</a:t>
              </a:r>
              <a:endParaRPr lang="en-US" sz="1100">
                <a:solidFill>
                  <a:srgbClr val="000000"/>
                </a:solidFill>
                <a:latin typeface="Arial - 15"/>
              </a:endParaRPr>
            </a:p>
          </p:txBody>
        </p:sp>
        <p:sp>
          <p:nvSpPr>
            <p:cNvPr id="76" name="TextBox 75"/>
            <p:cNvSpPr txBox="1"/>
            <p:nvPr/>
          </p:nvSpPr>
          <p:spPr>
            <a:xfrm>
              <a:off x="6019800" y="4013200"/>
              <a:ext cx="939800" cy="261610"/>
            </a:xfrm>
            <a:prstGeom prst="rect">
              <a:avLst/>
            </a:prstGeom>
            <a:noFill/>
          </p:spPr>
          <p:txBody>
            <a:bodyPr vert="horz" rtlCol="0">
              <a:spAutoFit/>
            </a:bodyPr>
            <a:lstStyle/>
            <a:p>
              <a:r>
                <a:rPr lang="en-US" sz="1100" smtClean="0">
                  <a:solidFill>
                    <a:srgbClr val="000000"/>
                  </a:solidFill>
                  <a:latin typeface="Arial - 15"/>
                </a:rPr>
                <a:t>Rachel</a:t>
              </a:r>
              <a:endParaRPr lang="en-US" sz="1100">
                <a:solidFill>
                  <a:srgbClr val="000000"/>
                </a:solidFill>
                <a:latin typeface="Arial - 15"/>
              </a:endParaRPr>
            </a:p>
          </p:txBody>
        </p:sp>
        <p:sp>
          <p:nvSpPr>
            <p:cNvPr id="77" name="TextBox 76"/>
            <p:cNvSpPr txBox="1"/>
            <p:nvPr/>
          </p:nvSpPr>
          <p:spPr>
            <a:xfrm>
              <a:off x="6718300" y="4724400"/>
              <a:ext cx="838200" cy="261610"/>
            </a:xfrm>
            <a:prstGeom prst="rect">
              <a:avLst/>
            </a:prstGeom>
            <a:noFill/>
          </p:spPr>
          <p:txBody>
            <a:bodyPr vert="horz" rtlCol="0">
              <a:spAutoFit/>
            </a:bodyPr>
            <a:lstStyle/>
            <a:p>
              <a:r>
                <a:rPr lang="en-US" sz="1100" smtClean="0">
                  <a:solidFill>
                    <a:srgbClr val="000000"/>
                  </a:solidFill>
                  <a:latin typeface="Arial - 15"/>
                </a:rPr>
                <a:t>Ethan</a:t>
              </a:r>
              <a:endParaRPr lang="en-US" sz="1100">
                <a:solidFill>
                  <a:srgbClr val="000000"/>
                </a:solidFill>
                <a:latin typeface="Arial - 15"/>
              </a:endParaRPr>
            </a:p>
          </p:txBody>
        </p:sp>
        <p:sp>
          <p:nvSpPr>
            <p:cNvPr id="78" name="TextBox 77"/>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grpSp>
      <p:sp>
        <p:nvSpPr>
          <p:cNvPr id="80" name="TextBox 79"/>
          <p:cNvSpPr txBox="1"/>
          <p:nvPr/>
        </p:nvSpPr>
        <p:spPr>
          <a:xfrm>
            <a:off x="3238500" y="59817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grpSp>
        <p:nvGrpSpPr>
          <p:cNvPr id="84" name="Group 83"/>
          <p:cNvGrpSpPr/>
          <p:nvPr/>
        </p:nvGrpSpPr>
        <p:grpSpPr>
          <a:xfrm>
            <a:off x="4748530" y="924433"/>
            <a:ext cx="5066031" cy="1530795"/>
            <a:chOff x="4748530" y="924433"/>
            <a:chExt cx="5066031" cy="1530795"/>
          </a:xfrm>
        </p:grpSpPr>
        <p:sp>
          <p:nvSpPr>
            <p:cNvPr id="81" name="Freeform 80"/>
            <p:cNvSpPr/>
            <p:nvPr/>
          </p:nvSpPr>
          <p:spPr>
            <a:xfrm>
              <a:off x="4748530" y="924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5143500" y="977900"/>
              <a:ext cx="4318000" cy="1477328"/>
            </a:xfrm>
            <a:prstGeom prst="rect">
              <a:avLst/>
            </a:prstGeom>
            <a:noFill/>
          </p:spPr>
          <p:txBody>
            <a:bodyPr vert="horz" rtlCol="0">
              <a:spAutoFit/>
            </a:bodyPr>
            <a:lstStyle/>
            <a:p>
              <a:r>
                <a:rPr lang="en-US" sz="1500" dirty="0" smtClean="0">
                  <a:solidFill>
                    <a:srgbClr val="000000"/>
                  </a:solidFill>
                  <a:latin typeface="Arial - 20"/>
                </a:rPr>
                <a:t>The demand curve reflects the willingness </a:t>
              </a:r>
              <a:r>
                <a:rPr lang="en-US" sz="1500" dirty="0" smtClean="0">
                  <a:solidFill>
                    <a:srgbClr val="000000"/>
                  </a:solidFill>
                  <a:latin typeface="Arial - 20"/>
                </a:rPr>
                <a:t>to </a:t>
              </a:r>
              <a:r>
                <a:rPr lang="en-US" sz="1500" dirty="0" smtClean="0">
                  <a:solidFill>
                    <a:srgbClr val="000000"/>
                  </a:solidFill>
                  <a:latin typeface="Arial - 20"/>
                </a:rPr>
                <a:t>pay of six consumers. </a:t>
              </a:r>
            </a:p>
            <a:p>
              <a:endParaRPr lang="en-US" sz="1500" dirty="0" smtClean="0">
                <a:solidFill>
                  <a:srgbClr val="000000"/>
                </a:solidFill>
                <a:latin typeface="Arial - 20"/>
              </a:endParaRPr>
            </a:p>
            <a:p>
              <a:r>
                <a:rPr lang="en-US" sz="1500" dirty="0" smtClean="0">
                  <a:solidFill>
                    <a:srgbClr val="000000"/>
                  </a:solidFill>
                  <a:latin typeface="Arial - 20"/>
                </a:rPr>
                <a:t>How much is Isabella willing to pay?   </a:t>
              </a:r>
            </a:p>
            <a:p>
              <a:endParaRPr lang="en-US" sz="1500" dirty="0" smtClean="0">
                <a:solidFill>
                  <a:srgbClr val="000000"/>
                </a:solidFill>
                <a:latin typeface="Arial - 20"/>
              </a:endParaRPr>
            </a:p>
            <a:p>
              <a:r>
                <a:rPr lang="en-US" sz="1500" dirty="0" smtClean="0">
                  <a:solidFill>
                    <a:srgbClr val="000000"/>
                  </a:solidFill>
                  <a:latin typeface="Arial - 20"/>
                </a:rPr>
                <a:t>How much is </a:t>
              </a:r>
              <a:r>
                <a:rPr lang="en-US" sz="1500" dirty="0" err="1" smtClean="0">
                  <a:solidFill>
                    <a:srgbClr val="000000"/>
                  </a:solidFill>
                  <a:latin typeface="Arial - 20"/>
                </a:rPr>
                <a:t>Mycah</a:t>
              </a:r>
              <a:r>
                <a:rPr lang="en-US" sz="1500" dirty="0" smtClean="0">
                  <a:solidFill>
                    <a:srgbClr val="000000"/>
                  </a:solidFill>
                  <a:latin typeface="Arial - 20"/>
                </a:rPr>
                <a:t> willing to pay?     </a:t>
              </a:r>
              <a:endParaRPr lang="en-US" sz="1500" dirty="0">
                <a:solidFill>
                  <a:srgbClr val="000000"/>
                </a:solidFill>
                <a:latin typeface="Arial - 20"/>
              </a:endParaRPr>
            </a:p>
          </p:txBody>
        </p:sp>
        <p:sp>
          <p:nvSpPr>
            <p:cNvPr id="83" name="TextBox 82"/>
            <p:cNvSpPr txBox="1"/>
            <p:nvPr/>
          </p:nvSpPr>
          <p:spPr>
            <a:xfrm>
              <a:off x="8863585" y="1706536"/>
              <a:ext cx="508000" cy="738664"/>
            </a:xfrm>
            <a:prstGeom prst="rect">
              <a:avLst/>
            </a:prstGeom>
            <a:noFill/>
          </p:spPr>
          <p:txBody>
            <a:bodyPr vert="horz" rtlCol="0">
              <a:spAutoFit/>
            </a:bodyPr>
            <a:lstStyle/>
            <a:p>
              <a:r>
                <a:rPr lang="en-US" sz="1400" dirty="0" smtClean="0">
                  <a:solidFill>
                    <a:srgbClr val="FF0000"/>
                  </a:solidFill>
                  <a:latin typeface="Arial - 19"/>
                </a:rPr>
                <a:t>6</a:t>
              </a:r>
            </a:p>
            <a:p>
              <a:endParaRPr lang="en-US" sz="1400" dirty="0" smtClean="0">
                <a:solidFill>
                  <a:srgbClr val="FF0000"/>
                </a:solidFill>
                <a:latin typeface="Arial - 19"/>
              </a:endParaRPr>
            </a:p>
            <a:p>
              <a:r>
                <a:rPr lang="en-US" sz="1400" dirty="0" smtClean="0">
                  <a:solidFill>
                    <a:srgbClr val="FF0000"/>
                  </a:solidFill>
                  <a:latin typeface="Arial - 19"/>
                </a:rPr>
                <a:t>3</a:t>
              </a:r>
              <a:endParaRPr lang="en-US" sz="1400" dirty="0">
                <a:solidFill>
                  <a:srgbClr val="FF0000"/>
                </a:solidFill>
                <a:latin typeface="Arial - 19"/>
              </a:endParaRPr>
            </a:p>
          </p:txBody>
        </p:sp>
      </p:grpSp>
    </p:spTree>
    <p:extLst>
      <p:ext uri="{BB962C8B-B14F-4D97-AF65-F5344CB8AC3E}">
        <p14:creationId xmlns:p14="http://schemas.microsoft.com/office/powerpoint/2010/main" val="9804156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1346200" y="609600"/>
            <a:ext cx="6210300" cy="5322332"/>
            <a:chOff x="1346200" y="609600"/>
            <a:chExt cx="6210300" cy="5322332"/>
          </a:xfrm>
        </p:grpSpPr>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cxnSp>
          <p:nvCxnSpPr>
            <p:cNvPr id="60" name="Straight Connector 59"/>
            <p:cNvCxnSpPr/>
            <p:nvPr/>
          </p:nvCxnSpPr>
          <p:spPr>
            <a:xfrm>
              <a:off x="2419477" y="1316609"/>
              <a:ext cx="7047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19755" y="1320800"/>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126867" y="2022348"/>
              <a:ext cx="69583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827145" y="2029460"/>
              <a:ext cx="0" cy="68834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834257" y="2717038"/>
              <a:ext cx="69964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538472" y="2722626"/>
              <a:ext cx="0" cy="70637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542409" y="3435604"/>
              <a:ext cx="702691"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245862" y="3448304"/>
              <a:ext cx="0" cy="679196"/>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245862" y="4130294"/>
              <a:ext cx="69773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946140" y="4124706"/>
              <a:ext cx="0" cy="7266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953252" y="4847209"/>
              <a:ext cx="68884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644640" y="4861306"/>
              <a:ext cx="0" cy="6377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136900" y="1193800"/>
              <a:ext cx="1016000" cy="276999"/>
            </a:xfrm>
            <a:prstGeom prst="rect">
              <a:avLst/>
            </a:prstGeom>
            <a:noFill/>
          </p:spPr>
          <p:txBody>
            <a:bodyPr vert="horz" rtlCol="0">
              <a:spAutoFit/>
            </a:bodyPr>
            <a:lstStyle/>
            <a:p>
              <a:r>
                <a:rPr lang="en-US" sz="1200" smtClean="0">
                  <a:solidFill>
                    <a:srgbClr val="000000"/>
                  </a:solidFill>
                  <a:latin typeface="Arial - 16"/>
                </a:rPr>
                <a:t>Isabella</a:t>
              </a:r>
              <a:endParaRPr lang="en-US" sz="1200">
                <a:solidFill>
                  <a:srgbClr val="000000"/>
                </a:solidFill>
                <a:latin typeface="Arial - 16"/>
              </a:endParaRPr>
            </a:p>
          </p:txBody>
        </p:sp>
        <p:sp>
          <p:nvSpPr>
            <p:cNvPr id="73" name="TextBox 72"/>
            <p:cNvSpPr txBox="1"/>
            <p:nvPr/>
          </p:nvSpPr>
          <p:spPr>
            <a:xfrm>
              <a:off x="3873500" y="1892300"/>
              <a:ext cx="863600" cy="276999"/>
            </a:xfrm>
            <a:prstGeom prst="rect">
              <a:avLst/>
            </a:prstGeom>
            <a:noFill/>
          </p:spPr>
          <p:txBody>
            <a:bodyPr vert="horz" rtlCol="0">
              <a:spAutoFit/>
            </a:bodyPr>
            <a:lstStyle/>
            <a:p>
              <a:r>
                <a:rPr lang="en-US" sz="1200" smtClean="0">
                  <a:solidFill>
                    <a:srgbClr val="000000"/>
                  </a:solidFill>
                  <a:latin typeface="Arial - 16"/>
                </a:rPr>
                <a:t>Jacob</a:t>
              </a:r>
              <a:endParaRPr lang="en-US" sz="1200">
                <a:solidFill>
                  <a:srgbClr val="000000"/>
                </a:solidFill>
                <a:latin typeface="Arial - 16"/>
              </a:endParaRPr>
            </a:p>
          </p:txBody>
        </p:sp>
        <p:sp>
          <p:nvSpPr>
            <p:cNvPr id="74" name="TextBox 73"/>
            <p:cNvSpPr txBox="1"/>
            <p:nvPr/>
          </p:nvSpPr>
          <p:spPr>
            <a:xfrm>
              <a:off x="4572000" y="2603500"/>
              <a:ext cx="889000" cy="276999"/>
            </a:xfrm>
            <a:prstGeom prst="rect">
              <a:avLst/>
            </a:prstGeom>
            <a:noFill/>
          </p:spPr>
          <p:txBody>
            <a:bodyPr vert="horz" rtlCol="0">
              <a:spAutoFit/>
            </a:bodyPr>
            <a:lstStyle/>
            <a:p>
              <a:r>
                <a:rPr lang="en-US" sz="1200" smtClean="0">
                  <a:solidFill>
                    <a:srgbClr val="000000"/>
                  </a:solidFill>
                  <a:latin typeface="Arial - 16"/>
                </a:rPr>
                <a:t>Emma</a:t>
              </a:r>
              <a:endParaRPr lang="en-US" sz="1200">
                <a:solidFill>
                  <a:srgbClr val="000000"/>
                </a:solidFill>
                <a:latin typeface="Arial - 16"/>
              </a:endParaRPr>
            </a:p>
          </p:txBody>
        </p:sp>
        <p:sp>
          <p:nvSpPr>
            <p:cNvPr id="75" name="TextBox 74"/>
            <p:cNvSpPr txBox="1"/>
            <p:nvPr/>
          </p:nvSpPr>
          <p:spPr>
            <a:xfrm>
              <a:off x="5308600" y="3314700"/>
              <a:ext cx="914400" cy="261610"/>
            </a:xfrm>
            <a:prstGeom prst="rect">
              <a:avLst/>
            </a:prstGeom>
            <a:noFill/>
          </p:spPr>
          <p:txBody>
            <a:bodyPr vert="horz" rtlCol="0">
              <a:spAutoFit/>
            </a:bodyPr>
            <a:lstStyle/>
            <a:p>
              <a:r>
                <a:rPr lang="en-US" sz="1100" smtClean="0">
                  <a:solidFill>
                    <a:srgbClr val="000000"/>
                  </a:solidFill>
                  <a:latin typeface="Arial - 15"/>
                </a:rPr>
                <a:t>Mycah</a:t>
              </a:r>
              <a:endParaRPr lang="en-US" sz="1100">
                <a:solidFill>
                  <a:srgbClr val="000000"/>
                </a:solidFill>
                <a:latin typeface="Arial - 15"/>
              </a:endParaRPr>
            </a:p>
          </p:txBody>
        </p:sp>
        <p:sp>
          <p:nvSpPr>
            <p:cNvPr id="76" name="TextBox 75"/>
            <p:cNvSpPr txBox="1"/>
            <p:nvPr/>
          </p:nvSpPr>
          <p:spPr>
            <a:xfrm>
              <a:off x="6019800" y="4013200"/>
              <a:ext cx="939800" cy="261610"/>
            </a:xfrm>
            <a:prstGeom prst="rect">
              <a:avLst/>
            </a:prstGeom>
            <a:noFill/>
          </p:spPr>
          <p:txBody>
            <a:bodyPr vert="horz" rtlCol="0">
              <a:spAutoFit/>
            </a:bodyPr>
            <a:lstStyle/>
            <a:p>
              <a:r>
                <a:rPr lang="en-US" sz="1100" smtClean="0">
                  <a:solidFill>
                    <a:srgbClr val="000000"/>
                  </a:solidFill>
                  <a:latin typeface="Arial - 15"/>
                </a:rPr>
                <a:t>Rachel</a:t>
              </a:r>
              <a:endParaRPr lang="en-US" sz="1100">
                <a:solidFill>
                  <a:srgbClr val="000000"/>
                </a:solidFill>
                <a:latin typeface="Arial - 15"/>
              </a:endParaRPr>
            </a:p>
          </p:txBody>
        </p:sp>
        <p:sp>
          <p:nvSpPr>
            <p:cNvPr id="77" name="TextBox 76"/>
            <p:cNvSpPr txBox="1"/>
            <p:nvPr/>
          </p:nvSpPr>
          <p:spPr>
            <a:xfrm>
              <a:off x="6718300" y="4724400"/>
              <a:ext cx="838200" cy="261610"/>
            </a:xfrm>
            <a:prstGeom prst="rect">
              <a:avLst/>
            </a:prstGeom>
            <a:noFill/>
          </p:spPr>
          <p:txBody>
            <a:bodyPr vert="horz" rtlCol="0">
              <a:spAutoFit/>
            </a:bodyPr>
            <a:lstStyle/>
            <a:p>
              <a:r>
                <a:rPr lang="en-US" sz="1100" smtClean="0">
                  <a:solidFill>
                    <a:srgbClr val="000000"/>
                  </a:solidFill>
                  <a:latin typeface="Arial - 15"/>
                </a:rPr>
                <a:t>Ethan</a:t>
              </a:r>
              <a:endParaRPr lang="en-US" sz="1100">
                <a:solidFill>
                  <a:srgbClr val="000000"/>
                </a:solidFill>
                <a:latin typeface="Arial - 15"/>
              </a:endParaRPr>
            </a:p>
          </p:txBody>
        </p:sp>
        <p:sp>
          <p:nvSpPr>
            <p:cNvPr id="78" name="TextBox 77"/>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grpSp>
      <p:sp>
        <p:nvSpPr>
          <p:cNvPr id="80" name="TextBox 79"/>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81" name="Freeform 80"/>
          <p:cNvSpPr/>
          <p:nvPr/>
        </p:nvSpPr>
        <p:spPr>
          <a:xfrm>
            <a:off x="4748530" y="924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5054600" y="1206500"/>
            <a:ext cx="4699000" cy="1015663"/>
          </a:xfrm>
          <a:prstGeom prst="rect">
            <a:avLst/>
          </a:prstGeom>
          <a:noFill/>
        </p:spPr>
        <p:txBody>
          <a:bodyPr vert="horz" rtlCol="0">
            <a:spAutoFit/>
          </a:bodyPr>
          <a:lstStyle/>
          <a:p>
            <a:r>
              <a:rPr lang="en-US" sz="1500" dirty="0" smtClean="0">
                <a:solidFill>
                  <a:srgbClr val="000000"/>
                </a:solidFill>
                <a:latin typeface="Arial - 20"/>
              </a:rPr>
              <a:t>While each of the people below value </a:t>
            </a:r>
            <a:r>
              <a:rPr lang="en-US" sz="1500" dirty="0" smtClean="0">
                <a:solidFill>
                  <a:srgbClr val="000000"/>
                </a:solidFill>
                <a:latin typeface="Arial - 20"/>
              </a:rPr>
              <a:t>the </a:t>
            </a:r>
            <a:r>
              <a:rPr lang="en-US" sz="1500" dirty="0" smtClean="0">
                <a:solidFill>
                  <a:srgbClr val="000000"/>
                </a:solidFill>
                <a:latin typeface="Arial - 20"/>
              </a:rPr>
              <a:t>bottle of water differently, they each </a:t>
            </a:r>
            <a:r>
              <a:rPr lang="en-US" sz="1500" dirty="0" smtClean="0">
                <a:solidFill>
                  <a:srgbClr val="000000"/>
                </a:solidFill>
                <a:latin typeface="Arial - 20"/>
              </a:rPr>
              <a:t>pay </a:t>
            </a:r>
            <a:r>
              <a:rPr lang="en-US" sz="1500" dirty="0" smtClean="0">
                <a:solidFill>
                  <a:srgbClr val="000000"/>
                </a:solidFill>
                <a:latin typeface="Arial - 20"/>
              </a:rPr>
              <a:t>the same price, $2.50.</a:t>
            </a:r>
          </a:p>
          <a:p>
            <a:endParaRPr lang="en-US" sz="1500" dirty="0">
              <a:solidFill>
                <a:srgbClr val="000000"/>
              </a:solidFill>
              <a:latin typeface="Arial - 20"/>
            </a:endParaRPr>
          </a:p>
        </p:txBody>
      </p:sp>
      <p:grpSp>
        <p:nvGrpSpPr>
          <p:cNvPr id="85" name="Group 84"/>
          <p:cNvGrpSpPr/>
          <p:nvPr/>
        </p:nvGrpSpPr>
        <p:grpSpPr>
          <a:xfrm>
            <a:off x="6171692" y="2692273"/>
            <a:ext cx="3708908" cy="889382"/>
            <a:chOff x="6171692" y="2692273"/>
            <a:chExt cx="3708908" cy="889382"/>
          </a:xfrm>
        </p:grpSpPr>
        <p:sp>
          <p:nvSpPr>
            <p:cNvPr id="83" name="Freeform 82"/>
            <p:cNvSpPr/>
            <p:nvPr/>
          </p:nvSpPr>
          <p:spPr>
            <a:xfrm>
              <a:off x="6171692" y="2692273"/>
              <a:ext cx="3635376" cy="889382"/>
            </a:xfrm>
            <a:custGeom>
              <a:avLst/>
              <a:gdLst/>
              <a:ahLst/>
              <a:cxnLst/>
              <a:rect l="0" t="0" r="0" b="0"/>
              <a:pathLst>
                <a:path w="3635376" h="889382">
                  <a:moveTo>
                    <a:pt x="605917" y="0"/>
                  </a:moveTo>
                  <a:lnTo>
                    <a:pt x="3089783" y="0"/>
                  </a:lnTo>
                  <a:lnTo>
                    <a:pt x="3150616" y="2921"/>
                  </a:lnTo>
                  <a:lnTo>
                    <a:pt x="3259455" y="10287"/>
                  </a:lnTo>
                  <a:lnTo>
                    <a:pt x="3362579" y="25146"/>
                  </a:lnTo>
                  <a:lnTo>
                    <a:pt x="3411093" y="32512"/>
                  </a:lnTo>
                  <a:lnTo>
                    <a:pt x="3496183" y="53340"/>
                  </a:lnTo>
                  <a:lnTo>
                    <a:pt x="3556508" y="77089"/>
                  </a:lnTo>
                  <a:lnTo>
                    <a:pt x="3586861" y="90424"/>
                  </a:lnTo>
                  <a:lnTo>
                    <a:pt x="3617341" y="116967"/>
                  </a:lnTo>
                  <a:lnTo>
                    <a:pt x="3629152" y="131953"/>
                  </a:lnTo>
                  <a:lnTo>
                    <a:pt x="3629152" y="139192"/>
                  </a:lnTo>
                  <a:lnTo>
                    <a:pt x="3635375" y="148209"/>
                  </a:lnTo>
                  <a:lnTo>
                    <a:pt x="3635375" y="741172"/>
                  </a:lnTo>
                  <a:lnTo>
                    <a:pt x="3629152" y="748538"/>
                  </a:lnTo>
                  <a:lnTo>
                    <a:pt x="3629152" y="756031"/>
                  </a:lnTo>
                  <a:lnTo>
                    <a:pt x="3617341" y="770763"/>
                  </a:lnTo>
                  <a:lnTo>
                    <a:pt x="3586861" y="797433"/>
                  </a:lnTo>
                  <a:lnTo>
                    <a:pt x="3526536" y="822706"/>
                  </a:lnTo>
                  <a:lnTo>
                    <a:pt x="3496183" y="834517"/>
                  </a:lnTo>
                  <a:lnTo>
                    <a:pt x="3411093" y="855345"/>
                  </a:lnTo>
                  <a:lnTo>
                    <a:pt x="3314065" y="870077"/>
                  </a:lnTo>
                  <a:lnTo>
                    <a:pt x="3259455" y="877570"/>
                  </a:lnTo>
                  <a:lnTo>
                    <a:pt x="3150616" y="884936"/>
                  </a:lnTo>
                  <a:lnTo>
                    <a:pt x="3089783" y="887857"/>
                  </a:lnTo>
                  <a:lnTo>
                    <a:pt x="3059811" y="887857"/>
                  </a:lnTo>
                  <a:lnTo>
                    <a:pt x="3029458" y="889381"/>
                  </a:lnTo>
                  <a:lnTo>
                    <a:pt x="605917" y="889381"/>
                  </a:lnTo>
                  <a:lnTo>
                    <a:pt x="569214" y="887857"/>
                  </a:lnTo>
                  <a:lnTo>
                    <a:pt x="539369" y="887857"/>
                  </a:lnTo>
                  <a:lnTo>
                    <a:pt x="478536" y="884936"/>
                  </a:lnTo>
                  <a:lnTo>
                    <a:pt x="369697" y="877570"/>
                  </a:lnTo>
                  <a:lnTo>
                    <a:pt x="266573" y="862711"/>
                  </a:lnTo>
                  <a:lnTo>
                    <a:pt x="218059" y="855345"/>
                  </a:lnTo>
                  <a:lnTo>
                    <a:pt x="133477" y="834517"/>
                  </a:lnTo>
                  <a:lnTo>
                    <a:pt x="72644" y="810768"/>
                  </a:lnTo>
                  <a:lnTo>
                    <a:pt x="42291" y="797433"/>
                  </a:lnTo>
                  <a:lnTo>
                    <a:pt x="12319" y="770763"/>
                  </a:lnTo>
                  <a:lnTo>
                    <a:pt x="0" y="756031"/>
                  </a:lnTo>
                  <a:lnTo>
                    <a:pt x="0" y="131953"/>
                  </a:lnTo>
                  <a:lnTo>
                    <a:pt x="12319" y="116967"/>
                  </a:lnTo>
                  <a:lnTo>
                    <a:pt x="42291" y="90424"/>
                  </a:lnTo>
                  <a:lnTo>
                    <a:pt x="103124" y="65151"/>
                  </a:lnTo>
                  <a:lnTo>
                    <a:pt x="133477" y="53340"/>
                  </a:lnTo>
                  <a:lnTo>
                    <a:pt x="218059" y="32512"/>
                  </a:lnTo>
                  <a:lnTo>
                    <a:pt x="314960" y="17780"/>
                  </a:lnTo>
                  <a:lnTo>
                    <a:pt x="369697" y="10287"/>
                  </a:lnTo>
                  <a:lnTo>
                    <a:pt x="478536" y="2921"/>
                  </a:lnTo>
                  <a:lnTo>
                    <a:pt x="5393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6324600" y="2717800"/>
              <a:ext cx="3556000" cy="553998"/>
            </a:xfrm>
            <a:prstGeom prst="rect">
              <a:avLst/>
            </a:prstGeom>
            <a:noFill/>
          </p:spPr>
          <p:txBody>
            <a:bodyPr vert="horz" rtlCol="0">
              <a:spAutoFit/>
            </a:bodyPr>
            <a:lstStyle/>
            <a:p>
              <a:r>
                <a:rPr lang="en-US" sz="1500" dirty="0" smtClean="0">
                  <a:solidFill>
                    <a:srgbClr val="000000"/>
                  </a:solidFill>
                  <a:latin typeface="Arial - 20"/>
                </a:rPr>
                <a:t>Use the shade to show how </a:t>
              </a:r>
              <a:r>
                <a:rPr lang="en-US" sz="1500" dirty="0" smtClean="0">
                  <a:solidFill>
                    <a:srgbClr val="000000"/>
                  </a:solidFill>
                  <a:latin typeface="Arial - 20"/>
                </a:rPr>
                <a:t>many </a:t>
              </a:r>
              <a:r>
                <a:rPr lang="en-US" sz="1500" dirty="0" smtClean="0">
                  <a:solidFill>
                    <a:srgbClr val="000000"/>
                  </a:solidFill>
                  <a:latin typeface="Arial - 20"/>
                </a:rPr>
                <a:t>people will purchase a </a:t>
              </a:r>
              <a:r>
                <a:rPr lang="en-US" sz="1500" dirty="0" smtClean="0">
                  <a:solidFill>
                    <a:srgbClr val="000000"/>
                  </a:solidFill>
                  <a:latin typeface="Arial - 20"/>
                </a:rPr>
                <a:t>bottle </a:t>
              </a:r>
              <a:r>
                <a:rPr lang="en-US" sz="1500" dirty="0" smtClean="0">
                  <a:solidFill>
                    <a:srgbClr val="000000"/>
                  </a:solidFill>
                  <a:latin typeface="Arial - 20"/>
                </a:rPr>
                <a:t>of water.</a:t>
              </a:r>
              <a:endParaRPr lang="en-US" sz="1500" dirty="0">
                <a:solidFill>
                  <a:srgbClr val="000000"/>
                </a:solidFill>
                <a:latin typeface="Arial - 20"/>
              </a:endParaRPr>
            </a:p>
          </p:txBody>
        </p:sp>
      </p:grpSp>
    </p:spTree>
    <p:extLst>
      <p:ext uri="{BB962C8B-B14F-4D97-AF65-F5344CB8AC3E}">
        <p14:creationId xmlns:p14="http://schemas.microsoft.com/office/powerpoint/2010/main" val="1506119716"/>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0" y="0"/>
            <a:ext cx="10167620" cy="598170"/>
          </a:xfrm>
          <a:prstGeom prst="rect">
            <a:avLst/>
          </a:prstGeom>
          <a:solidFill>
            <a:scrgbClr r="0" g="0" b="0">
              <a:alpha val="0"/>
            </a:scrgbClr>
          </a:solidFill>
        </p:spPr>
      </p:pic>
      <p:grpSp>
        <p:nvGrpSpPr>
          <p:cNvPr id="45" name="Group 44"/>
          <p:cNvGrpSpPr/>
          <p:nvPr/>
        </p:nvGrpSpPr>
        <p:grpSpPr>
          <a:xfrm>
            <a:off x="1358900" y="609600"/>
            <a:ext cx="7056629" cy="7049517"/>
            <a:chOff x="1358900" y="609600"/>
            <a:chExt cx="7056629" cy="7049517"/>
          </a:xfrm>
        </p:grpSpPr>
        <p:sp>
          <p:nvSpPr>
            <p:cNvPr id="3" name="Freeform 2"/>
            <p:cNvSpPr/>
            <p:nvPr/>
          </p:nvSpPr>
          <p:spPr>
            <a:xfrm>
              <a:off x="1358900" y="625348"/>
              <a:ext cx="35053" cy="7009004"/>
            </a:xfrm>
            <a:custGeom>
              <a:avLst/>
              <a:gdLst/>
              <a:ahLst/>
              <a:cxnLst/>
              <a:rect l="0" t="0" r="0" b="0"/>
              <a:pathLst>
                <a:path w="35053" h="7009004">
                  <a:moveTo>
                    <a:pt x="0" y="0"/>
                  </a:moveTo>
                  <a:lnTo>
                    <a:pt x="35052" y="0"/>
                  </a:lnTo>
                  <a:lnTo>
                    <a:pt x="35052"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Freeform 3"/>
            <p:cNvSpPr/>
            <p:nvPr/>
          </p:nvSpPr>
          <p:spPr>
            <a:xfrm>
              <a:off x="1358900" y="609600"/>
              <a:ext cx="7054089" cy="35053"/>
            </a:xfrm>
            <a:custGeom>
              <a:avLst/>
              <a:gdLst/>
              <a:ahLst/>
              <a:cxnLst/>
              <a:rect l="0" t="0" r="0" b="0"/>
              <a:pathLst>
                <a:path w="7054089" h="35053">
                  <a:moveTo>
                    <a:pt x="0" y="0"/>
                  </a:moveTo>
                  <a:lnTo>
                    <a:pt x="7054088" y="0"/>
                  </a:lnTo>
                  <a:lnTo>
                    <a:pt x="7054088" y="35052"/>
                  </a:lnTo>
                  <a:lnTo>
                    <a:pt x="0" y="350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reeform 4"/>
            <p:cNvSpPr/>
            <p:nvPr/>
          </p:nvSpPr>
          <p:spPr>
            <a:xfrm>
              <a:off x="1383538" y="962025"/>
              <a:ext cx="7017513" cy="36450"/>
            </a:xfrm>
            <a:custGeom>
              <a:avLst/>
              <a:gdLst/>
              <a:ahLst/>
              <a:cxnLst/>
              <a:rect l="0" t="0" r="0" b="0"/>
              <a:pathLst>
                <a:path w="7017513" h="36450">
                  <a:moveTo>
                    <a:pt x="0" y="0"/>
                  </a:moveTo>
                  <a:lnTo>
                    <a:pt x="7017512" y="0"/>
                  </a:lnTo>
                  <a:lnTo>
                    <a:pt x="701751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reeform 5"/>
            <p:cNvSpPr/>
            <p:nvPr/>
          </p:nvSpPr>
          <p:spPr>
            <a:xfrm>
              <a:off x="1713103" y="627253"/>
              <a:ext cx="36704" cy="7009004"/>
            </a:xfrm>
            <a:custGeom>
              <a:avLst/>
              <a:gdLst/>
              <a:ahLst/>
              <a:cxnLst/>
              <a:rect l="0" t="0" r="0" b="0"/>
              <a:pathLst>
                <a:path w="36704" h="7009004">
                  <a:moveTo>
                    <a:pt x="0" y="0"/>
                  </a:moveTo>
                  <a:lnTo>
                    <a:pt x="36703" y="0"/>
                  </a:lnTo>
                  <a:lnTo>
                    <a:pt x="36703"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Freeform 6"/>
            <p:cNvSpPr/>
            <p:nvPr/>
          </p:nvSpPr>
          <p:spPr>
            <a:xfrm>
              <a:off x="2061718" y="625348"/>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Freeform 7"/>
            <p:cNvSpPr/>
            <p:nvPr/>
          </p:nvSpPr>
          <p:spPr>
            <a:xfrm>
              <a:off x="2415286" y="627253"/>
              <a:ext cx="40641" cy="7011036"/>
            </a:xfrm>
            <a:custGeom>
              <a:avLst/>
              <a:gdLst/>
              <a:ahLst/>
              <a:cxnLst/>
              <a:rect l="0" t="0" r="0" b="0"/>
              <a:pathLst>
                <a:path w="40641" h="7011036">
                  <a:moveTo>
                    <a:pt x="0" y="0"/>
                  </a:moveTo>
                  <a:lnTo>
                    <a:pt x="40640" y="0"/>
                  </a:lnTo>
                  <a:lnTo>
                    <a:pt x="40640" y="7011035"/>
                  </a:lnTo>
                  <a:lnTo>
                    <a:pt x="0" y="70110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Freeform 8"/>
            <p:cNvSpPr/>
            <p:nvPr/>
          </p:nvSpPr>
          <p:spPr>
            <a:xfrm>
              <a:off x="2759075" y="625348"/>
              <a:ext cx="42038" cy="7012941"/>
            </a:xfrm>
            <a:custGeom>
              <a:avLst/>
              <a:gdLst/>
              <a:ahLst/>
              <a:cxnLst/>
              <a:rect l="0" t="0" r="0" b="0"/>
              <a:pathLst>
                <a:path w="42038" h="7012941">
                  <a:moveTo>
                    <a:pt x="0" y="0"/>
                  </a:moveTo>
                  <a:lnTo>
                    <a:pt x="42037" y="0"/>
                  </a:lnTo>
                  <a:lnTo>
                    <a:pt x="42037"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9"/>
            <p:cNvSpPr/>
            <p:nvPr/>
          </p:nvSpPr>
          <p:spPr>
            <a:xfrm>
              <a:off x="3112770" y="627253"/>
              <a:ext cx="36577" cy="7009004"/>
            </a:xfrm>
            <a:custGeom>
              <a:avLst/>
              <a:gdLst/>
              <a:ahLst/>
              <a:cxnLst/>
              <a:rect l="0" t="0" r="0" b="0"/>
              <a:pathLst>
                <a:path w="36577" h="7009004">
                  <a:moveTo>
                    <a:pt x="0" y="0"/>
                  </a:moveTo>
                  <a:lnTo>
                    <a:pt x="36576" y="0"/>
                  </a:lnTo>
                  <a:lnTo>
                    <a:pt x="3657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10"/>
            <p:cNvSpPr/>
            <p:nvPr/>
          </p:nvSpPr>
          <p:spPr>
            <a:xfrm>
              <a:off x="3466973" y="629031"/>
              <a:ext cx="40387" cy="7011037"/>
            </a:xfrm>
            <a:custGeom>
              <a:avLst/>
              <a:gdLst/>
              <a:ahLst/>
              <a:cxnLst/>
              <a:rect l="0" t="0" r="0" b="0"/>
              <a:pathLst>
                <a:path w="40387" h="7011037">
                  <a:moveTo>
                    <a:pt x="0" y="0"/>
                  </a:moveTo>
                  <a:lnTo>
                    <a:pt x="40386" y="0"/>
                  </a:lnTo>
                  <a:lnTo>
                    <a:pt x="40386" y="7011036"/>
                  </a:lnTo>
                  <a:lnTo>
                    <a:pt x="0" y="701103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11"/>
            <p:cNvSpPr/>
            <p:nvPr/>
          </p:nvSpPr>
          <p:spPr>
            <a:xfrm>
              <a:off x="3817493" y="627253"/>
              <a:ext cx="38355" cy="7009004"/>
            </a:xfrm>
            <a:custGeom>
              <a:avLst/>
              <a:gdLst/>
              <a:ahLst/>
              <a:cxnLst/>
              <a:rect l="0" t="0" r="0" b="0"/>
              <a:pathLst>
                <a:path w="38355" h="7009004">
                  <a:moveTo>
                    <a:pt x="0" y="0"/>
                  </a:moveTo>
                  <a:lnTo>
                    <a:pt x="38354" y="0"/>
                  </a:lnTo>
                  <a:lnTo>
                    <a:pt x="38354"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12"/>
            <p:cNvSpPr/>
            <p:nvPr/>
          </p:nvSpPr>
          <p:spPr>
            <a:xfrm>
              <a:off x="4169283" y="630301"/>
              <a:ext cx="42292" cy="7007353"/>
            </a:xfrm>
            <a:custGeom>
              <a:avLst/>
              <a:gdLst/>
              <a:ahLst/>
              <a:cxnLst/>
              <a:rect l="0" t="0" r="0" b="0"/>
              <a:pathLst>
                <a:path w="42292" h="7007353">
                  <a:moveTo>
                    <a:pt x="0" y="0"/>
                  </a:moveTo>
                  <a:lnTo>
                    <a:pt x="42291" y="0"/>
                  </a:lnTo>
                  <a:lnTo>
                    <a:pt x="42291" y="7007352"/>
                  </a:lnTo>
                  <a:lnTo>
                    <a:pt x="0" y="7007352"/>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13"/>
            <p:cNvSpPr/>
            <p:nvPr/>
          </p:nvSpPr>
          <p:spPr>
            <a:xfrm>
              <a:off x="4510913" y="627253"/>
              <a:ext cx="45467" cy="7009004"/>
            </a:xfrm>
            <a:custGeom>
              <a:avLst/>
              <a:gdLst/>
              <a:ahLst/>
              <a:cxnLst/>
              <a:rect l="0" t="0" r="0" b="0"/>
              <a:pathLst>
                <a:path w="45467" h="7009004">
                  <a:moveTo>
                    <a:pt x="0" y="0"/>
                  </a:moveTo>
                  <a:lnTo>
                    <a:pt x="45466" y="0"/>
                  </a:lnTo>
                  <a:lnTo>
                    <a:pt x="45466" y="7009003"/>
                  </a:lnTo>
                  <a:lnTo>
                    <a:pt x="0" y="700900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p:nvPr/>
          </p:nvSpPr>
          <p:spPr>
            <a:xfrm>
              <a:off x="4867148" y="629031"/>
              <a:ext cx="36577" cy="7004051"/>
            </a:xfrm>
            <a:custGeom>
              <a:avLst/>
              <a:gdLst/>
              <a:ahLst/>
              <a:cxnLst/>
              <a:rect l="0" t="0" r="0" b="0"/>
              <a:pathLst>
                <a:path w="36577" h="7004051">
                  <a:moveTo>
                    <a:pt x="0" y="0"/>
                  </a:moveTo>
                  <a:lnTo>
                    <a:pt x="36576" y="0"/>
                  </a:lnTo>
                  <a:lnTo>
                    <a:pt x="36576" y="7004050"/>
                  </a:lnTo>
                  <a:lnTo>
                    <a:pt x="0" y="700405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15"/>
            <p:cNvSpPr/>
            <p:nvPr/>
          </p:nvSpPr>
          <p:spPr>
            <a:xfrm>
              <a:off x="5220716" y="629031"/>
              <a:ext cx="40260" cy="7005830"/>
            </a:xfrm>
            <a:custGeom>
              <a:avLst/>
              <a:gdLst/>
              <a:ahLst/>
              <a:cxnLst/>
              <a:rect l="0" t="0" r="0" b="0"/>
              <a:pathLst>
                <a:path w="40260" h="7005830">
                  <a:moveTo>
                    <a:pt x="0" y="0"/>
                  </a:moveTo>
                  <a:lnTo>
                    <a:pt x="40259" y="0"/>
                  </a:lnTo>
                  <a:lnTo>
                    <a:pt x="40259" y="7005829"/>
                  </a:lnTo>
                  <a:lnTo>
                    <a:pt x="0" y="700582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p:cNvSpPr/>
            <p:nvPr/>
          </p:nvSpPr>
          <p:spPr>
            <a:xfrm>
              <a:off x="5571363" y="629031"/>
              <a:ext cx="38355" cy="7007226"/>
            </a:xfrm>
            <a:custGeom>
              <a:avLst/>
              <a:gdLst/>
              <a:ahLst/>
              <a:cxnLst/>
              <a:rect l="0" t="0" r="0" b="0"/>
              <a:pathLst>
                <a:path w="38355" h="7007226">
                  <a:moveTo>
                    <a:pt x="0" y="0"/>
                  </a:moveTo>
                  <a:lnTo>
                    <a:pt x="38354" y="0"/>
                  </a:lnTo>
                  <a:lnTo>
                    <a:pt x="38354" y="7007225"/>
                  </a:lnTo>
                  <a:lnTo>
                    <a:pt x="0" y="700722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p:cNvSpPr/>
            <p:nvPr/>
          </p:nvSpPr>
          <p:spPr>
            <a:xfrm>
              <a:off x="5923534" y="630301"/>
              <a:ext cx="42292" cy="7011290"/>
            </a:xfrm>
            <a:custGeom>
              <a:avLst/>
              <a:gdLst/>
              <a:ahLst/>
              <a:cxnLst/>
              <a:rect l="0" t="0" r="0" b="0"/>
              <a:pathLst>
                <a:path w="42292" h="7011290">
                  <a:moveTo>
                    <a:pt x="0" y="0"/>
                  </a:moveTo>
                  <a:lnTo>
                    <a:pt x="42291" y="0"/>
                  </a:lnTo>
                  <a:lnTo>
                    <a:pt x="4229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p:nvPr/>
          </p:nvSpPr>
          <p:spPr>
            <a:xfrm>
              <a:off x="6265291" y="627253"/>
              <a:ext cx="45340" cy="7012814"/>
            </a:xfrm>
            <a:custGeom>
              <a:avLst/>
              <a:gdLst/>
              <a:ahLst/>
              <a:cxnLst/>
              <a:rect l="0" t="0" r="0" b="0"/>
              <a:pathLst>
                <a:path w="45340" h="7012814">
                  <a:moveTo>
                    <a:pt x="0" y="0"/>
                  </a:moveTo>
                  <a:lnTo>
                    <a:pt x="45339" y="0"/>
                  </a:lnTo>
                  <a:lnTo>
                    <a:pt x="45339" y="7012813"/>
                  </a:lnTo>
                  <a:lnTo>
                    <a:pt x="0" y="7012813"/>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19"/>
            <p:cNvSpPr/>
            <p:nvPr/>
          </p:nvSpPr>
          <p:spPr>
            <a:xfrm>
              <a:off x="6620764" y="629031"/>
              <a:ext cx="40387" cy="7009259"/>
            </a:xfrm>
            <a:custGeom>
              <a:avLst/>
              <a:gdLst/>
              <a:ahLst/>
              <a:cxnLst/>
              <a:rect l="0" t="0" r="0" b="0"/>
              <a:pathLst>
                <a:path w="40387" h="7009259">
                  <a:moveTo>
                    <a:pt x="0" y="0"/>
                  </a:moveTo>
                  <a:lnTo>
                    <a:pt x="40386" y="0"/>
                  </a:lnTo>
                  <a:lnTo>
                    <a:pt x="40386"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p:nvPr/>
          </p:nvSpPr>
          <p:spPr>
            <a:xfrm>
              <a:off x="6974586" y="630301"/>
              <a:ext cx="43562" cy="7011290"/>
            </a:xfrm>
            <a:custGeom>
              <a:avLst/>
              <a:gdLst/>
              <a:ahLst/>
              <a:cxnLst/>
              <a:rect l="0" t="0" r="0" b="0"/>
              <a:pathLst>
                <a:path w="43562" h="7011290">
                  <a:moveTo>
                    <a:pt x="0" y="0"/>
                  </a:moveTo>
                  <a:lnTo>
                    <a:pt x="43561" y="0"/>
                  </a:lnTo>
                  <a:lnTo>
                    <a:pt x="43561" y="7011289"/>
                  </a:lnTo>
                  <a:lnTo>
                    <a:pt x="0" y="701128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Freeform 21"/>
            <p:cNvSpPr/>
            <p:nvPr/>
          </p:nvSpPr>
          <p:spPr>
            <a:xfrm>
              <a:off x="7324979" y="629031"/>
              <a:ext cx="42292" cy="7009259"/>
            </a:xfrm>
            <a:custGeom>
              <a:avLst/>
              <a:gdLst/>
              <a:ahLst/>
              <a:cxnLst/>
              <a:rect l="0" t="0" r="0" b="0"/>
              <a:pathLst>
                <a:path w="42292" h="7009259">
                  <a:moveTo>
                    <a:pt x="0" y="0"/>
                  </a:moveTo>
                  <a:lnTo>
                    <a:pt x="42291" y="0"/>
                  </a:lnTo>
                  <a:lnTo>
                    <a:pt x="42291" y="7009258"/>
                  </a:lnTo>
                  <a:lnTo>
                    <a:pt x="0" y="700925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p:nvPr/>
          </p:nvSpPr>
          <p:spPr>
            <a:xfrm>
              <a:off x="7675372" y="629031"/>
              <a:ext cx="45594" cy="7012941"/>
            </a:xfrm>
            <a:custGeom>
              <a:avLst/>
              <a:gdLst/>
              <a:ahLst/>
              <a:cxnLst/>
              <a:rect l="0" t="0" r="0" b="0"/>
              <a:pathLst>
                <a:path w="45594" h="7012941">
                  <a:moveTo>
                    <a:pt x="0" y="0"/>
                  </a:moveTo>
                  <a:lnTo>
                    <a:pt x="45593" y="0"/>
                  </a:lnTo>
                  <a:lnTo>
                    <a:pt x="45593"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p:nvPr/>
          </p:nvSpPr>
          <p:spPr>
            <a:xfrm>
              <a:off x="8019161" y="629031"/>
              <a:ext cx="49023" cy="7012941"/>
            </a:xfrm>
            <a:custGeom>
              <a:avLst/>
              <a:gdLst/>
              <a:ahLst/>
              <a:cxnLst/>
              <a:rect l="0" t="0" r="0" b="0"/>
              <a:pathLst>
                <a:path w="49023" h="7012941">
                  <a:moveTo>
                    <a:pt x="0" y="0"/>
                  </a:moveTo>
                  <a:lnTo>
                    <a:pt x="49022" y="0"/>
                  </a:lnTo>
                  <a:lnTo>
                    <a:pt x="49022" y="7012940"/>
                  </a:lnTo>
                  <a:lnTo>
                    <a:pt x="0" y="701294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p:nvPr/>
          </p:nvSpPr>
          <p:spPr>
            <a:xfrm>
              <a:off x="8364220" y="623443"/>
              <a:ext cx="51309" cy="7014211"/>
            </a:xfrm>
            <a:custGeom>
              <a:avLst/>
              <a:gdLst/>
              <a:ahLst/>
              <a:cxnLst/>
              <a:rect l="0" t="0" r="0" b="0"/>
              <a:pathLst>
                <a:path w="51309" h="7014211">
                  <a:moveTo>
                    <a:pt x="0" y="0"/>
                  </a:moveTo>
                  <a:lnTo>
                    <a:pt x="51308" y="0"/>
                  </a:lnTo>
                  <a:lnTo>
                    <a:pt x="51308" y="7014210"/>
                  </a:lnTo>
                  <a:lnTo>
                    <a:pt x="0" y="701421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p:nvPr/>
          </p:nvSpPr>
          <p:spPr>
            <a:xfrm>
              <a:off x="1379601" y="1313815"/>
              <a:ext cx="7010782" cy="36577"/>
            </a:xfrm>
            <a:custGeom>
              <a:avLst/>
              <a:gdLst/>
              <a:ahLst/>
              <a:cxnLst/>
              <a:rect l="0" t="0" r="0" b="0"/>
              <a:pathLst>
                <a:path w="7010782" h="36577">
                  <a:moveTo>
                    <a:pt x="0" y="0"/>
                  </a:moveTo>
                  <a:lnTo>
                    <a:pt x="7010781" y="0"/>
                  </a:lnTo>
                  <a:lnTo>
                    <a:pt x="7010781"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26"/>
            <p:cNvSpPr/>
            <p:nvPr/>
          </p:nvSpPr>
          <p:spPr>
            <a:xfrm>
              <a:off x="1381633" y="1662938"/>
              <a:ext cx="7021323" cy="36577"/>
            </a:xfrm>
            <a:custGeom>
              <a:avLst/>
              <a:gdLst/>
              <a:ahLst/>
              <a:cxnLst/>
              <a:rect l="0" t="0" r="0" b="0"/>
              <a:pathLst>
                <a:path w="7021323" h="36577">
                  <a:moveTo>
                    <a:pt x="0" y="0"/>
                  </a:moveTo>
                  <a:lnTo>
                    <a:pt x="7021322" y="0"/>
                  </a:lnTo>
                  <a:lnTo>
                    <a:pt x="7021322"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27"/>
            <p:cNvSpPr/>
            <p:nvPr/>
          </p:nvSpPr>
          <p:spPr>
            <a:xfrm>
              <a:off x="1378331" y="2005965"/>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p:cNvSpPr/>
            <p:nvPr/>
          </p:nvSpPr>
          <p:spPr>
            <a:xfrm>
              <a:off x="1385316" y="3765550"/>
              <a:ext cx="7022720" cy="38482"/>
            </a:xfrm>
            <a:custGeom>
              <a:avLst/>
              <a:gdLst/>
              <a:ahLst/>
              <a:cxnLst/>
              <a:rect l="0" t="0" r="0" b="0"/>
              <a:pathLst>
                <a:path w="7022720" h="38482">
                  <a:moveTo>
                    <a:pt x="0" y="0"/>
                  </a:moveTo>
                  <a:lnTo>
                    <a:pt x="7022719" y="0"/>
                  </a:lnTo>
                  <a:lnTo>
                    <a:pt x="7022719"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29"/>
            <p:cNvSpPr/>
            <p:nvPr/>
          </p:nvSpPr>
          <p:spPr>
            <a:xfrm>
              <a:off x="1381633" y="341693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30"/>
            <p:cNvSpPr/>
            <p:nvPr/>
          </p:nvSpPr>
          <p:spPr>
            <a:xfrm>
              <a:off x="1381633" y="3064637"/>
              <a:ext cx="7010528" cy="38228"/>
            </a:xfrm>
            <a:custGeom>
              <a:avLst/>
              <a:gdLst/>
              <a:ahLst/>
              <a:cxnLst/>
              <a:rect l="0" t="0" r="0" b="0"/>
              <a:pathLst>
                <a:path w="7010528" h="38228">
                  <a:moveTo>
                    <a:pt x="0" y="0"/>
                  </a:moveTo>
                  <a:lnTo>
                    <a:pt x="7010527" y="0"/>
                  </a:lnTo>
                  <a:lnTo>
                    <a:pt x="7010527"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31"/>
            <p:cNvSpPr/>
            <p:nvPr/>
          </p:nvSpPr>
          <p:spPr>
            <a:xfrm>
              <a:off x="1385316" y="2712593"/>
              <a:ext cx="7021196" cy="36577"/>
            </a:xfrm>
            <a:custGeom>
              <a:avLst/>
              <a:gdLst/>
              <a:ahLst/>
              <a:cxnLst/>
              <a:rect l="0" t="0" r="0" b="0"/>
              <a:pathLst>
                <a:path w="7021196" h="36577">
                  <a:moveTo>
                    <a:pt x="0" y="0"/>
                  </a:moveTo>
                  <a:lnTo>
                    <a:pt x="7021195" y="0"/>
                  </a:lnTo>
                  <a:lnTo>
                    <a:pt x="7021195" y="36576"/>
                  </a:lnTo>
                  <a:lnTo>
                    <a:pt x="0" y="36576"/>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32"/>
            <p:cNvSpPr/>
            <p:nvPr/>
          </p:nvSpPr>
          <p:spPr>
            <a:xfrm>
              <a:off x="1383538" y="2363597"/>
              <a:ext cx="7001765" cy="36450"/>
            </a:xfrm>
            <a:custGeom>
              <a:avLst/>
              <a:gdLst/>
              <a:ahLst/>
              <a:cxnLst/>
              <a:rect l="0" t="0" r="0" b="0"/>
              <a:pathLst>
                <a:path w="7001765" h="36450">
                  <a:moveTo>
                    <a:pt x="0" y="0"/>
                  </a:moveTo>
                  <a:lnTo>
                    <a:pt x="7001764" y="0"/>
                  </a:lnTo>
                  <a:lnTo>
                    <a:pt x="7001764"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33"/>
            <p:cNvSpPr/>
            <p:nvPr/>
          </p:nvSpPr>
          <p:spPr>
            <a:xfrm>
              <a:off x="1379601" y="4112260"/>
              <a:ext cx="7009004" cy="36831"/>
            </a:xfrm>
            <a:custGeom>
              <a:avLst/>
              <a:gdLst/>
              <a:ahLst/>
              <a:cxnLst/>
              <a:rect l="0" t="0" r="0" b="0"/>
              <a:pathLst>
                <a:path w="7009004" h="36831">
                  <a:moveTo>
                    <a:pt x="0" y="0"/>
                  </a:moveTo>
                  <a:lnTo>
                    <a:pt x="7009003" y="0"/>
                  </a:lnTo>
                  <a:lnTo>
                    <a:pt x="7009003" y="36830"/>
                  </a:lnTo>
                  <a:lnTo>
                    <a:pt x="0" y="36830"/>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Freeform 34"/>
            <p:cNvSpPr/>
            <p:nvPr/>
          </p:nvSpPr>
          <p:spPr>
            <a:xfrm>
              <a:off x="1378331" y="4464812"/>
              <a:ext cx="7021323" cy="36450"/>
            </a:xfrm>
            <a:custGeom>
              <a:avLst/>
              <a:gdLst/>
              <a:ahLst/>
              <a:cxnLst/>
              <a:rect l="0" t="0" r="0" b="0"/>
              <a:pathLst>
                <a:path w="7021323" h="36450">
                  <a:moveTo>
                    <a:pt x="0" y="0"/>
                  </a:moveTo>
                  <a:lnTo>
                    <a:pt x="7021322" y="0"/>
                  </a:lnTo>
                  <a:lnTo>
                    <a:pt x="7021322" y="36449"/>
                  </a:lnTo>
                  <a:lnTo>
                    <a:pt x="0" y="36449"/>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35"/>
            <p:cNvSpPr/>
            <p:nvPr/>
          </p:nvSpPr>
          <p:spPr>
            <a:xfrm>
              <a:off x="1376553" y="4817110"/>
              <a:ext cx="7017513" cy="38228"/>
            </a:xfrm>
            <a:custGeom>
              <a:avLst/>
              <a:gdLst/>
              <a:ahLst/>
              <a:cxnLst/>
              <a:rect l="0" t="0" r="0" b="0"/>
              <a:pathLst>
                <a:path w="7017513" h="38228">
                  <a:moveTo>
                    <a:pt x="0" y="0"/>
                  </a:moveTo>
                  <a:lnTo>
                    <a:pt x="7017512" y="0"/>
                  </a:lnTo>
                  <a:lnTo>
                    <a:pt x="7017512" y="38227"/>
                  </a:lnTo>
                  <a:lnTo>
                    <a:pt x="0" y="3822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36"/>
            <p:cNvSpPr/>
            <p:nvPr/>
          </p:nvSpPr>
          <p:spPr>
            <a:xfrm>
              <a:off x="1378331" y="5165725"/>
              <a:ext cx="7022720" cy="38355"/>
            </a:xfrm>
            <a:custGeom>
              <a:avLst/>
              <a:gdLst/>
              <a:ahLst/>
              <a:cxnLst/>
              <a:rect l="0" t="0" r="0" b="0"/>
              <a:pathLst>
                <a:path w="7022720" h="38355">
                  <a:moveTo>
                    <a:pt x="0" y="0"/>
                  </a:moveTo>
                  <a:lnTo>
                    <a:pt x="7022719" y="0"/>
                  </a:lnTo>
                  <a:lnTo>
                    <a:pt x="7022719" y="38354"/>
                  </a:lnTo>
                  <a:lnTo>
                    <a:pt x="0" y="3835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Freeform 37"/>
            <p:cNvSpPr/>
            <p:nvPr/>
          </p:nvSpPr>
          <p:spPr>
            <a:xfrm>
              <a:off x="1376553" y="5509133"/>
              <a:ext cx="7022593" cy="38736"/>
            </a:xfrm>
            <a:custGeom>
              <a:avLst/>
              <a:gdLst/>
              <a:ahLst/>
              <a:cxnLst/>
              <a:rect l="0" t="0" r="0" b="0"/>
              <a:pathLst>
                <a:path w="7022593" h="38736">
                  <a:moveTo>
                    <a:pt x="0" y="0"/>
                  </a:moveTo>
                  <a:lnTo>
                    <a:pt x="7022592" y="0"/>
                  </a:lnTo>
                  <a:lnTo>
                    <a:pt x="702259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38"/>
            <p:cNvSpPr/>
            <p:nvPr/>
          </p:nvSpPr>
          <p:spPr>
            <a:xfrm>
              <a:off x="1381633" y="7261225"/>
              <a:ext cx="7022720" cy="42292"/>
            </a:xfrm>
            <a:custGeom>
              <a:avLst/>
              <a:gdLst/>
              <a:ahLst/>
              <a:cxnLst/>
              <a:rect l="0" t="0" r="0" b="0"/>
              <a:pathLst>
                <a:path w="7022720" h="42292">
                  <a:moveTo>
                    <a:pt x="0" y="0"/>
                  </a:moveTo>
                  <a:lnTo>
                    <a:pt x="7022719" y="0"/>
                  </a:lnTo>
                  <a:lnTo>
                    <a:pt x="7022719" y="42291"/>
                  </a:lnTo>
                  <a:lnTo>
                    <a:pt x="0" y="4229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Freeform 39"/>
            <p:cNvSpPr/>
            <p:nvPr/>
          </p:nvSpPr>
          <p:spPr>
            <a:xfrm>
              <a:off x="1381633" y="6917817"/>
              <a:ext cx="7024371" cy="42038"/>
            </a:xfrm>
            <a:custGeom>
              <a:avLst/>
              <a:gdLst/>
              <a:ahLst/>
              <a:cxnLst/>
              <a:rect l="0" t="0" r="0" b="0"/>
              <a:pathLst>
                <a:path w="7024371" h="42038">
                  <a:moveTo>
                    <a:pt x="0" y="0"/>
                  </a:moveTo>
                  <a:lnTo>
                    <a:pt x="7024370" y="0"/>
                  </a:lnTo>
                  <a:lnTo>
                    <a:pt x="7024370" y="42037"/>
                  </a:lnTo>
                  <a:lnTo>
                    <a:pt x="0" y="42037"/>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p:cNvSpPr/>
            <p:nvPr/>
          </p:nvSpPr>
          <p:spPr>
            <a:xfrm>
              <a:off x="1376553" y="6567043"/>
              <a:ext cx="7021323" cy="38736"/>
            </a:xfrm>
            <a:custGeom>
              <a:avLst/>
              <a:gdLst/>
              <a:ahLst/>
              <a:cxnLst/>
              <a:rect l="0" t="0" r="0" b="0"/>
              <a:pathLst>
                <a:path w="7021323" h="38736">
                  <a:moveTo>
                    <a:pt x="0" y="0"/>
                  </a:moveTo>
                  <a:lnTo>
                    <a:pt x="7021322" y="0"/>
                  </a:lnTo>
                  <a:lnTo>
                    <a:pt x="7021322" y="38735"/>
                  </a:lnTo>
                  <a:lnTo>
                    <a:pt x="0" y="38735"/>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41"/>
            <p:cNvSpPr/>
            <p:nvPr/>
          </p:nvSpPr>
          <p:spPr>
            <a:xfrm>
              <a:off x="1378331" y="6215253"/>
              <a:ext cx="7022720" cy="38609"/>
            </a:xfrm>
            <a:custGeom>
              <a:avLst/>
              <a:gdLst/>
              <a:ahLst/>
              <a:cxnLst/>
              <a:rect l="0" t="0" r="0" b="0"/>
              <a:pathLst>
                <a:path w="7022720" h="38609">
                  <a:moveTo>
                    <a:pt x="0" y="0"/>
                  </a:moveTo>
                  <a:lnTo>
                    <a:pt x="7022719" y="0"/>
                  </a:lnTo>
                  <a:lnTo>
                    <a:pt x="7022719" y="38608"/>
                  </a:lnTo>
                  <a:lnTo>
                    <a:pt x="0" y="38608"/>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3" name="Freeform 42"/>
            <p:cNvSpPr/>
            <p:nvPr/>
          </p:nvSpPr>
          <p:spPr>
            <a:xfrm>
              <a:off x="1378331" y="5866765"/>
              <a:ext cx="7013831" cy="38482"/>
            </a:xfrm>
            <a:custGeom>
              <a:avLst/>
              <a:gdLst/>
              <a:ahLst/>
              <a:cxnLst/>
              <a:rect l="0" t="0" r="0" b="0"/>
              <a:pathLst>
                <a:path w="7013831" h="38482">
                  <a:moveTo>
                    <a:pt x="0" y="0"/>
                  </a:moveTo>
                  <a:lnTo>
                    <a:pt x="7013830" y="0"/>
                  </a:lnTo>
                  <a:lnTo>
                    <a:pt x="7013830" y="38481"/>
                  </a:lnTo>
                  <a:lnTo>
                    <a:pt x="0" y="38481"/>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Freeform 43"/>
            <p:cNvSpPr/>
            <p:nvPr/>
          </p:nvSpPr>
          <p:spPr>
            <a:xfrm>
              <a:off x="1358900" y="7616952"/>
              <a:ext cx="7056121" cy="42165"/>
            </a:xfrm>
            <a:custGeom>
              <a:avLst/>
              <a:gdLst/>
              <a:ahLst/>
              <a:cxnLst/>
              <a:rect l="0" t="0" r="0" b="0"/>
              <a:pathLst>
                <a:path w="7056121" h="42165">
                  <a:moveTo>
                    <a:pt x="0" y="0"/>
                  </a:moveTo>
                  <a:lnTo>
                    <a:pt x="7056120" y="0"/>
                  </a:lnTo>
                  <a:lnTo>
                    <a:pt x="7056120" y="42164"/>
                  </a:lnTo>
                  <a:lnTo>
                    <a:pt x="0" y="42164"/>
                  </a:lnTo>
                  <a:close/>
                </a:path>
              </a:pathLst>
            </a:custGeom>
            <a:solidFill>
              <a:srgbClr val="8C8CFF">
                <a:alpha val="40000"/>
              </a:srgbClr>
            </a:solidFill>
            <a:ln w="0" cap="flat" cmpd="sng" algn="ctr">
              <a:solidFill>
                <a:srgbClr val="8C8CFF">
                  <a:alpha val="40000"/>
                </a:srgbClr>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9" name="Group 78"/>
          <p:cNvGrpSpPr/>
          <p:nvPr/>
        </p:nvGrpSpPr>
        <p:grpSpPr>
          <a:xfrm>
            <a:off x="1346200" y="609600"/>
            <a:ext cx="6210300" cy="5322332"/>
            <a:chOff x="1346200" y="609600"/>
            <a:chExt cx="6210300" cy="5322332"/>
          </a:xfrm>
        </p:grpSpPr>
        <p:cxnSp>
          <p:nvCxnSpPr>
            <p:cNvPr id="46" name="Straight Connector 45"/>
            <p:cNvCxnSpPr/>
            <p:nvPr/>
          </p:nvCxnSpPr>
          <p:spPr>
            <a:xfrm>
              <a:off x="2419477" y="5529199"/>
              <a:ext cx="49211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a:off x="2419477" y="609600"/>
              <a:ext cx="0" cy="49149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48" name="TextBox 47"/>
            <p:cNvSpPr txBox="1"/>
            <p:nvPr/>
          </p:nvSpPr>
          <p:spPr>
            <a:xfrm>
              <a:off x="2108200" y="4686300"/>
              <a:ext cx="584200" cy="353943"/>
            </a:xfrm>
            <a:prstGeom prst="rect">
              <a:avLst/>
            </a:prstGeom>
            <a:noFill/>
          </p:spPr>
          <p:txBody>
            <a:bodyPr vert="horz" rtlCol="0">
              <a:spAutoFit/>
            </a:bodyPr>
            <a:lstStyle/>
            <a:p>
              <a:r>
                <a:rPr lang="en-US" sz="1700" smtClean="0">
                  <a:solidFill>
                    <a:srgbClr val="000000"/>
                  </a:solidFill>
                  <a:latin typeface="Arial - 23"/>
                </a:rPr>
                <a:t>1</a:t>
              </a:r>
              <a:endParaRPr lang="en-US" sz="1700">
                <a:solidFill>
                  <a:srgbClr val="000000"/>
                </a:solidFill>
                <a:latin typeface="Arial - 23"/>
              </a:endParaRPr>
            </a:p>
          </p:txBody>
        </p:sp>
        <p:sp>
          <p:nvSpPr>
            <p:cNvPr id="49" name="TextBox 48"/>
            <p:cNvSpPr txBox="1"/>
            <p:nvPr/>
          </p:nvSpPr>
          <p:spPr>
            <a:xfrm>
              <a:off x="2108200" y="3962400"/>
              <a:ext cx="584200" cy="353943"/>
            </a:xfrm>
            <a:prstGeom prst="rect">
              <a:avLst/>
            </a:prstGeom>
            <a:noFill/>
          </p:spPr>
          <p:txBody>
            <a:bodyPr vert="horz" rtlCol="0">
              <a:spAutoFit/>
            </a:bodyPr>
            <a:lstStyle/>
            <a:p>
              <a:r>
                <a:rPr lang="en-US" sz="1700" smtClean="0">
                  <a:solidFill>
                    <a:srgbClr val="000000"/>
                  </a:solidFill>
                  <a:latin typeface="Arial - 23"/>
                </a:rPr>
                <a:t>2</a:t>
              </a:r>
              <a:endParaRPr lang="en-US" sz="1700">
                <a:solidFill>
                  <a:srgbClr val="000000"/>
                </a:solidFill>
                <a:latin typeface="Arial - 23"/>
              </a:endParaRPr>
            </a:p>
          </p:txBody>
        </p:sp>
        <p:sp>
          <p:nvSpPr>
            <p:cNvPr id="50" name="TextBox 49"/>
            <p:cNvSpPr txBox="1"/>
            <p:nvPr/>
          </p:nvSpPr>
          <p:spPr>
            <a:xfrm>
              <a:off x="2108200" y="3276600"/>
              <a:ext cx="584200" cy="353943"/>
            </a:xfrm>
            <a:prstGeom prst="rect">
              <a:avLst/>
            </a:prstGeom>
            <a:noFill/>
          </p:spPr>
          <p:txBody>
            <a:bodyPr vert="horz" rtlCol="0">
              <a:spAutoFit/>
            </a:bodyPr>
            <a:lstStyle/>
            <a:p>
              <a:r>
                <a:rPr lang="en-US" sz="1700" smtClean="0">
                  <a:solidFill>
                    <a:srgbClr val="000000"/>
                  </a:solidFill>
                  <a:latin typeface="Arial - 23"/>
                </a:rPr>
                <a:t>3</a:t>
              </a:r>
              <a:endParaRPr lang="en-US" sz="1700">
                <a:solidFill>
                  <a:srgbClr val="000000"/>
                </a:solidFill>
                <a:latin typeface="Arial - 23"/>
              </a:endParaRPr>
            </a:p>
          </p:txBody>
        </p:sp>
        <p:sp>
          <p:nvSpPr>
            <p:cNvPr id="51" name="TextBox 50"/>
            <p:cNvSpPr txBox="1"/>
            <p:nvPr/>
          </p:nvSpPr>
          <p:spPr>
            <a:xfrm>
              <a:off x="2108200" y="2552700"/>
              <a:ext cx="584200" cy="353943"/>
            </a:xfrm>
            <a:prstGeom prst="rect">
              <a:avLst/>
            </a:prstGeom>
            <a:noFill/>
          </p:spPr>
          <p:txBody>
            <a:bodyPr vert="horz" rtlCol="0">
              <a:spAutoFit/>
            </a:bodyPr>
            <a:lstStyle/>
            <a:p>
              <a:r>
                <a:rPr lang="en-US" sz="1700" smtClean="0">
                  <a:solidFill>
                    <a:srgbClr val="000000"/>
                  </a:solidFill>
                  <a:latin typeface="Arial - 23"/>
                </a:rPr>
                <a:t>4</a:t>
              </a:r>
              <a:endParaRPr lang="en-US" sz="1700">
                <a:solidFill>
                  <a:srgbClr val="000000"/>
                </a:solidFill>
                <a:latin typeface="Arial - 23"/>
              </a:endParaRPr>
            </a:p>
          </p:txBody>
        </p:sp>
        <p:sp>
          <p:nvSpPr>
            <p:cNvPr id="52" name="TextBox 51"/>
            <p:cNvSpPr txBox="1"/>
            <p:nvPr/>
          </p:nvSpPr>
          <p:spPr>
            <a:xfrm>
              <a:off x="2108200" y="1854200"/>
              <a:ext cx="584200" cy="353943"/>
            </a:xfrm>
            <a:prstGeom prst="rect">
              <a:avLst/>
            </a:prstGeom>
            <a:noFill/>
          </p:spPr>
          <p:txBody>
            <a:bodyPr vert="horz" rtlCol="0">
              <a:spAutoFit/>
            </a:bodyPr>
            <a:lstStyle/>
            <a:p>
              <a:r>
                <a:rPr lang="en-US" sz="1700" smtClean="0">
                  <a:solidFill>
                    <a:srgbClr val="000000"/>
                  </a:solidFill>
                  <a:latin typeface="Arial - 23"/>
                </a:rPr>
                <a:t>5</a:t>
              </a:r>
              <a:endParaRPr lang="en-US" sz="1700">
                <a:solidFill>
                  <a:srgbClr val="000000"/>
                </a:solidFill>
                <a:latin typeface="Arial - 23"/>
              </a:endParaRPr>
            </a:p>
          </p:txBody>
        </p:sp>
        <p:sp>
          <p:nvSpPr>
            <p:cNvPr id="53" name="TextBox 52"/>
            <p:cNvSpPr txBox="1"/>
            <p:nvPr/>
          </p:nvSpPr>
          <p:spPr>
            <a:xfrm>
              <a:off x="2108200" y="1155700"/>
              <a:ext cx="584200" cy="353943"/>
            </a:xfrm>
            <a:prstGeom prst="rect">
              <a:avLst/>
            </a:prstGeom>
            <a:noFill/>
          </p:spPr>
          <p:txBody>
            <a:bodyPr vert="horz" rtlCol="0">
              <a:spAutoFit/>
            </a:bodyPr>
            <a:lstStyle/>
            <a:p>
              <a:r>
                <a:rPr lang="en-US" sz="1700" smtClean="0">
                  <a:solidFill>
                    <a:srgbClr val="000000"/>
                  </a:solidFill>
                  <a:latin typeface="Arial - 23"/>
                </a:rPr>
                <a:t>6</a:t>
              </a:r>
              <a:endParaRPr lang="en-US" sz="1700">
                <a:solidFill>
                  <a:srgbClr val="000000"/>
                </a:solidFill>
                <a:latin typeface="Arial - 23"/>
              </a:endParaRPr>
            </a:p>
          </p:txBody>
        </p:sp>
        <p:sp>
          <p:nvSpPr>
            <p:cNvPr id="54" name="TextBox 53"/>
            <p:cNvSpPr txBox="1"/>
            <p:nvPr/>
          </p:nvSpPr>
          <p:spPr>
            <a:xfrm>
              <a:off x="2946400" y="5562600"/>
              <a:ext cx="609600" cy="369332"/>
            </a:xfrm>
            <a:prstGeom prst="rect">
              <a:avLst/>
            </a:prstGeom>
            <a:noFill/>
          </p:spPr>
          <p:txBody>
            <a:bodyPr vert="horz" rtlCol="0">
              <a:spAutoFit/>
            </a:bodyPr>
            <a:lstStyle/>
            <a:p>
              <a:r>
                <a:rPr lang="en-US" smtClean="0">
                  <a:solidFill>
                    <a:srgbClr val="000000"/>
                  </a:solidFill>
                  <a:latin typeface="Arial - 24"/>
                </a:rPr>
                <a:t>1</a:t>
              </a:r>
              <a:endParaRPr lang="en-US">
                <a:solidFill>
                  <a:srgbClr val="000000"/>
                </a:solidFill>
                <a:latin typeface="Arial - 24"/>
              </a:endParaRPr>
            </a:p>
          </p:txBody>
        </p:sp>
        <p:sp>
          <p:nvSpPr>
            <p:cNvPr id="55" name="TextBox 54"/>
            <p:cNvSpPr txBox="1"/>
            <p:nvPr/>
          </p:nvSpPr>
          <p:spPr>
            <a:xfrm>
              <a:off x="3670300" y="5562600"/>
              <a:ext cx="609600" cy="369332"/>
            </a:xfrm>
            <a:prstGeom prst="rect">
              <a:avLst/>
            </a:prstGeom>
            <a:noFill/>
          </p:spPr>
          <p:txBody>
            <a:bodyPr vert="horz" rtlCol="0">
              <a:spAutoFit/>
            </a:bodyPr>
            <a:lstStyle/>
            <a:p>
              <a:r>
                <a:rPr lang="en-US" smtClean="0">
                  <a:solidFill>
                    <a:srgbClr val="000000"/>
                  </a:solidFill>
                  <a:latin typeface="Arial - 24"/>
                </a:rPr>
                <a:t>2</a:t>
              </a:r>
              <a:endParaRPr lang="en-US">
                <a:solidFill>
                  <a:srgbClr val="000000"/>
                </a:solidFill>
                <a:latin typeface="Arial - 24"/>
              </a:endParaRPr>
            </a:p>
          </p:txBody>
        </p:sp>
        <p:sp>
          <p:nvSpPr>
            <p:cNvPr id="56" name="TextBox 55"/>
            <p:cNvSpPr txBox="1"/>
            <p:nvPr/>
          </p:nvSpPr>
          <p:spPr>
            <a:xfrm>
              <a:off x="4368800" y="5562600"/>
              <a:ext cx="609600" cy="369332"/>
            </a:xfrm>
            <a:prstGeom prst="rect">
              <a:avLst/>
            </a:prstGeom>
            <a:noFill/>
          </p:spPr>
          <p:txBody>
            <a:bodyPr vert="horz" rtlCol="0">
              <a:spAutoFit/>
            </a:bodyPr>
            <a:lstStyle/>
            <a:p>
              <a:r>
                <a:rPr lang="en-US" smtClean="0">
                  <a:solidFill>
                    <a:srgbClr val="000000"/>
                  </a:solidFill>
                  <a:latin typeface="Arial - 24"/>
                </a:rPr>
                <a:t>3</a:t>
              </a:r>
              <a:endParaRPr lang="en-US">
                <a:solidFill>
                  <a:srgbClr val="000000"/>
                </a:solidFill>
                <a:latin typeface="Arial - 24"/>
              </a:endParaRPr>
            </a:p>
          </p:txBody>
        </p:sp>
        <p:sp>
          <p:nvSpPr>
            <p:cNvPr id="57" name="TextBox 56"/>
            <p:cNvSpPr txBox="1"/>
            <p:nvPr/>
          </p:nvSpPr>
          <p:spPr>
            <a:xfrm>
              <a:off x="5054600" y="5562600"/>
              <a:ext cx="609600" cy="369332"/>
            </a:xfrm>
            <a:prstGeom prst="rect">
              <a:avLst/>
            </a:prstGeom>
            <a:noFill/>
          </p:spPr>
          <p:txBody>
            <a:bodyPr vert="horz" rtlCol="0">
              <a:spAutoFit/>
            </a:bodyPr>
            <a:lstStyle/>
            <a:p>
              <a:r>
                <a:rPr lang="en-US" smtClean="0">
                  <a:solidFill>
                    <a:srgbClr val="000000"/>
                  </a:solidFill>
                  <a:latin typeface="Arial - 24"/>
                </a:rPr>
                <a:t>4</a:t>
              </a:r>
              <a:endParaRPr lang="en-US">
                <a:solidFill>
                  <a:srgbClr val="000000"/>
                </a:solidFill>
                <a:latin typeface="Arial - 24"/>
              </a:endParaRPr>
            </a:p>
          </p:txBody>
        </p:sp>
        <p:sp>
          <p:nvSpPr>
            <p:cNvPr id="58" name="TextBox 57"/>
            <p:cNvSpPr txBox="1"/>
            <p:nvPr/>
          </p:nvSpPr>
          <p:spPr>
            <a:xfrm>
              <a:off x="5778500" y="5562600"/>
              <a:ext cx="609600" cy="369332"/>
            </a:xfrm>
            <a:prstGeom prst="rect">
              <a:avLst/>
            </a:prstGeom>
            <a:noFill/>
          </p:spPr>
          <p:txBody>
            <a:bodyPr vert="horz" rtlCol="0">
              <a:spAutoFit/>
            </a:bodyPr>
            <a:lstStyle/>
            <a:p>
              <a:r>
                <a:rPr lang="en-US" smtClean="0">
                  <a:solidFill>
                    <a:srgbClr val="000000"/>
                  </a:solidFill>
                  <a:latin typeface="Arial - 24"/>
                </a:rPr>
                <a:t>5</a:t>
              </a:r>
              <a:endParaRPr lang="en-US">
                <a:solidFill>
                  <a:srgbClr val="000000"/>
                </a:solidFill>
                <a:latin typeface="Arial - 24"/>
              </a:endParaRPr>
            </a:p>
          </p:txBody>
        </p:sp>
        <p:sp>
          <p:nvSpPr>
            <p:cNvPr id="59" name="TextBox 58"/>
            <p:cNvSpPr txBox="1"/>
            <p:nvPr/>
          </p:nvSpPr>
          <p:spPr>
            <a:xfrm>
              <a:off x="6489700" y="5549900"/>
              <a:ext cx="609600" cy="369332"/>
            </a:xfrm>
            <a:prstGeom prst="rect">
              <a:avLst/>
            </a:prstGeom>
            <a:noFill/>
          </p:spPr>
          <p:txBody>
            <a:bodyPr vert="horz" rtlCol="0">
              <a:spAutoFit/>
            </a:bodyPr>
            <a:lstStyle/>
            <a:p>
              <a:r>
                <a:rPr lang="en-US" smtClean="0">
                  <a:solidFill>
                    <a:srgbClr val="000000"/>
                  </a:solidFill>
                  <a:latin typeface="Arial - 24"/>
                </a:rPr>
                <a:t>6</a:t>
              </a:r>
              <a:endParaRPr lang="en-US">
                <a:solidFill>
                  <a:srgbClr val="000000"/>
                </a:solidFill>
                <a:latin typeface="Arial - 24"/>
              </a:endParaRPr>
            </a:p>
          </p:txBody>
        </p:sp>
        <p:cxnSp>
          <p:nvCxnSpPr>
            <p:cNvPr id="60" name="Straight Connector 59"/>
            <p:cNvCxnSpPr/>
            <p:nvPr/>
          </p:nvCxnSpPr>
          <p:spPr>
            <a:xfrm>
              <a:off x="2419477" y="1316609"/>
              <a:ext cx="70472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1" name="Straight Connector 60"/>
            <p:cNvCxnSpPr/>
            <p:nvPr/>
          </p:nvCxnSpPr>
          <p:spPr>
            <a:xfrm>
              <a:off x="3119755" y="1320800"/>
              <a:ext cx="0" cy="69850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2" name="Straight Connector 61"/>
            <p:cNvCxnSpPr/>
            <p:nvPr/>
          </p:nvCxnSpPr>
          <p:spPr>
            <a:xfrm>
              <a:off x="3126867" y="2022348"/>
              <a:ext cx="69583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827145" y="2029460"/>
              <a:ext cx="0" cy="68834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3834257" y="2717038"/>
              <a:ext cx="699643"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5" name="Straight Connector 64"/>
            <p:cNvCxnSpPr/>
            <p:nvPr/>
          </p:nvCxnSpPr>
          <p:spPr>
            <a:xfrm>
              <a:off x="4538472" y="2722626"/>
              <a:ext cx="0" cy="70637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6" name="Straight Connector 65"/>
            <p:cNvCxnSpPr/>
            <p:nvPr/>
          </p:nvCxnSpPr>
          <p:spPr>
            <a:xfrm>
              <a:off x="4542409" y="3435604"/>
              <a:ext cx="702691"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7" name="Straight Connector 66"/>
            <p:cNvCxnSpPr/>
            <p:nvPr/>
          </p:nvCxnSpPr>
          <p:spPr>
            <a:xfrm>
              <a:off x="5245862" y="3448304"/>
              <a:ext cx="0" cy="679196"/>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a:off x="5245862" y="4130294"/>
              <a:ext cx="69773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5946140" y="4124706"/>
              <a:ext cx="0" cy="7266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0" name="Straight Connector 69"/>
            <p:cNvCxnSpPr/>
            <p:nvPr/>
          </p:nvCxnSpPr>
          <p:spPr>
            <a:xfrm>
              <a:off x="5953252" y="4847209"/>
              <a:ext cx="688848" cy="0"/>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cxnSp>
          <p:nvCxnSpPr>
            <p:cNvPr id="71" name="Straight Connector 70"/>
            <p:cNvCxnSpPr/>
            <p:nvPr/>
          </p:nvCxnSpPr>
          <p:spPr>
            <a:xfrm>
              <a:off x="6644640" y="4861306"/>
              <a:ext cx="0" cy="637794"/>
            </a:xfrm>
            <a:prstGeom prst="line">
              <a:avLst/>
            </a:prstGeom>
            <a:ln w="38100" cap="flat" cmpd="sng" algn="ctr">
              <a:solidFill>
                <a:srgbClr val="00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
          <p:nvSpPr>
            <p:cNvPr id="72" name="TextBox 71"/>
            <p:cNvSpPr txBox="1"/>
            <p:nvPr/>
          </p:nvSpPr>
          <p:spPr>
            <a:xfrm>
              <a:off x="3136900" y="1193800"/>
              <a:ext cx="1016000" cy="276999"/>
            </a:xfrm>
            <a:prstGeom prst="rect">
              <a:avLst/>
            </a:prstGeom>
            <a:noFill/>
          </p:spPr>
          <p:txBody>
            <a:bodyPr vert="horz" rtlCol="0">
              <a:spAutoFit/>
            </a:bodyPr>
            <a:lstStyle/>
            <a:p>
              <a:r>
                <a:rPr lang="en-US" sz="1200" smtClean="0">
                  <a:solidFill>
                    <a:srgbClr val="000000"/>
                  </a:solidFill>
                  <a:latin typeface="Arial - 16"/>
                </a:rPr>
                <a:t>Isabella</a:t>
              </a:r>
              <a:endParaRPr lang="en-US" sz="1200">
                <a:solidFill>
                  <a:srgbClr val="000000"/>
                </a:solidFill>
                <a:latin typeface="Arial - 16"/>
              </a:endParaRPr>
            </a:p>
          </p:txBody>
        </p:sp>
        <p:sp>
          <p:nvSpPr>
            <p:cNvPr id="73" name="TextBox 72"/>
            <p:cNvSpPr txBox="1"/>
            <p:nvPr/>
          </p:nvSpPr>
          <p:spPr>
            <a:xfrm>
              <a:off x="3873500" y="1892300"/>
              <a:ext cx="863600" cy="276999"/>
            </a:xfrm>
            <a:prstGeom prst="rect">
              <a:avLst/>
            </a:prstGeom>
            <a:noFill/>
          </p:spPr>
          <p:txBody>
            <a:bodyPr vert="horz" rtlCol="0">
              <a:spAutoFit/>
            </a:bodyPr>
            <a:lstStyle/>
            <a:p>
              <a:r>
                <a:rPr lang="en-US" sz="1200" smtClean="0">
                  <a:solidFill>
                    <a:srgbClr val="000000"/>
                  </a:solidFill>
                  <a:latin typeface="Arial - 16"/>
                </a:rPr>
                <a:t>Jacob</a:t>
              </a:r>
              <a:endParaRPr lang="en-US" sz="1200">
                <a:solidFill>
                  <a:srgbClr val="000000"/>
                </a:solidFill>
                <a:latin typeface="Arial - 16"/>
              </a:endParaRPr>
            </a:p>
          </p:txBody>
        </p:sp>
        <p:sp>
          <p:nvSpPr>
            <p:cNvPr id="74" name="TextBox 73"/>
            <p:cNvSpPr txBox="1"/>
            <p:nvPr/>
          </p:nvSpPr>
          <p:spPr>
            <a:xfrm>
              <a:off x="4572000" y="2603500"/>
              <a:ext cx="889000" cy="276999"/>
            </a:xfrm>
            <a:prstGeom prst="rect">
              <a:avLst/>
            </a:prstGeom>
            <a:noFill/>
          </p:spPr>
          <p:txBody>
            <a:bodyPr vert="horz" rtlCol="0">
              <a:spAutoFit/>
            </a:bodyPr>
            <a:lstStyle/>
            <a:p>
              <a:r>
                <a:rPr lang="en-US" sz="1200" smtClean="0">
                  <a:solidFill>
                    <a:srgbClr val="000000"/>
                  </a:solidFill>
                  <a:latin typeface="Arial - 16"/>
                </a:rPr>
                <a:t>Emma</a:t>
              </a:r>
              <a:endParaRPr lang="en-US" sz="1200">
                <a:solidFill>
                  <a:srgbClr val="000000"/>
                </a:solidFill>
                <a:latin typeface="Arial - 16"/>
              </a:endParaRPr>
            </a:p>
          </p:txBody>
        </p:sp>
        <p:sp>
          <p:nvSpPr>
            <p:cNvPr id="75" name="TextBox 74"/>
            <p:cNvSpPr txBox="1"/>
            <p:nvPr/>
          </p:nvSpPr>
          <p:spPr>
            <a:xfrm>
              <a:off x="5308600" y="3314700"/>
              <a:ext cx="914400" cy="261610"/>
            </a:xfrm>
            <a:prstGeom prst="rect">
              <a:avLst/>
            </a:prstGeom>
            <a:noFill/>
          </p:spPr>
          <p:txBody>
            <a:bodyPr vert="horz" rtlCol="0">
              <a:spAutoFit/>
            </a:bodyPr>
            <a:lstStyle/>
            <a:p>
              <a:r>
                <a:rPr lang="en-US" sz="1100" smtClean="0">
                  <a:solidFill>
                    <a:srgbClr val="000000"/>
                  </a:solidFill>
                  <a:latin typeface="Arial - 15"/>
                </a:rPr>
                <a:t>Mycah</a:t>
              </a:r>
              <a:endParaRPr lang="en-US" sz="1100">
                <a:solidFill>
                  <a:srgbClr val="000000"/>
                </a:solidFill>
                <a:latin typeface="Arial - 15"/>
              </a:endParaRPr>
            </a:p>
          </p:txBody>
        </p:sp>
        <p:sp>
          <p:nvSpPr>
            <p:cNvPr id="76" name="TextBox 75"/>
            <p:cNvSpPr txBox="1"/>
            <p:nvPr/>
          </p:nvSpPr>
          <p:spPr>
            <a:xfrm>
              <a:off x="6019800" y="4013200"/>
              <a:ext cx="939800" cy="261610"/>
            </a:xfrm>
            <a:prstGeom prst="rect">
              <a:avLst/>
            </a:prstGeom>
            <a:noFill/>
          </p:spPr>
          <p:txBody>
            <a:bodyPr vert="horz" rtlCol="0">
              <a:spAutoFit/>
            </a:bodyPr>
            <a:lstStyle/>
            <a:p>
              <a:r>
                <a:rPr lang="en-US" sz="1100" smtClean="0">
                  <a:solidFill>
                    <a:srgbClr val="000000"/>
                  </a:solidFill>
                  <a:latin typeface="Arial - 15"/>
                </a:rPr>
                <a:t>Rachel</a:t>
              </a:r>
              <a:endParaRPr lang="en-US" sz="1100">
                <a:solidFill>
                  <a:srgbClr val="000000"/>
                </a:solidFill>
                <a:latin typeface="Arial - 15"/>
              </a:endParaRPr>
            </a:p>
          </p:txBody>
        </p:sp>
        <p:sp>
          <p:nvSpPr>
            <p:cNvPr id="77" name="TextBox 76"/>
            <p:cNvSpPr txBox="1"/>
            <p:nvPr/>
          </p:nvSpPr>
          <p:spPr>
            <a:xfrm>
              <a:off x="6718300" y="4724400"/>
              <a:ext cx="838200" cy="261610"/>
            </a:xfrm>
            <a:prstGeom prst="rect">
              <a:avLst/>
            </a:prstGeom>
            <a:noFill/>
          </p:spPr>
          <p:txBody>
            <a:bodyPr vert="horz" rtlCol="0">
              <a:spAutoFit/>
            </a:bodyPr>
            <a:lstStyle/>
            <a:p>
              <a:r>
                <a:rPr lang="en-US" sz="1100" smtClean="0">
                  <a:solidFill>
                    <a:srgbClr val="000000"/>
                  </a:solidFill>
                  <a:latin typeface="Arial - 15"/>
                </a:rPr>
                <a:t>Ethan</a:t>
              </a:r>
              <a:endParaRPr lang="en-US" sz="1100">
                <a:solidFill>
                  <a:srgbClr val="000000"/>
                </a:solidFill>
                <a:latin typeface="Arial - 15"/>
              </a:endParaRPr>
            </a:p>
          </p:txBody>
        </p:sp>
        <p:sp>
          <p:nvSpPr>
            <p:cNvPr id="78" name="TextBox 77"/>
            <p:cNvSpPr txBox="1"/>
            <p:nvPr/>
          </p:nvSpPr>
          <p:spPr>
            <a:xfrm>
              <a:off x="1346200" y="3022600"/>
              <a:ext cx="939800" cy="307777"/>
            </a:xfrm>
            <a:prstGeom prst="rect">
              <a:avLst/>
            </a:prstGeom>
            <a:noFill/>
          </p:spPr>
          <p:txBody>
            <a:bodyPr vert="horz" rtlCol="0">
              <a:spAutoFit/>
            </a:bodyPr>
            <a:lstStyle/>
            <a:p>
              <a:r>
                <a:rPr lang="en-US" sz="1400" smtClean="0">
                  <a:solidFill>
                    <a:srgbClr val="000000"/>
                  </a:solidFill>
                  <a:latin typeface="Arial - 19"/>
                </a:rPr>
                <a:t>Price</a:t>
              </a:r>
              <a:endParaRPr lang="en-US" sz="1400">
                <a:solidFill>
                  <a:srgbClr val="000000"/>
                </a:solidFill>
                <a:latin typeface="Arial - 19"/>
              </a:endParaRPr>
            </a:p>
          </p:txBody>
        </p:sp>
      </p:grpSp>
      <p:sp>
        <p:nvSpPr>
          <p:cNvPr id="80" name="TextBox 79"/>
          <p:cNvSpPr txBox="1"/>
          <p:nvPr/>
        </p:nvSpPr>
        <p:spPr>
          <a:xfrm>
            <a:off x="3225800" y="6019800"/>
            <a:ext cx="3200400" cy="307777"/>
          </a:xfrm>
          <a:prstGeom prst="rect">
            <a:avLst/>
          </a:prstGeom>
          <a:noFill/>
        </p:spPr>
        <p:txBody>
          <a:bodyPr vert="horz" rtlCol="0">
            <a:spAutoFit/>
          </a:bodyPr>
          <a:lstStyle/>
          <a:p>
            <a:r>
              <a:rPr lang="en-US" sz="1400" smtClean="0">
                <a:solidFill>
                  <a:srgbClr val="000000"/>
                </a:solidFill>
                <a:latin typeface="Arial - 19"/>
              </a:rPr>
              <a:t>Quantity of Bottled Water</a:t>
            </a:r>
            <a:endParaRPr lang="en-US" sz="1400">
              <a:solidFill>
                <a:srgbClr val="000000"/>
              </a:solidFill>
              <a:latin typeface="Arial - 19"/>
            </a:endParaRPr>
          </a:p>
        </p:txBody>
      </p:sp>
      <p:sp>
        <p:nvSpPr>
          <p:cNvPr id="81" name="Freeform 80"/>
          <p:cNvSpPr/>
          <p:nvPr/>
        </p:nvSpPr>
        <p:spPr>
          <a:xfrm>
            <a:off x="4748530" y="924433"/>
            <a:ext cx="5066031" cy="1465454"/>
          </a:xfrm>
          <a:custGeom>
            <a:avLst/>
            <a:gdLst/>
            <a:ahLst/>
            <a:cxnLst/>
            <a:rect l="0" t="0" r="0" b="0"/>
            <a:pathLst>
              <a:path w="5066031" h="1465454">
                <a:moveTo>
                  <a:pt x="844296" y="0"/>
                </a:moveTo>
                <a:lnTo>
                  <a:pt x="4305681" y="0"/>
                </a:lnTo>
                <a:lnTo>
                  <a:pt x="4390517" y="4953"/>
                </a:lnTo>
                <a:lnTo>
                  <a:pt x="4542155" y="17018"/>
                </a:lnTo>
                <a:lnTo>
                  <a:pt x="4685792" y="41529"/>
                </a:lnTo>
                <a:lnTo>
                  <a:pt x="4753357" y="53594"/>
                </a:lnTo>
                <a:lnTo>
                  <a:pt x="4871974" y="87884"/>
                </a:lnTo>
                <a:lnTo>
                  <a:pt x="4956048" y="127000"/>
                </a:lnTo>
                <a:lnTo>
                  <a:pt x="4998466" y="148971"/>
                </a:lnTo>
                <a:lnTo>
                  <a:pt x="5040884" y="192913"/>
                </a:lnTo>
                <a:lnTo>
                  <a:pt x="5057394" y="217424"/>
                </a:lnTo>
                <a:lnTo>
                  <a:pt x="5057394" y="229489"/>
                </a:lnTo>
                <a:lnTo>
                  <a:pt x="5066030" y="244221"/>
                </a:lnTo>
                <a:lnTo>
                  <a:pt x="5066030" y="1221232"/>
                </a:lnTo>
                <a:lnTo>
                  <a:pt x="5057394" y="1233424"/>
                </a:lnTo>
                <a:lnTo>
                  <a:pt x="5057394" y="1245743"/>
                </a:lnTo>
                <a:lnTo>
                  <a:pt x="5040884" y="1270000"/>
                </a:lnTo>
                <a:lnTo>
                  <a:pt x="4998466" y="1313942"/>
                </a:lnTo>
                <a:lnTo>
                  <a:pt x="4914392" y="1355471"/>
                </a:lnTo>
                <a:lnTo>
                  <a:pt x="4871974" y="1375029"/>
                </a:lnTo>
                <a:lnTo>
                  <a:pt x="4753357" y="1409319"/>
                </a:lnTo>
                <a:lnTo>
                  <a:pt x="4618355" y="1433703"/>
                </a:lnTo>
                <a:lnTo>
                  <a:pt x="4542155" y="1445895"/>
                </a:lnTo>
                <a:lnTo>
                  <a:pt x="4390517" y="1458214"/>
                </a:lnTo>
                <a:lnTo>
                  <a:pt x="4305681" y="1462913"/>
                </a:lnTo>
                <a:lnTo>
                  <a:pt x="4264025" y="1462913"/>
                </a:lnTo>
                <a:lnTo>
                  <a:pt x="4221607" y="1465453"/>
                </a:lnTo>
                <a:lnTo>
                  <a:pt x="844296" y="1465453"/>
                </a:lnTo>
                <a:lnTo>
                  <a:pt x="793242" y="1462913"/>
                </a:lnTo>
                <a:lnTo>
                  <a:pt x="751586" y="1462913"/>
                </a:lnTo>
                <a:lnTo>
                  <a:pt x="666750" y="1458214"/>
                </a:lnTo>
                <a:lnTo>
                  <a:pt x="515112" y="1445895"/>
                </a:lnTo>
                <a:lnTo>
                  <a:pt x="371475" y="1421384"/>
                </a:lnTo>
                <a:lnTo>
                  <a:pt x="303911" y="1409319"/>
                </a:lnTo>
                <a:lnTo>
                  <a:pt x="186055" y="1375029"/>
                </a:lnTo>
                <a:lnTo>
                  <a:pt x="101219" y="1335913"/>
                </a:lnTo>
                <a:lnTo>
                  <a:pt x="58801" y="1313942"/>
                </a:lnTo>
                <a:lnTo>
                  <a:pt x="17145" y="1270000"/>
                </a:lnTo>
                <a:lnTo>
                  <a:pt x="0" y="1245743"/>
                </a:lnTo>
                <a:lnTo>
                  <a:pt x="0" y="217424"/>
                </a:lnTo>
                <a:lnTo>
                  <a:pt x="17145" y="192913"/>
                </a:lnTo>
                <a:lnTo>
                  <a:pt x="58801" y="148971"/>
                </a:lnTo>
                <a:lnTo>
                  <a:pt x="143637" y="107442"/>
                </a:lnTo>
                <a:lnTo>
                  <a:pt x="186055" y="87884"/>
                </a:lnTo>
                <a:lnTo>
                  <a:pt x="303911" y="53594"/>
                </a:lnTo>
                <a:lnTo>
                  <a:pt x="439039" y="29210"/>
                </a:lnTo>
                <a:lnTo>
                  <a:pt x="515112" y="17018"/>
                </a:lnTo>
                <a:lnTo>
                  <a:pt x="666750" y="4953"/>
                </a:lnTo>
                <a:lnTo>
                  <a:pt x="751586"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2" name="TextBox 81"/>
          <p:cNvSpPr txBox="1"/>
          <p:nvPr/>
        </p:nvSpPr>
        <p:spPr>
          <a:xfrm>
            <a:off x="5054600" y="1206500"/>
            <a:ext cx="4699000" cy="1015663"/>
          </a:xfrm>
          <a:prstGeom prst="rect">
            <a:avLst/>
          </a:prstGeom>
          <a:noFill/>
        </p:spPr>
        <p:txBody>
          <a:bodyPr vert="horz" rtlCol="0">
            <a:spAutoFit/>
          </a:bodyPr>
          <a:lstStyle/>
          <a:p>
            <a:r>
              <a:rPr lang="en-US" sz="1500" dirty="0" smtClean="0">
                <a:solidFill>
                  <a:srgbClr val="000000"/>
                </a:solidFill>
                <a:latin typeface="Arial - 20"/>
              </a:rPr>
              <a:t>While each of the people below value </a:t>
            </a:r>
            <a:r>
              <a:rPr lang="en-US" sz="1500" dirty="0" smtClean="0">
                <a:solidFill>
                  <a:srgbClr val="000000"/>
                </a:solidFill>
                <a:latin typeface="Arial - 20"/>
              </a:rPr>
              <a:t>the </a:t>
            </a:r>
            <a:r>
              <a:rPr lang="en-US" sz="1500" dirty="0" smtClean="0">
                <a:solidFill>
                  <a:srgbClr val="000000"/>
                </a:solidFill>
                <a:latin typeface="Arial - 20"/>
              </a:rPr>
              <a:t>bottle of water differently, they each </a:t>
            </a:r>
            <a:r>
              <a:rPr lang="en-US" sz="1500" dirty="0" smtClean="0">
                <a:solidFill>
                  <a:srgbClr val="000000"/>
                </a:solidFill>
                <a:latin typeface="Arial - 20"/>
              </a:rPr>
              <a:t>pay </a:t>
            </a:r>
            <a:r>
              <a:rPr lang="en-US" sz="1500" dirty="0" smtClean="0">
                <a:solidFill>
                  <a:srgbClr val="000000"/>
                </a:solidFill>
                <a:latin typeface="Arial - 20"/>
              </a:rPr>
              <a:t>the same price, $2.50.</a:t>
            </a:r>
          </a:p>
          <a:p>
            <a:endParaRPr lang="en-US" sz="1500" dirty="0">
              <a:solidFill>
                <a:srgbClr val="000000"/>
              </a:solidFill>
              <a:latin typeface="Arial - 20"/>
            </a:endParaRPr>
          </a:p>
        </p:txBody>
      </p:sp>
      <p:sp>
        <p:nvSpPr>
          <p:cNvPr id="83" name="Freeform 82"/>
          <p:cNvSpPr/>
          <p:nvPr/>
        </p:nvSpPr>
        <p:spPr>
          <a:xfrm>
            <a:off x="6171692" y="2692273"/>
            <a:ext cx="3635376" cy="889382"/>
          </a:xfrm>
          <a:custGeom>
            <a:avLst/>
            <a:gdLst/>
            <a:ahLst/>
            <a:cxnLst/>
            <a:rect l="0" t="0" r="0" b="0"/>
            <a:pathLst>
              <a:path w="3635376" h="889382">
                <a:moveTo>
                  <a:pt x="605917" y="0"/>
                </a:moveTo>
                <a:lnTo>
                  <a:pt x="3089783" y="0"/>
                </a:lnTo>
                <a:lnTo>
                  <a:pt x="3150616" y="2921"/>
                </a:lnTo>
                <a:lnTo>
                  <a:pt x="3259455" y="10287"/>
                </a:lnTo>
                <a:lnTo>
                  <a:pt x="3362579" y="25146"/>
                </a:lnTo>
                <a:lnTo>
                  <a:pt x="3411093" y="32512"/>
                </a:lnTo>
                <a:lnTo>
                  <a:pt x="3496183" y="53340"/>
                </a:lnTo>
                <a:lnTo>
                  <a:pt x="3556508" y="77089"/>
                </a:lnTo>
                <a:lnTo>
                  <a:pt x="3586861" y="90424"/>
                </a:lnTo>
                <a:lnTo>
                  <a:pt x="3617341" y="116967"/>
                </a:lnTo>
                <a:lnTo>
                  <a:pt x="3629152" y="131953"/>
                </a:lnTo>
                <a:lnTo>
                  <a:pt x="3629152" y="139192"/>
                </a:lnTo>
                <a:lnTo>
                  <a:pt x="3635375" y="148209"/>
                </a:lnTo>
                <a:lnTo>
                  <a:pt x="3635375" y="741172"/>
                </a:lnTo>
                <a:lnTo>
                  <a:pt x="3629152" y="748538"/>
                </a:lnTo>
                <a:lnTo>
                  <a:pt x="3629152" y="756031"/>
                </a:lnTo>
                <a:lnTo>
                  <a:pt x="3617341" y="770763"/>
                </a:lnTo>
                <a:lnTo>
                  <a:pt x="3586861" y="797433"/>
                </a:lnTo>
                <a:lnTo>
                  <a:pt x="3526536" y="822706"/>
                </a:lnTo>
                <a:lnTo>
                  <a:pt x="3496183" y="834517"/>
                </a:lnTo>
                <a:lnTo>
                  <a:pt x="3411093" y="855345"/>
                </a:lnTo>
                <a:lnTo>
                  <a:pt x="3314065" y="870077"/>
                </a:lnTo>
                <a:lnTo>
                  <a:pt x="3259455" y="877570"/>
                </a:lnTo>
                <a:lnTo>
                  <a:pt x="3150616" y="884936"/>
                </a:lnTo>
                <a:lnTo>
                  <a:pt x="3089783" y="887857"/>
                </a:lnTo>
                <a:lnTo>
                  <a:pt x="3059811" y="887857"/>
                </a:lnTo>
                <a:lnTo>
                  <a:pt x="3029458" y="889381"/>
                </a:lnTo>
                <a:lnTo>
                  <a:pt x="605917" y="889381"/>
                </a:lnTo>
                <a:lnTo>
                  <a:pt x="569214" y="887857"/>
                </a:lnTo>
                <a:lnTo>
                  <a:pt x="539369" y="887857"/>
                </a:lnTo>
                <a:lnTo>
                  <a:pt x="478536" y="884936"/>
                </a:lnTo>
                <a:lnTo>
                  <a:pt x="369697" y="877570"/>
                </a:lnTo>
                <a:lnTo>
                  <a:pt x="266573" y="862711"/>
                </a:lnTo>
                <a:lnTo>
                  <a:pt x="218059" y="855345"/>
                </a:lnTo>
                <a:lnTo>
                  <a:pt x="133477" y="834517"/>
                </a:lnTo>
                <a:lnTo>
                  <a:pt x="72644" y="810768"/>
                </a:lnTo>
                <a:lnTo>
                  <a:pt x="42291" y="797433"/>
                </a:lnTo>
                <a:lnTo>
                  <a:pt x="12319" y="770763"/>
                </a:lnTo>
                <a:lnTo>
                  <a:pt x="0" y="756031"/>
                </a:lnTo>
                <a:lnTo>
                  <a:pt x="0" y="131953"/>
                </a:lnTo>
                <a:lnTo>
                  <a:pt x="12319" y="116967"/>
                </a:lnTo>
                <a:lnTo>
                  <a:pt x="42291" y="90424"/>
                </a:lnTo>
                <a:lnTo>
                  <a:pt x="103124" y="65151"/>
                </a:lnTo>
                <a:lnTo>
                  <a:pt x="133477" y="53340"/>
                </a:lnTo>
                <a:lnTo>
                  <a:pt x="218059" y="32512"/>
                </a:lnTo>
                <a:lnTo>
                  <a:pt x="314960" y="17780"/>
                </a:lnTo>
                <a:lnTo>
                  <a:pt x="369697" y="10287"/>
                </a:lnTo>
                <a:lnTo>
                  <a:pt x="478536" y="2921"/>
                </a:lnTo>
                <a:lnTo>
                  <a:pt x="539369" y="0"/>
                </a:lnTo>
                <a:close/>
              </a:path>
            </a:pathLst>
          </a:custGeom>
          <a:solidFill>
            <a:srgbClr val="FFFFFF"/>
          </a:solidFill>
          <a:ln w="38100" cap="flat" cmpd="sng" algn="ctr">
            <a:solidFill>
              <a:srgbClr val="000000"/>
            </a:solidFill>
            <a:prstDash val="solid"/>
            <a:miter lim="800000"/>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4" name="TextBox 83"/>
          <p:cNvSpPr txBox="1"/>
          <p:nvPr/>
        </p:nvSpPr>
        <p:spPr>
          <a:xfrm>
            <a:off x="6324600" y="2717800"/>
            <a:ext cx="3556000" cy="553998"/>
          </a:xfrm>
          <a:prstGeom prst="rect">
            <a:avLst/>
          </a:prstGeom>
          <a:noFill/>
        </p:spPr>
        <p:txBody>
          <a:bodyPr vert="horz" rtlCol="0">
            <a:spAutoFit/>
          </a:bodyPr>
          <a:lstStyle/>
          <a:p>
            <a:r>
              <a:rPr lang="en-US" sz="1500" dirty="0" smtClean="0">
                <a:solidFill>
                  <a:srgbClr val="000000"/>
                </a:solidFill>
                <a:latin typeface="Arial - 20"/>
              </a:rPr>
              <a:t>Which characters would </a:t>
            </a:r>
            <a:r>
              <a:rPr lang="en-US" sz="1500" dirty="0" smtClean="0">
                <a:solidFill>
                  <a:srgbClr val="000000"/>
                </a:solidFill>
                <a:latin typeface="Arial - 20"/>
              </a:rPr>
              <a:t>choose </a:t>
            </a:r>
            <a:r>
              <a:rPr lang="en-US" sz="1500" dirty="0" smtClean="0">
                <a:solidFill>
                  <a:srgbClr val="000000"/>
                </a:solidFill>
                <a:latin typeface="Arial - 20"/>
              </a:rPr>
              <a:t>not to buy the water?</a:t>
            </a:r>
            <a:endParaRPr lang="en-US" sz="1500" dirty="0">
              <a:solidFill>
                <a:srgbClr val="000000"/>
              </a:solidFill>
              <a:latin typeface="Arial - 20"/>
            </a:endParaRPr>
          </a:p>
        </p:txBody>
      </p:sp>
      <p:cxnSp>
        <p:nvCxnSpPr>
          <p:cNvPr id="85" name="Straight Connector 84"/>
          <p:cNvCxnSpPr/>
          <p:nvPr/>
        </p:nvCxnSpPr>
        <p:spPr>
          <a:xfrm>
            <a:off x="2411349" y="3792855"/>
            <a:ext cx="4900676" cy="0"/>
          </a:xfrm>
          <a:prstGeom prst="line">
            <a:avLst/>
          </a:prstGeom>
          <a:ln w="76200" cap="flat" cmpd="sng" algn="ctr">
            <a:solidFill>
              <a:srgbClr val="FF0000"/>
            </a:solidFill>
            <a:prstDash val="solid"/>
            <a:miter lim="800000"/>
            <a:headEnd type="none" w="med" len="sm"/>
            <a:tailEnd type="none" w="med" len="sm"/>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9660529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2647</Words>
  <Application>Microsoft Office PowerPoint</Application>
  <PresentationFormat>Custom</PresentationFormat>
  <Paragraphs>1129</Paragraphs>
  <Slides>42</Slides>
  <Notes>0</Notes>
  <HiddenSlides>0</HiddenSlides>
  <MMClips>0</MMClips>
  <ScaleCrop>false</ScaleCrop>
  <HeadingPairs>
    <vt:vector size="6" baseType="variant">
      <vt:variant>
        <vt:lpstr>Fonts Used</vt:lpstr>
      </vt:variant>
      <vt:variant>
        <vt:i4>19</vt:i4>
      </vt:variant>
      <vt:variant>
        <vt:lpstr>Theme</vt:lpstr>
      </vt:variant>
      <vt:variant>
        <vt:i4>1</vt:i4>
      </vt:variant>
      <vt:variant>
        <vt:lpstr>Slide Titles</vt:lpstr>
      </vt:variant>
      <vt:variant>
        <vt:i4>42</vt:i4>
      </vt:variant>
    </vt:vector>
  </HeadingPairs>
  <TitlesOfParts>
    <vt:vector size="62" baseType="lpstr">
      <vt:lpstr>Arial - 18</vt:lpstr>
      <vt:lpstr>Arial - 20</vt:lpstr>
      <vt:lpstr>Calibri</vt:lpstr>
      <vt:lpstr> - 17</vt:lpstr>
      <vt:lpstr>Arial - 16</vt:lpstr>
      <vt:lpstr>Arial - 15</vt:lpstr>
      <vt:lpstr>Arial - 24</vt:lpstr>
      <vt:lpstr>Arial - 17</vt:lpstr>
      <vt:lpstr> - 20</vt:lpstr>
      <vt:lpstr>Arial - 21</vt:lpstr>
      <vt:lpstr>Arial - 23</vt:lpstr>
      <vt:lpstr>Arial - 19</vt:lpstr>
      <vt:lpstr>Arial</vt:lpstr>
      <vt:lpstr>Arial - 28</vt:lpstr>
      <vt:lpstr> - 21</vt:lpstr>
      <vt:lpstr>Calibri Light</vt:lpstr>
      <vt:lpstr> - 16</vt:lpstr>
      <vt:lpstr>Times New Roman - 21</vt:lpstr>
      <vt:lpstr>Times New Roman - 20</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Flowers, Barbara</dc:creator>
  <cp:lastModifiedBy>Flowers, Barbara</cp:lastModifiedBy>
  <cp:revision>6</cp:revision>
  <dcterms:created xsi:type="dcterms:W3CDTF">2016-02-08T14:10:46Z</dcterms:created>
  <dcterms:modified xsi:type="dcterms:W3CDTF">2016-02-08T15:20:47Z</dcterms:modified>
</cp:coreProperties>
</file>