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84" r:id="rId4"/>
    <p:sldId id="285" r:id="rId5"/>
    <p:sldId id="267" r:id="rId6"/>
    <p:sldId id="258" r:id="rId7"/>
    <p:sldId id="276" r:id="rId8"/>
    <p:sldId id="281" r:id="rId9"/>
    <p:sldId id="280" r:id="rId10"/>
    <p:sldId id="270" r:id="rId11"/>
    <p:sldId id="279" r:id="rId12"/>
    <p:sldId id="268" r:id="rId13"/>
    <p:sldId id="273" r:id="rId14"/>
    <p:sldId id="262" r:id="rId15"/>
    <p:sldId id="272" r:id="rId16"/>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48"/>
    <p:restoredTop sz="80559" autoAdjust="0"/>
  </p:normalViewPr>
  <p:slideViewPr>
    <p:cSldViewPr>
      <p:cViewPr varScale="1">
        <p:scale>
          <a:sx n="90" d="100"/>
          <a:sy n="90" d="100"/>
        </p:scale>
        <p:origin x="1758" y="84"/>
      </p:cViewPr>
      <p:guideLst>
        <p:guide orient="horz" pos="2160"/>
        <p:guide pos="2880"/>
      </p:guideLst>
    </p:cSldViewPr>
  </p:slideViewPr>
  <p:notesTextViewPr>
    <p:cViewPr>
      <p:scale>
        <a:sx n="1" d="1"/>
        <a:sy n="1" d="1"/>
      </p:scale>
      <p:origin x="0" y="0"/>
    </p:cViewPr>
  </p:notesTextViewPr>
  <p:sorterViewPr>
    <p:cViewPr>
      <p:scale>
        <a:sx n="100" d="100"/>
        <a:sy n="100" d="100"/>
      </p:scale>
      <p:origin x="0" y="-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dirty="0"/>
          </a:p>
        </p:txBody>
      </p:sp>
      <p:sp>
        <p:nvSpPr>
          <p:cNvPr id="3" name="Date Placeholder 2"/>
          <p:cNvSpPr>
            <a:spLocks noGrp="1"/>
          </p:cNvSpPr>
          <p:nvPr>
            <p:ph type="dt" idx="1"/>
          </p:nvPr>
        </p:nvSpPr>
        <p:spPr>
          <a:xfrm>
            <a:off x="3990721" y="0"/>
            <a:ext cx="3052974" cy="467281"/>
          </a:xfrm>
          <a:prstGeom prst="rect">
            <a:avLst/>
          </a:prstGeom>
        </p:spPr>
        <p:txBody>
          <a:bodyPr vert="horz" lIns="93662" tIns="46831" rIns="93662" bIns="46831" rtlCol="0"/>
          <a:lstStyle>
            <a:lvl1pPr algn="r">
              <a:defRPr sz="1200"/>
            </a:lvl1pPr>
          </a:lstStyle>
          <a:p>
            <a:fld id="{F578D96C-C473-450A-B257-2F67D37A5420}" type="datetimeFigureOut">
              <a:rPr lang="en-US" smtClean="0"/>
              <a:pPr/>
              <a:t>10/20/2017</a:t>
            </a:fld>
            <a:endParaRPr lang="en-US" dirty="0"/>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endParaRPr lang="en-US" dirty="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lIns="93662" tIns="46831" rIns="93662" bIns="46831" rtlCol="0" anchor="b"/>
          <a:lstStyle>
            <a:lvl1pPr algn="r">
              <a:defRPr sz="1200"/>
            </a:lvl1pPr>
          </a:lstStyle>
          <a:p>
            <a:fld id="{0A769A93-9EF9-4B2F-A281-B5AC303149A8}" type="slidenum">
              <a:rPr lang="en-US" smtClean="0"/>
              <a:pPr/>
              <a:t>‹#›</a:t>
            </a:fld>
            <a:endParaRPr lang="en-US" dirty="0"/>
          </a:p>
        </p:txBody>
      </p:sp>
    </p:spTree>
    <p:extLst>
      <p:ext uri="{BB962C8B-B14F-4D97-AF65-F5344CB8AC3E}">
        <p14:creationId xmlns:p14="http://schemas.microsoft.com/office/powerpoint/2010/main" val="3049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6620">
              <a:defRPr/>
            </a:pPr>
            <a:r>
              <a:rPr lang="en-US" baseline="0" dirty="0" smtClean="0"/>
              <a:t>Presenter’s introduction should include:</a:t>
            </a:r>
          </a:p>
          <a:p>
            <a:pPr defTabSz="936620">
              <a:buFont typeface="Arial" pitchFamily="34" charset="0"/>
              <a:buChar char="•"/>
              <a:defRPr/>
            </a:pPr>
            <a:endParaRPr lang="en-US" baseline="0" dirty="0" smtClean="0"/>
          </a:p>
          <a:p>
            <a:pPr marL="234155" indent="-234155" defTabSz="936620">
              <a:buFont typeface="Arial" pitchFamily="34" charset="0"/>
              <a:buChar char="•"/>
              <a:defRPr/>
            </a:pPr>
            <a:r>
              <a:rPr lang="en-US" baseline="0" dirty="0" smtClean="0"/>
              <a:t>Greeting: </a:t>
            </a:r>
          </a:p>
          <a:p>
            <a:pPr marL="234155" indent="-234155" defTabSz="936620">
              <a:buFont typeface="Arial" pitchFamily="34" charset="0"/>
              <a:buNone/>
              <a:defRPr/>
            </a:pPr>
            <a:r>
              <a:rPr lang="en-US" baseline="0" dirty="0" smtClean="0"/>
              <a:t>	Hello and how are you doing today.  I am NAME from COMPANY. I am the TITLE, which means I am responsible for AREA.</a:t>
            </a:r>
          </a:p>
          <a:p>
            <a:pPr marL="234155" indent="-234155" defTabSz="936620">
              <a:buFont typeface="Arial" pitchFamily="34" charset="0"/>
              <a:buNone/>
              <a:defRPr/>
            </a:pPr>
            <a:r>
              <a:rPr lang="en-US" baseline="0" dirty="0" smtClean="0"/>
              <a:t> </a:t>
            </a:r>
          </a:p>
          <a:p>
            <a:pPr marL="234155" indent="-234155" defTabSz="936620">
              <a:buFont typeface="Arial" pitchFamily="34" charset="0"/>
              <a:buChar char="•"/>
              <a:defRPr/>
            </a:pPr>
            <a:r>
              <a:rPr lang="en-US" baseline="0" dirty="0" smtClean="0"/>
              <a:t>Company Profile: </a:t>
            </a:r>
          </a:p>
          <a:p>
            <a:pPr marL="234155" indent="-234155" defTabSz="936620">
              <a:buFont typeface="Arial" pitchFamily="34" charset="0"/>
              <a:buNone/>
              <a:defRPr/>
            </a:pPr>
            <a:r>
              <a:rPr lang="en-US" baseline="0" dirty="0" smtClean="0"/>
              <a:t>	My firm conducts business spanning GEOGRAPHIC FOOTPRINT and TYPE OF BUSINESS.</a:t>
            </a:r>
          </a:p>
          <a:p>
            <a:pPr marL="234155" indent="-234155">
              <a:buFont typeface="Arial" pitchFamily="34" charset="0"/>
              <a:buChar char="•"/>
            </a:pPr>
            <a:endParaRPr lang="en-US" baseline="0" dirty="0" smtClean="0"/>
          </a:p>
          <a:p>
            <a:pPr marL="234155" indent="-234155">
              <a:buFont typeface="Arial" pitchFamily="34" charset="0"/>
              <a:buChar char="•"/>
            </a:pPr>
            <a:r>
              <a:rPr lang="en-US" baseline="0" dirty="0" smtClean="0"/>
              <a:t>Responsibilities: </a:t>
            </a:r>
          </a:p>
          <a:p>
            <a:pPr marL="234155" indent="-234155">
              <a:buFont typeface="Arial" pitchFamily="34" charset="0"/>
              <a:buNone/>
            </a:pPr>
            <a:r>
              <a:rPr lang="en-US" baseline="0" dirty="0" smtClean="0"/>
              <a:t>	My responsibilities include DUTIES. A typical work day for me would start with ACTIVITY and end with ACTIVITY.</a:t>
            </a:r>
          </a:p>
          <a:p>
            <a:pPr marL="234155" indent="-234155">
              <a:buFont typeface="Arial" pitchFamily="34" charset="0"/>
              <a:buChar char="•"/>
            </a:pPr>
            <a:endParaRPr lang="en-US" baseline="0" dirty="0" smtClean="0"/>
          </a:p>
          <a:p>
            <a:pPr marL="234155" indent="-234155">
              <a:buFont typeface="Arial" pitchFamily="34" charset="0"/>
              <a:buChar char="•"/>
            </a:pPr>
            <a:r>
              <a:rPr lang="en-US" baseline="0" dirty="0" smtClean="0"/>
              <a:t>Insights: </a:t>
            </a:r>
          </a:p>
          <a:p>
            <a:pPr marL="234155" indent="-234155">
              <a:buFont typeface="Arial" pitchFamily="34" charset="0"/>
              <a:buNone/>
            </a:pPr>
            <a:r>
              <a:rPr lang="en-US" baseline="0" dirty="0" smtClean="0"/>
              <a:t>	The most challenging part of my job is …   and the most exciting part of my job is …</a:t>
            </a:r>
          </a:p>
          <a:p>
            <a:pPr marL="234155" indent="-234155">
              <a:buAutoNum type="alphaLcPeriod"/>
            </a:pP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1</a:t>
            </a:fld>
            <a:endParaRPr lang="en-US" dirty="0"/>
          </a:p>
        </p:txBody>
      </p:sp>
    </p:spTree>
    <p:extLst>
      <p:ext uri="{BB962C8B-B14F-4D97-AF65-F5344CB8AC3E}">
        <p14:creationId xmlns:p14="http://schemas.microsoft.com/office/powerpoint/2010/main" val="101764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dirty="0" smtClean="0"/>
              <a:t>Presenter asks: How did a mortgage help</a:t>
            </a:r>
            <a:r>
              <a:rPr lang="en-US" baseline="0" dirty="0" smtClean="0"/>
              <a:t> Oscar</a:t>
            </a:r>
            <a:r>
              <a:rPr lang="en-US" dirty="0" smtClean="0"/>
              <a:t> reach</a:t>
            </a:r>
            <a:r>
              <a:rPr lang="en-US" baseline="0" dirty="0" smtClean="0"/>
              <a:t> his dream and </a:t>
            </a:r>
            <a:r>
              <a:rPr lang="en-US" dirty="0" smtClean="0"/>
              <a:t>become a new homeowner?</a:t>
            </a:r>
          </a:p>
          <a:p>
            <a:pPr defTabSz="936620">
              <a:defRPr/>
            </a:pPr>
            <a:r>
              <a:rPr lang="en-US" i="1" dirty="0" smtClean="0"/>
              <a:t>Possible response from students:</a:t>
            </a:r>
          </a:p>
          <a:p>
            <a:pPr marL="171450" indent="-171450" defTabSz="936620">
              <a:buFont typeface="Arial" panose="020B0604020202020204" pitchFamily="34" charset="0"/>
              <a:buChar char="•"/>
              <a:defRPr/>
            </a:pPr>
            <a:r>
              <a:rPr lang="en-US" dirty="0" smtClean="0"/>
              <a:t>A bank gave Oscar a home loan, called a “mortgage,” because he wasn’t able to pay for a house all at once.</a:t>
            </a:r>
          </a:p>
          <a:p>
            <a:pPr marL="171450" indent="-171450" defTabSz="936620">
              <a:buFont typeface="Arial" panose="020B0604020202020204" pitchFamily="34" charset="0"/>
              <a:buChar char="•"/>
              <a:defRPr/>
            </a:pPr>
            <a:r>
              <a:rPr lang="en-US" dirty="0" smtClean="0"/>
              <a:t>He hadn’t saved enough for a 20 percent down payment on a house. </a:t>
            </a:r>
          </a:p>
          <a:p>
            <a:pPr marL="171450" indent="-171450" defTabSz="936620">
              <a:buFont typeface="Arial" panose="020B0604020202020204" pitchFamily="34" charset="0"/>
              <a:buChar char="•"/>
              <a:defRPr/>
            </a:pPr>
            <a:endParaRPr lang="en-US" dirty="0" smtClean="0"/>
          </a:p>
          <a:p>
            <a:pPr marL="0" indent="0" defTabSz="936620">
              <a:buFont typeface="Arial" panose="020B0604020202020204" pitchFamily="34" charset="0"/>
              <a:buNone/>
              <a:defRPr/>
            </a:pPr>
            <a:r>
              <a:rPr lang="en-US" dirty="0" smtClean="0"/>
              <a:t>Oscar was also saving for another</a:t>
            </a:r>
            <a:r>
              <a:rPr lang="en-US" baseline="0" dirty="0" smtClean="0"/>
              <a:t> long term goal; retirement. </a:t>
            </a:r>
            <a:endParaRPr lang="en-US" dirty="0" smtClean="0"/>
          </a:p>
          <a:p>
            <a:pPr marL="0" indent="0" defTabSz="936620">
              <a:buFont typeface="Arial" panose="020B0604020202020204" pitchFamily="34" charset="0"/>
              <a:buNone/>
              <a:defRPr/>
            </a:pPr>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10</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asks: How</a:t>
            </a:r>
            <a:r>
              <a:rPr lang="en-US" baseline="0" dirty="0" smtClean="0"/>
              <a:t> is Oscar </a:t>
            </a:r>
            <a:r>
              <a:rPr lang="en-US" dirty="0" smtClean="0"/>
              <a:t>saving for retirement?</a:t>
            </a:r>
          </a:p>
          <a:p>
            <a:r>
              <a:rPr lang="en-US" i="1" dirty="0" smtClean="0"/>
              <a:t>Possible responses from students:</a:t>
            </a:r>
          </a:p>
          <a:p>
            <a:pPr marL="171450" indent="-171450">
              <a:buFont typeface="Arial" panose="020B0604020202020204" pitchFamily="34" charset="0"/>
              <a:buChar char="•"/>
            </a:pPr>
            <a:r>
              <a:rPr lang="en-US" dirty="0" smtClean="0"/>
              <a:t>Putting his money into his company’s 401(k) plan.   </a:t>
            </a:r>
          </a:p>
          <a:p>
            <a:pPr marL="171450" indent="-171450">
              <a:buFont typeface="Arial" panose="020B0604020202020204" pitchFamily="34" charset="0"/>
              <a:buChar char="•"/>
            </a:pPr>
            <a:r>
              <a:rPr lang="en-US" dirty="0" smtClean="0"/>
              <a:t>401(k)s include investments in different stocks, bonds, and mutual funds. </a:t>
            </a:r>
          </a:p>
          <a:p>
            <a:pPr marL="171450" indent="-171450">
              <a:buFont typeface="Arial" panose="020B0604020202020204" pitchFamily="34" charset="0"/>
              <a:buChar char="•"/>
            </a:pPr>
            <a:r>
              <a:rPr lang="en-US" dirty="0" smtClean="0"/>
              <a:t>His company matches every dollar that he saves, up to $1,200 a year. </a:t>
            </a:r>
          </a:p>
        </p:txBody>
      </p:sp>
      <p:sp>
        <p:nvSpPr>
          <p:cNvPr id="4" name="Slide Number Placeholder 3"/>
          <p:cNvSpPr>
            <a:spLocks noGrp="1"/>
          </p:cNvSpPr>
          <p:nvPr>
            <p:ph type="sldNum" sz="quarter" idx="10"/>
          </p:nvPr>
        </p:nvSpPr>
        <p:spPr/>
        <p:txBody>
          <a:bodyPr/>
          <a:lstStyle/>
          <a:p>
            <a:fld id="{0A769A93-9EF9-4B2F-A281-B5AC303149A8}" type="slidenum">
              <a:rPr lang="en-US" smtClean="0"/>
              <a:pPr/>
              <a:t>11</a:t>
            </a:fld>
            <a:endParaRPr lang="en-US" dirty="0"/>
          </a:p>
        </p:txBody>
      </p:sp>
    </p:spTree>
    <p:extLst>
      <p:ext uri="{BB962C8B-B14F-4D97-AF65-F5344CB8AC3E}">
        <p14:creationId xmlns:p14="http://schemas.microsoft.com/office/powerpoint/2010/main" val="279748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presenter wraps up: Thank you for your attention and time today. </a:t>
            </a:r>
          </a:p>
          <a:p>
            <a:endParaRPr lang="en-US" baseline="0" dirty="0" smtClean="0"/>
          </a:p>
          <a:p>
            <a:pPr>
              <a:buFont typeface="Arial" pitchFamily="34" charset="0"/>
              <a:buNone/>
            </a:pPr>
            <a:r>
              <a:rPr lang="en-US" baseline="0" dirty="0" smtClean="0"/>
              <a:t>I hope you now have a better understanding of how life goals and the capital markets are related; what capital markets do for us, and why that’s important. </a:t>
            </a:r>
          </a:p>
          <a:p>
            <a:pPr>
              <a:buFont typeface="Arial" pitchFamily="34" charset="0"/>
              <a:buNone/>
            </a:pPr>
            <a:endParaRPr lang="en-US" baseline="0" dirty="0" smtClean="0"/>
          </a:p>
          <a:p>
            <a:pPr>
              <a:buFont typeface="Arial" pitchFamily="34" charset="0"/>
              <a:buNone/>
            </a:pPr>
            <a:r>
              <a:rPr lang="en-US" baseline="0" dirty="0" smtClean="0"/>
              <a:t>I asked you a lot of questions today. Now it’s your turn to ask me questions. </a:t>
            </a:r>
          </a:p>
        </p:txBody>
      </p:sp>
      <p:sp>
        <p:nvSpPr>
          <p:cNvPr id="4" name="Slide Number Placeholder 3"/>
          <p:cNvSpPr>
            <a:spLocks noGrp="1"/>
          </p:cNvSpPr>
          <p:nvPr>
            <p:ph type="sldNum" sz="quarter" idx="10"/>
          </p:nvPr>
        </p:nvSpPr>
        <p:spPr/>
        <p:txBody>
          <a:bodyPr/>
          <a:lstStyle/>
          <a:p>
            <a:fld id="{0A769A93-9EF9-4B2F-A281-B5AC303149A8}" type="slidenum">
              <a:rPr lang="en-US" smtClean="0"/>
              <a:pPr/>
              <a:t>12</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If you did not use the video</a:t>
            </a:r>
            <a:r>
              <a:rPr lang="en-US" dirty="0" smtClean="0"/>
              <a:t>, discuss the lesson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Whatever you dream about doing, you will need to find a way to pay for it. Putting money into your savings account regularly will help you earn even more. If you are confident that you have enough money saved to cover emergencies, you can open a money market or CD account.  These types of accounts offer higher interest rates than most accounts, but they also have rules about how much money you must put aside and how long your money is held. When it comes to saving, higher interest rates mean that your money grows more quickly. Investing through the capital markets is another way your money can earn more. Investing can earn you more money (or returns) than savings accounts or CDs, but it also increases the risk that you might lose your money. When it comes to investing, it’s quite simple -- higher risk offers higher possible returns and lower risk offers lower possible returns.</a:t>
            </a:r>
          </a:p>
          <a:p>
            <a:endParaRPr lang="en-US" sz="600" dirty="0" smtClean="0"/>
          </a:p>
          <a:p>
            <a:pPr>
              <a:buFont typeface="Arial" pitchFamily="34" charset="0"/>
              <a:buChar char="•"/>
            </a:pPr>
            <a:r>
              <a:rPr lang="en-US" dirty="0" smtClean="0"/>
              <a:t>  Capital markets are financial markets that </a:t>
            </a:r>
            <a:r>
              <a:rPr lang="en-US" b="1" dirty="0" smtClean="0"/>
              <a:t>bring buyers and sellers together </a:t>
            </a:r>
            <a:r>
              <a:rPr lang="en-US" dirty="0" smtClean="0"/>
              <a:t>to trade stocks, bonds, currencies, and other financial assets. The capital markets include the stock market and the bond market. </a:t>
            </a:r>
          </a:p>
          <a:p>
            <a:pPr>
              <a:buFont typeface="Arial" pitchFamily="34" charset="0"/>
              <a:buChar char="•"/>
            </a:pPr>
            <a:endParaRPr lang="en-US" b="1" dirty="0" smtClean="0"/>
          </a:p>
          <a:p>
            <a:pPr>
              <a:buFont typeface="Arial" pitchFamily="34" charset="0"/>
              <a:buChar char="•"/>
            </a:pPr>
            <a:r>
              <a:rPr lang="en-US" sz="1200" kern="1200" dirty="0" smtClean="0">
                <a:solidFill>
                  <a:schemeClr val="tx1"/>
                </a:solidFill>
                <a:effectLst/>
                <a:latin typeface="+mn-lt"/>
                <a:ea typeface="+mn-ea"/>
                <a:cs typeface="+mn-cs"/>
              </a:rPr>
              <a:t>Throughout your life you will have different financial goals from saving for education, to investing in a business idea, to buying a car or a home, to retiring. There are different tools and resources available through the capital markets to help you. </a:t>
            </a:r>
            <a:endParaRPr lang="en-US" b="1" dirty="0" smtClean="0"/>
          </a:p>
          <a:p>
            <a:pPr>
              <a:buFont typeface="Arial" pitchFamily="34" charset="0"/>
              <a:buChar char="•"/>
            </a:pPr>
            <a:endParaRPr lang="en-US" b="1" dirty="0" smtClean="0"/>
          </a:p>
          <a:p>
            <a:pPr>
              <a:buFont typeface="Arial" pitchFamily="34" charset="0"/>
              <a:buNone/>
            </a:pPr>
            <a:r>
              <a:rPr lang="en-US" b="1" dirty="0" smtClean="0"/>
              <a:t>For example: </a:t>
            </a:r>
          </a:p>
          <a:p>
            <a:r>
              <a:rPr lang="en-US" sz="1200" kern="1200" dirty="0" smtClean="0">
                <a:solidFill>
                  <a:schemeClr val="tx1"/>
                </a:solidFill>
                <a:effectLst/>
                <a:latin typeface="+mn-lt"/>
                <a:ea typeface="+mn-ea"/>
                <a:cs typeface="+mn-cs"/>
              </a:rPr>
              <a:t>If a student dreamt of becoming</a:t>
            </a:r>
            <a:r>
              <a:rPr lang="en-US" sz="1200" kern="1200" baseline="0" dirty="0" smtClean="0">
                <a:solidFill>
                  <a:schemeClr val="tx1"/>
                </a:solidFill>
                <a:effectLst/>
                <a:latin typeface="+mn-lt"/>
                <a:ea typeface="+mn-ea"/>
                <a:cs typeface="+mn-cs"/>
              </a:rPr>
              <a:t> a dentist it would require a plan. Knowing </a:t>
            </a:r>
            <a:r>
              <a:rPr lang="en-US" sz="1200" kern="1200" dirty="0" smtClean="0">
                <a:solidFill>
                  <a:schemeClr val="tx1"/>
                </a:solidFill>
                <a:effectLst/>
                <a:latin typeface="+mn-lt"/>
                <a:ea typeface="+mn-ea"/>
                <a:cs typeface="+mn-cs"/>
              </a:rPr>
              <a:t>college and dental school would be expensive, a student could save as much of her earnings from her part-time job as she could. In</a:t>
            </a:r>
            <a:r>
              <a:rPr lang="en-US" sz="1200" kern="1200" baseline="0" dirty="0" smtClean="0">
                <a:solidFill>
                  <a:schemeClr val="tx1"/>
                </a:solidFill>
                <a:effectLst/>
                <a:latin typeface="+mn-lt"/>
                <a:ea typeface="+mn-ea"/>
                <a:cs typeface="+mn-cs"/>
              </a:rPr>
              <a:t> the summer, s</a:t>
            </a:r>
            <a:r>
              <a:rPr lang="en-US" sz="1200" kern="1200" dirty="0" smtClean="0">
                <a:solidFill>
                  <a:schemeClr val="tx1"/>
                </a:solidFill>
                <a:effectLst/>
                <a:latin typeface="+mn-lt"/>
                <a:ea typeface="+mn-ea"/>
                <a:cs typeface="+mn-cs"/>
              </a:rPr>
              <a:t>he could work full time and put even more into her </a:t>
            </a:r>
            <a:r>
              <a:rPr lang="en-US" sz="1200" b="1" kern="1200" dirty="0" smtClean="0">
                <a:solidFill>
                  <a:schemeClr val="tx1"/>
                </a:solidFill>
                <a:effectLst/>
                <a:latin typeface="+mn-lt"/>
                <a:ea typeface="+mn-ea"/>
                <a:cs typeface="+mn-cs"/>
              </a:rPr>
              <a:t>savings account</a:t>
            </a:r>
            <a:r>
              <a:rPr lang="en-US" sz="1200" kern="1200" dirty="0" smtClean="0">
                <a:solidFill>
                  <a:schemeClr val="tx1"/>
                </a:solidFill>
                <a:effectLst/>
                <a:latin typeface="+mn-lt"/>
                <a:ea typeface="+mn-ea"/>
                <a:cs typeface="+mn-cs"/>
              </a:rPr>
              <a:t>. In addition, a </a:t>
            </a:r>
            <a:r>
              <a:rPr lang="en-US" sz="1200" b="1" kern="1200" dirty="0" smtClean="0">
                <a:solidFill>
                  <a:schemeClr val="tx1"/>
                </a:solidFill>
                <a:effectLst/>
                <a:latin typeface="+mn-lt"/>
                <a:ea typeface="+mn-ea"/>
                <a:cs typeface="+mn-cs"/>
              </a:rPr>
              <a:t>CD account </a:t>
            </a:r>
            <a:r>
              <a:rPr lang="en-US" sz="1200" kern="1200" dirty="0" smtClean="0">
                <a:solidFill>
                  <a:schemeClr val="tx1"/>
                </a:solidFill>
                <a:effectLst/>
                <a:latin typeface="+mn-lt"/>
                <a:ea typeface="+mn-ea"/>
                <a:cs typeface="+mn-cs"/>
              </a:rPr>
              <a:t>would earn more interest than her savings account, but she couldn’t withdraw the money for two years! </a:t>
            </a:r>
            <a:endParaRPr lang="en-US" b="1"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Consider a small successful restaurant owner. She was lucky to receive a small business loan with a low interest rate. She repaid the loan and plans on expanding her business in five years. While paying back her loan, she also saved some of her restaurant’s profits in a savings account. Because she doesn’t plan on spending any of this money for at least five years, she has decided to invest some of it into </a:t>
            </a:r>
            <a:r>
              <a:rPr lang="en-US" sz="1200" b="1" kern="1200" dirty="0" smtClean="0">
                <a:solidFill>
                  <a:schemeClr val="tx1"/>
                </a:solidFill>
                <a:effectLst/>
                <a:latin typeface="+mn-lt"/>
                <a:ea typeface="+mn-ea"/>
                <a:cs typeface="+mn-cs"/>
              </a:rPr>
              <a:t>stocks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mutual</a:t>
            </a:r>
            <a:r>
              <a:rPr lang="en-US" sz="1200" kern="1200" dirty="0" smtClean="0">
                <a:solidFill>
                  <a:schemeClr val="tx1"/>
                </a:solidFill>
                <a:effectLst/>
                <a:latin typeface="+mn-lt"/>
                <a:ea typeface="+mn-ea"/>
                <a:cs typeface="+mn-cs"/>
              </a:rPr>
              <a:t> funds. These investments are riskier than keeping the money in a savings account, but they may provide higher returns. The</a:t>
            </a:r>
            <a:r>
              <a:rPr lang="en-US" sz="1200" kern="1200" baseline="0" dirty="0" smtClean="0">
                <a:solidFill>
                  <a:schemeClr val="tx1"/>
                </a:solidFill>
                <a:effectLst/>
                <a:latin typeface="+mn-lt"/>
                <a:ea typeface="+mn-ea"/>
                <a:cs typeface="+mn-cs"/>
              </a:rPr>
              <a:t> restaurant owner</a:t>
            </a:r>
            <a:r>
              <a:rPr lang="en-US" sz="1200" kern="1200" dirty="0" smtClean="0">
                <a:solidFill>
                  <a:schemeClr val="tx1"/>
                </a:solidFill>
                <a:effectLst/>
                <a:latin typeface="+mn-lt"/>
                <a:ea typeface="+mn-ea"/>
                <a:cs typeface="+mn-cs"/>
              </a:rPr>
              <a:t> plans to continue depositing part of her income—the profit from her business—into her savings account and </a:t>
            </a:r>
            <a:r>
              <a:rPr lang="en-US" sz="1200" b="1" kern="1200" dirty="0" smtClean="0">
                <a:solidFill>
                  <a:schemeClr val="tx1"/>
                </a:solidFill>
                <a:effectLst/>
                <a:latin typeface="+mn-lt"/>
                <a:ea typeface="+mn-ea"/>
                <a:cs typeface="+mn-cs"/>
              </a:rPr>
              <a:t>investing</a:t>
            </a:r>
            <a:r>
              <a:rPr lang="en-US" sz="1200" kern="1200" dirty="0" smtClean="0">
                <a:solidFill>
                  <a:schemeClr val="tx1"/>
                </a:solidFill>
                <a:effectLst/>
                <a:latin typeface="+mn-lt"/>
                <a:ea typeface="+mn-ea"/>
                <a:cs typeface="+mn-cs"/>
              </a:rPr>
              <a:t> part of her income into stocks and mutual funds. </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14</a:t>
            </a:fld>
            <a:endParaRPr lang="en-US" dirty="0"/>
          </a:p>
        </p:txBody>
      </p:sp>
    </p:spTree>
    <p:extLst>
      <p:ext uri="{BB962C8B-B14F-4D97-AF65-F5344CB8AC3E}">
        <p14:creationId xmlns:p14="http://schemas.microsoft.com/office/powerpoint/2010/main" val="380425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(Continued) </a:t>
            </a:r>
            <a:r>
              <a:rPr lang="en-US" sz="1200" b="1" dirty="0" smtClean="0"/>
              <a:t>If you did not use the video</a:t>
            </a:r>
            <a:r>
              <a:rPr lang="en-US" sz="1200" dirty="0" smtClean="0"/>
              <a:t>, discuss the lesson content:</a:t>
            </a:r>
          </a:p>
          <a:p>
            <a:endParaRPr lang="en-US" sz="600" dirty="0" smtClean="0"/>
          </a:p>
          <a:p>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529 Plan </a:t>
            </a:r>
            <a:r>
              <a:rPr lang="en-US" sz="1200" b="0" kern="1200" dirty="0" smtClean="0">
                <a:solidFill>
                  <a:schemeClr val="tx1"/>
                </a:solidFill>
                <a:effectLst/>
                <a:latin typeface="+mn-lt"/>
                <a:ea typeface="+mn-ea"/>
                <a:cs typeface="+mn-cs"/>
              </a:rPr>
              <a:t>can help students reach their</a:t>
            </a:r>
            <a:r>
              <a:rPr lang="en-US" sz="1200" b="0" kern="1200" baseline="0" dirty="0" smtClean="0">
                <a:solidFill>
                  <a:schemeClr val="tx1"/>
                </a:solidFill>
                <a:effectLst/>
                <a:latin typeface="+mn-lt"/>
                <a:ea typeface="+mn-ea"/>
                <a:cs typeface="+mn-cs"/>
              </a:rPr>
              <a:t> educational goals.</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a:t>
            </a:r>
            <a:r>
              <a:rPr lang="en-US" sz="1200" b="1" kern="1200" baseline="0" dirty="0" smtClean="0">
                <a:solidFill>
                  <a:schemeClr val="tx1"/>
                </a:solidFill>
                <a:effectLst/>
                <a:latin typeface="+mn-lt"/>
                <a:ea typeface="+mn-ea"/>
                <a:cs typeface="+mn-cs"/>
              </a:rPr>
              <a:t> 529</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an investment plan that helps individuals and families save for educational expenses. Some plans are “prepaid” tuition plans and others are savings plans.  A prepaid tuition plan allows a family to pay today, at today’s prices, for future school tuition.  A savings plan allows a family to invest its money for future educational expenses and earn interest on which tax</a:t>
            </a:r>
            <a:r>
              <a:rPr lang="en-US" sz="1200" kern="1200" baseline="0" dirty="0" smtClean="0">
                <a:solidFill>
                  <a:schemeClr val="tx1"/>
                </a:solidFill>
                <a:effectLst/>
                <a:latin typeface="+mn-lt"/>
                <a:ea typeface="+mn-ea"/>
                <a:cs typeface="+mn-cs"/>
              </a:rPr>
              <a:t> is not charged</a:t>
            </a:r>
            <a:r>
              <a:rPr lang="en-US" sz="1200" kern="1200" dirty="0" smtClean="0">
                <a:solidFill>
                  <a:schemeClr val="tx1"/>
                </a:solidFill>
                <a:effectLst/>
                <a:latin typeface="+mn-lt"/>
                <a:ea typeface="+mn-ea"/>
                <a:cs typeface="+mn-cs"/>
              </a:rPr>
              <a:t>. Contributions to a 529 Plan are typically invested in stocks, bonds, and mutual funds.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a child’s </a:t>
            </a:r>
            <a:r>
              <a:rPr lang="en-US" sz="1200" kern="1200" dirty="0" smtClean="0">
                <a:solidFill>
                  <a:schemeClr val="tx1"/>
                </a:solidFill>
                <a:effectLst/>
                <a:latin typeface="+mn-lt"/>
                <a:ea typeface="+mn-ea"/>
                <a:cs typeface="+mn-cs"/>
              </a:rPr>
              <a:t>parents invested $5,000 in his 529 plan and the investment earned $800. The</a:t>
            </a:r>
            <a:r>
              <a:rPr lang="en-US" sz="1200" kern="1200" baseline="0" dirty="0" smtClean="0">
                <a:solidFill>
                  <a:schemeClr val="tx1"/>
                </a:solidFill>
                <a:effectLst/>
                <a:latin typeface="+mn-lt"/>
                <a:ea typeface="+mn-ea"/>
                <a:cs typeface="+mn-cs"/>
              </a:rPr>
              <a:t> child</a:t>
            </a:r>
            <a:r>
              <a:rPr lang="en-US" sz="1200" kern="1200" dirty="0" smtClean="0">
                <a:solidFill>
                  <a:schemeClr val="tx1"/>
                </a:solidFill>
                <a:effectLst/>
                <a:latin typeface="+mn-lt"/>
                <a:ea typeface="+mn-ea"/>
                <a:cs typeface="+mn-cs"/>
              </a:rPr>
              <a:t> might end up with, 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$5,800 to help pay for college and no tax was charged for the $800 in earnings. The parents might also able to deduct contributions from their state income taxes. Because the parents started early, when the</a:t>
            </a:r>
            <a:r>
              <a:rPr lang="en-US" sz="1200" kern="1200" baseline="0" dirty="0" smtClean="0">
                <a:solidFill>
                  <a:schemeClr val="tx1"/>
                </a:solidFill>
                <a:effectLst/>
                <a:latin typeface="+mn-lt"/>
                <a:ea typeface="+mn-ea"/>
                <a:cs typeface="+mn-cs"/>
              </a:rPr>
              <a:t> child i</a:t>
            </a:r>
            <a:r>
              <a:rPr lang="en-US" sz="1200" kern="1200" dirty="0" smtClean="0">
                <a:solidFill>
                  <a:schemeClr val="tx1"/>
                </a:solidFill>
                <a:effectLst/>
                <a:latin typeface="+mn-lt"/>
                <a:ea typeface="+mn-ea"/>
                <a:cs typeface="+mn-cs"/>
              </a:rPr>
              <a:t>s ready to start college, he would not depend as much on student loans and financial aid to help him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financial</a:t>
            </a:r>
            <a:r>
              <a:rPr lang="en-US" sz="1200" kern="1200" baseline="0" dirty="0" smtClean="0">
                <a:solidFill>
                  <a:schemeClr val="tx1"/>
                </a:solidFill>
                <a:effectLst/>
                <a:latin typeface="+mn-lt"/>
                <a:ea typeface="+mn-ea"/>
                <a:cs typeface="+mn-cs"/>
              </a:rPr>
              <a:t> tool helps people buy homes. It is a </a:t>
            </a:r>
            <a:r>
              <a:rPr lang="en-US" sz="1200" b="1" kern="1200" dirty="0" smtClean="0">
                <a:solidFill>
                  <a:schemeClr val="tx1"/>
                </a:solidFill>
                <a:effectLst/>
                <a:latin typeface="+mn-lt"/>
                <a:ea typeface="+mn-ea"/>
                <a:cs typeface="+mn-cs"/>
              </a:rPr>
              <a:t>mortgage</a:t>
            </a:r>
            <a:r>
              <a:rPr lang="en-US" sz="1200" kern="1200" dirty="0" smtClean="0">
                <a:solidFill>
                  <a:schemeClr val="tx1"/>
                </a:solidFill>
                <a:effectLst/>
                <a:latin typeface="+mn-lt"/>
                <a:ea typeface="+mn-ea"/>
                <a:cs typeface="+mn-cs"/>
              </a:rPr>
              <a:t>.  Most people aren’t able to pay for a house all at once.</a:t>
            </a:r>
          </a:p>
          <a:p>
            <a:r>
              <a:rPr lang="en-US" sz="1200" kern="1200" dirty="0" smtClean="0">
                <a:solidFill>
                  <a:schemeClr val="tx1"/>
                </a:solidFill>
                <a:effectLst/>
                <a:latin typeface="+mn-lt"/>
                <a:ea typeface="+mn-ea"/>
                <a:cs typeface="+mn-cs"/>
              </a:rPr>
              <a:t>A mortgage is a loan from a bank that you use to buy a house.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people also save for retirement by putting money into a company </a:t>
            </a:r>
            <a:r>
              <a:rPr lang="en-US" sz="1200" b="1" kern="1200" dirty="0" smtClean="0">
                <a:solidFill>
                  <a:schemeClr val="tx1"/>
                </a:solidFill>
                <a:effectLst/>
                <a:latin typeface="+mn-lt"/>
                <a:ea typeface="+mn-ea"/>
                <a:cs typeface="+mn-cs"/>
              </a:rPr>
              <a:t>401(k) plan</a:t>
            </a:r>
            <a:r>
              <a:rPr lang="en-US" sz="1200" kern="1200" dirty="0" smtClean="0">
                <a:solidFill>
                  <a:schemeClr val="tx1"/>
                </a:solidFill>
                <a:effectLst/>
                <a:latin typeface="+mn-lt"/>
                <a:ea typeface="+mn-ea"/>
                <a:cs typeface="+mn-cs"/>
              </a:rPr>
              <a:t>. A 401(k) plan is an investment plan set up by an employer to help employees pay for expenses after they retire. Most 401(k)s include investments in different stocks, bonds, and mutual funds. Employees decide how much they want to contribute to their 401(k) each paycheck. Usually there is a limit on how much employees can deposit, but some companies match every dollar up to a certain amount, like $1,200 a year. In</a:t>
            </a:r>
            <a:r>
              <a:rPr lang="en-US" sz="1200" kern="1200" baseline="0" dirty="0" smtClean="0">
                <a:solidFill>
                  <a:schemeClr val="tx1"/>
                </a:solidFill>
                <a:effectLst/>
                <a:latin typeface="+mn-lt"/>
                <a:ea typeface="+mn-ea"/>
                <a:cs typeface="+mn-cs"/>
              </a:rPr>
              <a:t> that case, an employee who </a:t>
            </a:r>
            <a:r>
              <a:rPr lang="en-US" sz="1200" kern="1200" dirty="0" smtClean="0">
                <a:solidFill>
                  <a:schemeClr val="tx1"/>
                </a:solidFill>
                <a:effectLst/>
                <a:latin typeface="+mn-lt"/>
                <a:ea typeface="+mn-ea"/>
                <a:cs typeface="+mn-cs"/>
              </a:rPr>
              <a:t>contributes $1,200 this year, will end up with $2,400 at the end of the year! </a:t>
            </a:r>
          </a:p>
          <a:p>
            <a:endParaRPr lang="en-US" sz="1200" kern="1200" dirty="0" smtClean="0">
              <a:solidFill>
                <a:schemeClr val="tx1"/>
              </a:solidFill>
              <a:effectLst/>
              <a:latin typeface="+mn-lt"/>
              <a:ea typeface="+mn-ea"/>
              <a:cs typeface="+mn-cs"/>
            </a:endParaRPr>
          </a:p>
          <a:p>
            <a:pPr algn="l"/>
            <a:endParaRPr lang="en-US" dirty="0" smtClean="0"/>
          </a:p>
          <a:p>
            <a:pPr algn="l"/>
            <a:r>
              <a:rPr lang="en-US" b="1" dirty="0" smtClean="0"/>
              <a:t>Conclusion:  </a:t>
            </a:r>
          </a:p>
          <a:p>
            <a:pPr marL="171450" indent="-171450" algn="l">
              <a:buFont typeface="Arial" pitchFamily="34" charset="0"/>
              <a:buChar char="•"/>
            </a:pPr>
            <a:r>
              <a:rPr lang="en-US" sz="1200" kern="1200" dirty="0" smtClean="0">
                <a:solidFill>
                  <a:schemeClr val="tx1"/>
                </a:solidFill>
                <a:effectLst/>
                <a:latin typeface="+mn-lt"/>
                <a:ea typeface="+mn-ea"/>
                <a:cs typeface="+mn-cs"/>
              </a:rPr>
              <a:t>Whatever you dream about doing, you will need to find a way to pay for it. </a:t>
            </a:r>
          </a:p>
          <a:p>
            <a:pPr marL="171450" indent="-171450" algn="l">
              <a:buFont typeface="Arial" pitchFamily="34" charset="0"/>
              <a:buChar char="•"/>
            </a:pPr>
            <a:r>
              <a:rPr lang="en-US" sz="1200" kern="1200" dirty="0" smtClean="0">
                <a:solidFill>
                  <a:schemeClr val="tx1"/>
                </a:solidFill>
                <a:effectLst/>
                <a:latin typeface="+mn-lt"/>
                <a:ea typeface="+mn-ea"/>
                <a:cs typeface="+mn-cs"/>
              </a:rPr>
              <a:t>When it comes to saving, higher interest rates means that your money grows more quickly.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Investing through the capital markets is another way your money can earn more.</a:t>
            </a:r>
            <a:r>
              <a:rPr lang="en-US" dirty="0" smtClean="0"/>
              <a:t>.  </a:t>
            </a:r>
          </a:p>
          <a:p>
            <a:pPr marL="171450" indent="-171450" algn="l">
              <a:buFont typeface="Arial" pitchFamily="34" charset="0"/>
              <a:buChar char="•"/>
            </a:pPr>
            <a:r>
              <a:rPr lang="en-US" sz="1200" kern="1200" dirty="0" smtClean="0">
                <a:solidFill>
                  <a:schemeClr val="tx1"/>
                </a:solidFill>
                <a:effectLst/>
                <a:latin typeface="+mn-lt"/>
                <a:ea typeface="+mn-ea"/>
                <a:cs typeface="+mn-cs"/>
              </a:rPr>
              <a:t>Capital markets help people with ideas become entrepreneurs and help small businesses grow into big companies, while giving investors the opportunity to earn more interest (returns)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Higher risk offers higher possible returns and lower risk offers lower possible returns.</a:t>
            </a:r>
          </a:p>
          <a:p>
            <a:pPr marL="171450" indent="-171450" algn="l">
              <a:buFont typeface="Arial" pitchFamily="34" charset="0"/>
              <a:buChar char="•"/>
            </a:pPr>
            <a:r>
              <a:rPr lang="en-US" sz="1200" kern="1200" dirty="0" smtClean="0">
                <a:solidFill>
                  <a:schemeClr val="tx1"/>
                </a:solidFill>
                <a:effectLst/>
                <a:latin typeface="+mn-lt"/>
                <a:ea typeface="+mn-ea"/>
                <a:cs typeface="+mn-cs"/>
              </a:rPr>
              <a:t>Three</a:t>
            </a:r>
            <a:r>
              <a:rPr lang="en-US" sz="1200" kern="1200" baseline="0" dirty="0" smtClean="0">
                <a:solidFill>
                  <a:schemeClr val="tx1"/>
                </a:solidFill>
                <a:effectLst/>
                <a:latin typeface="+mn-lt"/>
                <a:ea typeface="+mn-ea"/>
                <a:cs typeface="+mn-cs"/>
              </a:rPr>
              <a:t> tools to help you reach your goals include a </a:t>
            </a:r>
            <a:r>
              <a:rPr lang="en-US" sz="1200" kern="1200" dirty="0" smtClean="0">
                <a:solidFill>
                  <a:schemeClr val="tx1"/>
                </a:solidFill>
                <a:effectLst/>
                <a:latin typeface="+mn-lt"/>
                <a:ea typeface="+mn-ea"/>
                <a:cs typeface="+mn-cs"/>
              </a:rPr>
              <a:t>529 Plan, a mortgage, and a 401(k) plan.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many ways to </a:t>
            </a:r>
            <a:r>
              <a:rPr lang="en-US" sz="1200" kern="1200" dirty="0" smtClean="0">
                <a:solidFill>
                  <a:schemeClr val="tx1"/>
                </a:solidFill>
                <a:effectLst/>
                <a:latin typeface="+mn-lt"/>
                <a:ea typeface="+mn-ea"/>
                <a:cs typeface="+mn-cs"/>
              </a:rPr>
              <a:t>save and invest to reach dreams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the capital markets get people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As you think about your future, what are your dreams? How will the capital markets help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0" indent="0" algn="l">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769A93-9EF9-4B2F-A281-B5AC303149A8}" type="slidenum">
              <a:rPr lang="en-US" smtClean="0"/>
              <a:pPr/>
              <a:t>15</a:t>
            </a:fld>
            <a:endParaRPr lang="en-US" dirty="0"/>
          </a:p>
        </p:txBody>
      </p:sp>
    </p:spTree>
    <p:extLst>
      <p:ext uri="{BB962C8B-B14F-4D97-AF65-F5344CB8AC3E}">
        <p14:creationId xmlns:p14="http://schemas.microsoft.com/office/powerpoint/2010/main" val="22177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g</a:t>
            </a:r>
            <a:r>
              <a:rPr lang="en-US" dirty="0" smtClean="0"/>
              <a:t>reets the class and reviews the objectives of the visit:</a:t>
            </a:r>
          </a:p>
          <a:p>
            <a:pPr marL="234155" indent="-234155">
              <a:buFont typeface="+mj-lt"/>
              <a:buAutoNum type="arabicPeriod"/>
            </a:pPr>
            <a:endParaRPr lang="en-US" dirty="0" smtClean="0"/>
          </a:p>
          <a:p>
            <a:pPr marL="234155" indent="-234155">
              <a:lnSpc>
                <a:spcPct val="200000"/>
              </a:lnSpc>
              <a:buFont typeface="Arial" pitchFamily="34" charset="0"/>
              <a:buChar char="•"/>
            </a:pPr>
            <a:r>
              <a:rPr lang="en-US" dirty="0" smtClean="0"/>
              <a:t>Today,</a:t>
            </a:r>
            <a:r>
              <a:rPr lang="en-US" baseline="0" dirty="0" smtClean="0"/>
              <a:t> we’re going to discuss the Life Goals. </a:t>
            </a:r>
          </a:p>
          <a:p>
            <a:pPr marL="234155" indent="-234155">
              <a:lnSpc>
                <a:spcPct val="200000"/>
              </a:lnSpc>
              <a:buFont typeface="Arial" pitchFamily="34" charset="0"/>
              <a:buChar char="•"/>
            </a:pPr>
            <a:endParaRPr lang="en-US" baseline="0" dirty="0" smtClean="0"/>
          </a:p>
          <a:p>
            <a:pPr marL="234155" indent="-234155">
              <a:lnSpc>
                <a:spcPct val="200000"/>
              </a:lnSpc>
              <a:buFont typeface="Arial" pitchFamily="34" charset="0"/>
              <a:buChar char="•"/>
            </a:pPr>
            <a:r>
              <a:rPr lang="en-US" baseline="0" dirty="0" smtClean="0"/>
              <a:t>We will look at how saving can help you reach your dreams. </a:t>
            </a:r>
          </a:p>
          <a:p>
            <a:pPr marL="234155" indent="-234155">
              <a:lnSpc>
                <a:spcPct val="200000"/>
              </a:lnSpc>
              <a:buFont typeface="Arial" pitchFamily="34" charset="0"/>
              <a:buChar char="•"/>
            </a:pPr>
            <a:endParaRPr lang="en-US" baseline="0" dirty="0" smtClean="0"/>
          </a:p>
          <a:p>
            <a:pPr marL="234155" indent="-234155">
              <a:lnSpc>
                <a:spcPct val="200000"/>
              </a:lnSpc>
              <a:buFont typeface="Arial" pitchFamily="34" charset="0"/>
              <a:buChar char="•"/>
            </a:pPr>
            <a:r>
              <a:rPr lang="en-US" baseline="0" dirty="0" smtClean="0"/>
              <a:t>We will also look at how individuals can use the Capital Markets to reach their long term goals. .</a:t>
            </a:r>
            <a:endParaRPr lang="en-US" dirty="0" smtClean="0"/>
          </a:p>
          <a:p>
            <a:endParaRPr lang="en-US" dirty="0" smtClean="0"/>
          </a:p>
          <a:p>
            <a:pPr marL="234155" indent="-234155">
              <a:buAutoNum type="alphaLcPeriod"/>
            </a:pP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2</a:t>
            </a:fld>
            <a:endParaRPr lang="en-US" dirty="0"/>
          </a:p>
        </p:txBody>
      </p:sp>
    </p:spTree>
    <p:extLst>
      <p:ext uri="{BB962C8B-B14F-4D97-AF65-F5344CB8AC3E}">
        <p14:creationId xmlns:p14="http://schemas.microsoft.com/office/powerpoint/2010/main" val="18584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Presenter asks: What do want to do for work when you get older?  </a:t>
            </a:r>
          </a:p>
          <a:p>
            <a:r>
              <a:rPr lang="en-US" dirty="0" smtClean="0"/>
              <a:t>Student responses will include examples of careers.</a:t>
            </a:r>
          </a:p>
          <a:p>
            <a:endParaRPr lang="en-US" dirty="0" smtClean="0"/>
          </a:p>
          <a:p>
            <a:r>
              <a:rPr lang="en-US" dirty="0" smtClean="0"/>
              <a:t>Presenter asks: Will you attend vocational school, college or another school?  </a:t>
            </a:r>
          </a:p>
          <a:p>
            <a:r>
              <a:rPr lang="en-US" dirty="0" smtClean="0"/>
              <a:t>Students will share their plans for education. </a:t>
            </a:r>
          </a:p>
          <a:p>
            <a:r>
              <a:rPr lang="en-US" dirty="0" smtClean="0"/>
              <a:t> </a:t>
            </a:r>
          </a:p>
          <a:p>
            <a:r>
              <a:rPr lang="en-US" dirty="0" smtClean="0"/>
              <a:t>Presenter explains: Students have endless possibilities including working for a large company or owning a small business. No matter what they want to do they will have to pay for it and savings is a great way to start. </a:t>
            </a:r>
          </a:p>
          <a:p>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3</a:t>
            </a:fld>
            <a:endParaRPr lang="en-US" dirty="0"/>
          </a:p>
        </p:txBody>
      </p:sp>
    </p:spTree>
    <p:extLst>
      <p:ext uri="{BB962C8B-B14F-4D97-AF65-F5344CB8AC3E}">
        <p14:creationId xmlns:p14="http://schemas.microsoft.com/office/powerpoint/2010/main" val="160954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baseline="0" dirty="0" smtClean="0"/>
              <a:t>Presenter introduces the video: Here’s a short video that highlights some people’s Life Goals and how the capital markets helped them to reach their goals. </a:t>
            </a:r>
            <a:r>
              <a:rPr lang="en-US" i="1" baseline="0" dirty="0" smtClean="0"/>
              <a:t>Play the video</a:t>
            </a:r>
            <a:r>
              <a:rPr lang="en-US" baseline="0" dirty="0" smtClean="0"/>
              <a:t>.</a:t>
            </a:r>
          </a:p>
          <a:p>
            <a:pPr defTabSz="936620">
              <a:defRPr/>
            </a:pPr>
            <a:endParaRPr lang="en-US" baseline="0" dirty="0" smtClean="0"/>
          </a:p>
          <a:p>
            <a:pPr defTabSz="936620">
              <a:defRPr/>
            </a:pPr>
            <a:r>
              <a:rPr lang="en-US" baseline="0" dirty="0" smtClean="0"/>
              <a:t>After the video, Presenter sums up the content: In the video, you saw how Jessica and Oscar used the capital markets in various ways. You learned the importance of saving early for the future and earning interest. In addition, you saw how the capital markets can help you potentially earn more by taking more risk. You learned that a 529 college savings plan can reduce the need for student loans and how a mortgage can help a person buy their own home.  </a:t>
            </a:r>
          </a:p>
          <a:p>
            <a:pPr defTabSz="936620">
              <a:defRPr/>
            </a:pPr>
            <a:endParaRPr lang="en-US" baseline="0" dirty="0" smtClean="0"/>
          </a:p>
          <a:p>
            <a:pPr defTabSz="936620">
              <a:defRPr/>
            </a:pPr>
            <a:r>
              <a:rPr lang="en-US" baseline="0" dirty="0" smtClean="0"/>
              <a:t>Presenter asks students to: </a:t>
            </a:r>
          </a:p>
          <a:p>
            <a:pPr marL="171450" indent="-171450" defTabSz="936620">
              <a:buFont typeface="Arial" panose="020B0604020202020204" pitchFamily="34" charset="0"/>
              <a:buChar char="•"/>
              <a:defRPr/>
            </a:pPr>
            <a:r>
              <a:rPr lang="en-US" baseline="0" dirty="0" smtClean="0"/>
              <a:t>Give an example from the video of someone saving for a goal (Answer: Elena saving for college and dental school; OR Jessica saving restaurant profits; OR Oscar’s parents saving for his college in a 529 account; OR Oscar saving for a down payment on a house and for his retirement in his company’s 401k).</a:t>
            </a:r>
          </a:p>
          <a:p>
            <a:pPr marL="171450" indent="-171450" defTabSz="936620">
              <a:buFont typeface="Arial" panose="020B0604020202020204" pitchFamily="34" charset="0"/>
              <a:buChar char="•"/>
              <a:defRPr/>
            </a:pPr>
            <a:r>
              <a:rPr lang="en-US" baseline="0" dirty="0" smtClean="0"/>
              <a:t>Give an example from the video of a type of account for savings (Answer: savings; OR CDs; OR money market account)</a:t>
            </a:r>
          </a:p>
          <a:p>
            <a:pPr marL="171450" indent="-171450" defTabSz="936620">
              <a:buFont typeface="Arial" panose="020B0604020202020204" pitchFamily="34" charset="0"/>
              <a:buChar char="•"/>
              <a:defRPr/>
            </a:pPr>
            <a:r>
              <a:rPr lang="en-US" baseline="0" dirty="0" smtClean="0"/>
              <a:t>What are the two parts of the capital markets? (Answer:  the stock market and the bond market)</a:t>
            </a:r>
          </a:p>
          <a:p>
            <a:pPr marL="171450" indent="-171450" defTabSz="936620">
              <a:buFont typeface="Arial" panose="020B0604020202020204" pitchFamily="34" charset="0"/>
              <a:buChar char="•"/>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If you do not use the video, discuss this using the slide in the Appendix.</a:t>
            </a:r>
          </a:p>
          <a:p>
            <a:pPr marL="0" indent="0" defTabSz="936620">
              <a:buFont typeface="Arial" panose="020B0604020202020204" pitchFamily="34" charset="0"/>
              <a:buNone/>
              <a:defRPr/>
            </a:pPr>
            <a:endParaRPr lang="en-US" baseline="0" dirty="0" smtClean="0"/>
          </a:p>
          <a:p>
            <a:pPr defTabSz="936620">
              <a:defRPr/>
            </a:pPr>
            <a:endParaRPr lang="en-US" baseline="0" dirty="0" smtClean="0"/>
          </a:p>
          <a:p>
            <a:pPr defTabSz="936620">
              <a:defRPr/>
            </a:pPr>
            <a:endParaRPr lang="en-US" baseline="0"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4</a:t>
            </a:fld>
            <a:endParaRPr lang="en-US" dirty="0"/>
          </a:p>
        </p:txBody>
      </p:sp>
    </p:spTree>
    <p:extLst>
      <p:ext uri="{BB962C8B-B14F-4D97-AF65-F5344CB8AC3E}">
        <p14:creationId xmlns:p14="http://schemas.microsoft.com/office/powerpoint/2010/main" val="416159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solidFill>
                  <a:schemeClr val="tx1"/>
                </a:solidFill>
              </a:rPr>
              <a:t>Presenter asks: How do you start saving for the future?</a:t>
            </a:r>
            <a:r>
              <a:rPr lang="en-US" i="0" baseline="0" dirty="0" smtClean="0">
                <a:solidFill>
                  <a:schemeClr val="tx1"/>
                </a:solidFill>
              </a:rPr>
              <a:t> </a:t>
            </a:r>
          </a:p>
          <a:p>
            <a:r>
              <a:rPr lang="en-US" i="1" dirty="0" smtClean="0">
                <a:solidFill>
                  <a:schemeClr val="tx1"/>
                </a:solidFill>
              </a:rPr>
              <a:t>Possible response from students:</a:t>
            </a:r>
          </a:p>
          <a:p>
            <a:pPr marL="171450" indent="-171450">
              <a:buFont typeface="Arial" panose="020B0604020202020204" pitchFamily="34" charset="0"/>
              <a:buChar char="•"/>
            </a:pPr>
            <a:r>
              <a:rPr lang="en-US" i="0" dirty="0" smtClean="0">
                <a:solidFill>
                  <a:schemeClr val="tx1"/>
                </a:solidFill>
              </a:rPr>
              <a:t>Opening a savings account</a:t>
            </a:r>
          </a:p>
          <a:p>
            <a:pPr marL="0" indent="0">
              <a:buFont typeface="Arial" panose="020B0604020202020204" pitchFamily="34" charset="0"/>
              <a:buNone/>
            </a:pPr>
            <a:endParaRPr lang="en-US" i="0" dirty="0" smtClean="0">
              <a:solidFill>
                <a:schemeClr val="tx1"/>
              </a:solidFill>
            </a:endParaRPr>
          </a:p>
          <a:p>
            <a:r>
              <a:rPr lang="en-US" i="0" dirty="0" smtClean="0">
                <a:solidFill>
                  <a:schemeClr val="tx1"/>
                </a:solidFill>
              </a:rPr>
              <a:t>Presenter asks: When are you ready to open a CD or money market</a:t>
            </a:r>
            <a:r>
              <a:rPr lang="en-US" i="0" baseline="0" dirty="0" smtClean="0">
                <a:solidFill>
                  <a:schemeClr val="tx1"/>
                </a:solidFill>
              </a:rPr>
              <a:t> account? </a:t>
            </a:r>
            <a:r>
              <a:rPr lang="en-US" i="0" dirty="0" smtClean="0">
                <a:solidFill>
                  <a:schemeClr val="tx1"/>
                </a:solidFill>
              </a:rPr>
              <a:t> </a:t>
            </a:r>
          </a:p>
          <a:p>
            <a:r>
              <a:rPr lang="en-US" i="1" dirty="0" smtClean="0">
                <a:solidFill>
                  <a:schemeClr val="tx1"/>
                </a:solidFill>
              </a:rPr>
              <a:t>Possible response from students:</a:t>
            </a:r>
          </a:p>
          <a:p>
            <a:pPr marL="171450" indent="-171450">
              <a:buFont typeface="Arial" panose="020B0604020202020204" pitchFamily="34" charset="0"/>
              <a:buChar char="•"/>
            </a:pPr>
            <a:r>
              <a:rPr lang="en-US" i="0" dirty="0" smtClean="0">
                <a:solidFill>
                  <a:schemeClr val="tx1"/>
                </a:solidFill>
              </a:rPr>
              <a:t>If you are confident that you have enough money saved to cover emergencies.</a:t>
            </a:r>
          </a:p>
          <a:p>
            <a:pPr marL="0" indent="0">
              <a:buFont typeface="Arial" panose="020B0604020202020204" pitchFamily="34" charset="0"/>
              <a:buNone/>
            </a:pPr>
            <a:endParaRPr lang="en-US" i="0" dirty="0" smtClean="0">
              <a:solidFill>
                <a:schemeClr val="tx1"/>
              </a:solidFill>
            </a:endParaRPr>
          </a:p>
          <a:p>
            <a:pPr marL="0" indent="0">
              <a:buFont typeface="Arial" panose="020B0604020202020204" pitchFamily="34" charset="0"/>
              <a:buNone/>
            </a:pPr>
            <a:r>
              <a:rPr lang="en-US" i="0" dirty="0" smtClean="0">
                <a:solidFill>
                  <a:schemeClr val="tx1"/>
                </a:solidFill>
              </a:rPr>
              <a:t>Presenter asks: What are</a:t>
            </a:r>
            <a:r>
              <a:rPr lang="en-US" i="0" baseline="0" dirty="0" smtClean="0">
                <a:solidFill>
                  <a:schemeClr val="tx1"/>
                </a:solidFill>
              </a:rPr>
              <a:t> potential benefits and drawbacks of a</a:t>
            </a:r>
            <a:r>
              <a:rPr lang="en-US" i="0" dirty="0" smtClean="0">
                <a:solidFill>
                  <a:schemeClr val="tx1"/>
                </a:solidFill>
              </a:rPr>
              <a:t> CD or money market account? </a:t>
            </a:r>
          </a:p>
          <a:p>
            <a:pPr marL="0" indent="0">
              <a:buFont typeface="Arial" panose="020B0604020202020204" pitchFamily="34" charset="0"/>
              <a:buNone/>
            </a:pPr>
            <a:r>
              <a:rPr lang="en-US" i="1" dirty="0" smtClean="0">
                <a:solidFill>
                  <a:schemeClr val="tx1"/>
                </a:solidFill>
              </a:rPr>
              <a:t>Possible responses from students:</a:t>
            </a:r>
          </a:p>
          <a:p>
            <a:pPr marL="171450" indent="-171450">
              <a:buFont typeface="Arial" panose="020B0604020202020204" pitchFamily="34" charset="0"/>
              <a:buChar char="•"/>
            </a:pPr>
            <a:r>
              <a:rPr lang="en-US" i="0" dirty="0" smtClean="0">
                <a:solidFill>
                  <a:schemeClr val="tx1"/>
                </a:solidFill>
              </a:rPr>
              <a:t>They pay higher interest rates than most accounts.</a:t>
            </a:r>
          </a:p>
          <a:p>
            <a:pPr marL="171450" indent="-171450">
              <a:buFont typeface="Arial" panose="020B0604020202020204" pitchFamily="34" charset="0"/>
              <a:buChar char="•"/>
            </a:pPr>
            <a:r>
              <a:rPr lang="en-US" i="0" dirty="0" smtClean="0">
                <a:solidFill>
                  <a:schemeClr val="tx1"/>
                </a:solidFill>
              </a:rPr>
              <a:t>There are rules about how much money you must put aside</a:t>
            </a:r>
          </a:p>
          <a:p>
            <a:pPr marL="171450" indent="-171450">
              <a:buFont typeface="Arial" panose="020B0604020202020204" pitchFamily="34" charset="0"/>
              <a:buChar char="•"/>
            </a:pPr>
            <a:r>
              <a:rPr lang="en-US" i="0" dirty="0" smtClean="0">
                <a:solidFill>
                  <a:schemeClr val="tx1"/>
                </a:solidFill>
              </a:rPr>
              <a:t>There are rules about how long your money is held. </a:t>
            </a:r>
          </a:p>
          <a:p>
            <a:pPr marL="0" indent="0">
              <a:buFont typeface="Arial" panose="020B0604020202020204" pitchFamily="34" charset="0"/>
              <a:buNone/>
            </a:pPr>
            <a:endParaRPr lang="en-US" i="0" dirty="0" smtClean="0">
              <a:solidFill>
                <a:schemeClr val="tx1"/>
              </a:solidFill>
            </a:endParaRPr>
          </a:p>
          <a:p>
            <a:pPr defTabSz="936620">
              <a:defRPr/>
            </a:pPr>
            <a:endParaRPr lang="en-US" dirty="0" smtClean="0">
              <a:solidFill>
                <a:schemeClr val="tx1"/>
              </a:solidFill>
            </a:endParaRPr>
          </a:p>
          <a:p>
            <a:pPr defTabSz="936620">
              <a:defRPr/>
            </a:pPr>
            <a:endParaRPr lang="en-US" dirty="0" smtClean="0">
              <a:solidFill>
                <a:schemeClr val="tx1"/>
              </a:solidFill>
              <a:latin typeface="Calibri" pitchFamily="34" charset="0"/>
            </a:endParaRPr>
          </a:p>
        </p:txBody>
      </p:sp>
      <p:sp>
        <p:nvSpPr>
          <p:cNvPr id="4" name="Slide Number Placeholder 3"/>
          <p:cNvSpPr>
            <a:spLocks noGrp="1"/>
          </p:cNvSpPr>
          <p:nvPr>
            <p:ph type="sldNum" sz="quarter" idx="10"/>
          </p:nvPr>
        </p:nvSpPr>
        <p:spPr/>
        <p:txBody>
          <a:bodyPr/>
          <a:lstStyle/>
          <a:p>
            <a:fld id="{0A769A93-9EF9-4B2F-A281-B5AC303149A8}" type="slidenum">
              <a:rPr lang="en-US" smtClean="0"/>
              <a:pPr/>
              <a:t>5</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Presenter</a:t>
            </a:r>
            <a:r>
              <a:rPr lang="en-US" sz="1200" baseline="0" dirty="0" smtClean="0"/>
              <a:t> asks: </a:t>
            </a:r>
            <a:r>
              <a:rPr lang="en-US" sz="1200" dirty="0" smtClean="0"/>
              <a:t>What are examples of life goals?</a:t>
            </a:r>
          </a:p>
          <a:p>
            <a:r>
              <a:rPr lang="en-US" i="1" dirty="0" smtClean="0">
                <a:solidFill>
                  <a:schemeClr val="tx1"/>
                </a:solidFill>
              </a:rPr>
              <a:t>Possible responses from students:</a:t>
            </a:r>
          </a:p>
          <a:p>
            <a:pPr marL="171450" indent="-171450">
              <a:buFont typeface="Arial" panose="020B0604020202020204" pitchFamily="34" charset="0"/>
              <a:buChar char="•"/>
            </a:pPr>
            <a:r>
              <a:rPr lang="en-US" sz="1200" dirty="0" smtClean="0"/>
              <a:t>saving for education </a:t>
            </a:r>
          </a:p>
          <a:p>
            <a:pPr marL="171450" indent="-171450">
              <a:buFont typeface="Arial" panose="020B0604020202020204" pitchFamily="34" charset="0"/>
              <a:buChar char="•"/>
            </a:pPr>
            <a:r>
              <a:rPr lang="en-US" sz="1200" dirty="0" smtClean="0"/>
              <a:t>investing in a business idea</a:t>
            </a:r>
          </a:p>
          <a:p>
            <a:pPr marL="171450" indent="-171450">
              <a:buFont typeface="Arial" panose="020B0604020202020204" pitchFamily="34" charset="0"/>
              <a:buChar char="•"/>
            </a:pPr>
            <a:r>
              <a:rPr lang="en-US" sz="1200" dirty="0" smtClean="0"/>
              <a:t>buying a car or a home </a:t>
            </a:r>
          </a:p>
          <a:p>
            <a:pPr marL="171450" indent="-171450">
              <a:buFont typeface="Arial" panose="020B0604020202020204" pitchFamily="34" charset="0"/>
              <a:buChar char="•"/>
            </a:pPr>
            <a:r>
              <a:rPr lang="en-US" sz="1200" dirty="0" smtClean="0"/>
              <a:t>retiring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Presenter</a:t>
            </a:r>
            <a:r>
              <a:rPr lang="en-US" sz="1200" baseline="0" dirty="0" smtClean="0"/>
              <a:t> asks: </a:t>
            </a:r>
            <a:r>
              <a:rPr lang="en-US" baseline="0" dirty="0" smtClean="0"/>
              <a:t>What are the Capital Markets and Tools to Reach Your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tx1"/>
                </a:solidFill>
              </a:rPr>
              <a:t>Possible responses from students:</a:t>
            </a:r>
          </a:p>
          <a:p>
            <a:pPr marL="171450" indent="-171450">
              <a:buFont typeface="Arial" panose="020B0604020202020204" pitchFamily="34" charset="0"/>
              <a:buChar char="•"/>
            </a:pPr>
            <a:r>
              <a:rPr lang="en-US" dirty="0" smtClean="0"/>
              <a:t>The stock market and the bond market are a part of the capital markets. </a:t>
            </a:r>
          </a:p>
          <a:p>
            <a:pPr marL="171450" indent="-171450" defTabSz="936620">
              <a:buFont typeface="Arial" panose="020B0604020202020204" pitchFamily="34" charset="0"/>
              <a:buChar char="•"/>
              <a:defRPr/>
            </a:pPr>
            <a:r>
              <a:rPr lang="en-US" dirty="0" smtClean="0"/>
              <a:t>Through</a:t>
            </a:r>
            <a:r>
              <a:rPr lang="en-US" baseline="0" dirty="0" smtClean="0"/>
              <a:t> i</a:t>
            </a:r>
            <a:r>
              <a:rPr lang="en-US" dirty="0" smtClean="0"/>
              <a:t>nvesting you</a:t>
            </a:r>
            <a:r>
              <a:rPr lang="en-US" baseline="0" dirty="0" smtClean="0"/>
              <a:t> can potentially earn </a:t>
            </a:r>
            <a:r>
              <a:rPr lang="en-US" dirty="0" smtClean="0"/>
              <a:t>more money (or returns) than through a savings accounts or CDs, but there</a:t>
            </a:r>
            <a:r>
              <a:rPr lang="en-US" baseline="0" dirty="0" smtClean="0"/>
              <a:t>’s also greater </a:t>
            </a:r>
            <a:r>
              <a:rPr lang="en-US" dirty="0" smtClean="0"/>
              <a:t>risk that you might lose your money. </a:t>
            </a:r>
          </a:p>
          <a:p>
            <a:pPr marL="171450" indent="-171450" defTabSz="936620">
              <a:buFont typeface="Arial" panose="020B0604020202020204" pitchFamily="34" charset="0"/>
              <a:buChar char="•"/>
              <a:defRPr/>
            </a:pPr>
            <a:r>
              <a:rPr lang="en-US" dirty="0" smtClean="0"/>
              <a:t>When it comes to investing higher risk offers higher possible returns and lower risk offers lower possible returns.</a:t>
            </a:r>
          </a:p>
          <a:p>
            <a:pPr marL="171450" indent="-171450" defTabSz="936620">
              <a:buFont typeface="Arial" panose="020B0604020202020204" pitchFamily="34" charset="0"/>
              <a:buChar char="•"/>
              <a:defRPr/>
            </a:pPr>
            <a:endParaRPr lang="en-US" dirty="0" smtClean="0"/>
          </a:p>
          <a:p>
            <a:pPr marL="0" marR="0" lvl="0" indent="0" algn="l" defTabSz="9366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Presenter</a:t>
            </a:r>
            <a:r>
              <a:rPr lang="en-US" sz="1200" baseline="0" dirty="0" smtClean="0"/>
              <a:t> asks: </a:t>
            </a:r>
            <a:r>
              <a:rPr lang="en-US" sz="1200" dirty="0" smtClean="0"/>
              <a:t>What are some tools along with the capital markets that can help you reach your financial goals?</a:t>
            </a:r>
          </a:p>
          <a:p>
            <a:pPr marL="0" marR="0" lvl="0" indent="0" algn="l" defTabSz="9366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smtClean="0">
                <a:solidFill>
                  <a:schemeClr val="tx1"/>
                </a:solidFill>
              </a:rPr>
              <a:t>Possible responses from students:</a:t>
            </a:r>
          </a:p>
          <a:p>
            <a:pPr marL="171450" marR="0" lvl="0" indent="-171450" algn="l" defTabSz="936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529 Plan</a:t>
            </a:r>
          </a:p>
          <a:p>
            <a:pPr marL="171450" marR="0" lvl="0" indent="-171450" algn="l" defTabSz="936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Times New Roman" panose="02020603050405020304" pitchFamily="18" charset="0"/>
                <a:ea typeface="Calibri" panose="020F0502020204030204" pitchFamily="34" charset="0"/>
              </a:rPr>
              <a:t>mortgage</a:t>
            </a:r>
            <a:endParaRPr lang="en-US" sz="1200" kern="1200" dirty="0" smtClean="0">
              <a:solidFill>
                <a:schemeClr val="tx1"/>
              </a:solidFill>
              <a:effectLst/>
              <a:latin typeface="+mn-lt"/>
              <a:ea typeface="+mn-ea"/>
              <a:cs typeface="+mn-cs"/>
            </a:endParaRPr>
          </a:p>
          <a:p>
            <a:pPr marL="171450" marR="0" lvl="0" indent="-171450" algn="l" defTabSz="936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401(k) plan </a:t>
            </a:r>
          </a:p>
          <a:p>
            <a:pPr marL="0" marR="0" lvl="0" indent="0" algn="l" defTabSz="93662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0" marR="0" lvl="0" indent="0" algn="l" defTabSz="9366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Capital markets help people with ideas become entrepreneurs and help small businesses grow into big companies, while giving investors the opportunity to earn more interest (returns). Let’s review</a:t>
            </a:r>
            <a:r>
              <a:rPr lang="en-US" sz="1200" baseline="0" dirty="0" smtClean="0"/>
              <a:t> the tools and resources people in the video used to reach their goals. </a:t>
            </a:r>
            <a:endParaRPr lang="en-US" sz="1200" dirty="0" smtClean="0"/>
          </a:p>
          <a:p>
            <a:pPr marL="0" indent="0" defTabSz="936620">
              <a:buFont typeface="Arial" panose="020B0604020202020204" pitchFamily="34" charset="0"/>
              <a:buNone/>
              <a:defRPr/>
            </a:pPr>
            <a:endParaRPr lang="en-US" dirty="0" smtClean="0"/>
          </a:p>
          <a:p>
            <a:pPr defTabSz="936620">
              <a:defRPr/>
            </a:pPr>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pPr/>
              <a:t>6</a:t>
            </a:fld>
            <a:endParaRPr lang="en-US" dirty="0"/>
          </a:p>
        </p:txBody>
      </p:sp>
    </p:spTree>
    <p:extLst>
      <p:ext uri="{BB962C8B-B14F-4D97-AF65-F5344CB8AC3E}">
        <p14:creationId xmlns:p14="http://schemas.microsoft.com/office/powerpoint/2010/main" val="210385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baseline="0" dirty="0" smtClean="0"/>
              <a:t>Presenter asks: Wh</a:t>
            </a:r>
            <a:r>
              <a:rPr lang="en-US" dirty="0" smtClean="0"/>
              <a:t>en Elena was a sophomore in high school planning to become a dentist, how did she prepare to reach goal?</a:t>
            </a:r>
          </a:p>
          <a:p>
            <a:r>
              <a:rPr lang="en-US" i="1" dirty="0" smtClean="0">
                <a:solidFill>
                  <a:schemeClr val="tx1"/>
                </a:solidFill>
              </a:rPr>
              <a:t>Possible responses from students:</a:t>
            </a:r>
          </a:p>
          <a:p>
            <a:pPr marL="171450" indent="-171450" defTabSz="936620">
              <a:buFont typeface="Arial" panose="020B0604020202020204" pitchFamily="34" charset="0"/>
              <a:buChar char="•"/>
              <a:defRPr/>
            </a:pPr>
            <a:r>
              <a:rPr lang="en-US" dirty="0" smtClean="0"/>
              <a:t>She saved as much of her earnings as she could. </a:t>
            </a:r>
          </a:p>
          <a:p>
            <a:pPr marL="171450" indent="-171450" defTabSz="936620">
              <a:buFont typeface="Arial" panose="020B0604020202020204" pitchFamily="34" charset="0"/>
              <a:buChar char="•"/>
              <a:defRPr/>
            </a:pPr>
            <a:r>
              <a:rPr lang="en-US" dirty="0" smtClean="0"/>
              <a:t>During summers, she worked full time and put even more into her savings account. </a:t>
            </a: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pPr/>
              <a:t>7</a:t>
            </a:fld>
            <a:endParaRPr lang="en-US" dirty="0"/>
          </a:p>
        </p:txBody>
      </p:sp>
    </p:spTree>
    <p:extLst>
      <p:ext uri="{BB962C8B-B14F-4D97-AF65-F5344CB8AC3E}">
        <p14:creationId xmlns:p14="http://schemas.microsoft.com/office/powerpoint/2010/main" val="321737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baseline="0" dirty="0" smtClean="0"/>
              <a:t>Presenter asks: Jessica paid back the loan for her restaurant and saved money at the same time. Why is she investing in stocks and mutual funds?  </a:t>
            </a:r>
          </a:p>
          <a:p>
            <a:pPr defTabSz="936620">
              <a:defRPr/>
            </a:pPr>
            <a:r>
              <a:rPr lang="en-US" i="1" baseline="0" dirty="0" smtClean="0"/>
              <a:t>Possible responses from students:</a:t>
            </a:r>
          </a:p>
          <a:p>
            <a:pPr defTabSz="936620">
              <a:defRPr/>
            </a:pPr>
            <a:endParaRPr lang="en-US" baseline="0" dirty="0" smtClean="0"/>
          </a:p>
          <a:p>
            <a:pPr marL="171450" indent="-171450" defTabSz="936620">
              <a:buFont typeface="Arial" panose="020B0604020202020204" pitchFamily="34" charset="0"/>
              <a:buChar char="•"/>
              <a:defRPr/>
            </a:pPr>
            <a:r>
              <a:rPr lang="en-US" dirty="0" smtClean="0"/>
              <a:t>She plans on expanding her business in five years. </a:t>
            </a:r>
          </a:p>
          <a:p>
            <a:pPr marL="171450" indent="-171450" defTabSz="936620">
              <a:buFont typeface="Arial" panose="020B0604020202020204" pitchFamily="34" charset="0"/>
              <a:buChar char="•"/>
              <a:defRPr/>
            </a:pPr>
            <a:r>
              <a:rPr lang="en-US" dirty="0" smtClean="0"/>
              <a:t>She doesn’t plan on spending any of this money for at least five years, </a:t>
            </a:r>
          </a:p>
          <a:p>
            <a:pPr marL="171450" indent="-171450" defTabSz="936620">
              <a:buFont typeface="Arial" panose="020B0604020202020204" pitchFamily="34" charset="0"/>
              <a:buChar char="•"/>
              <a:defRPr/>
            </a:pPr>
            <a:r>
              <a:rPr lang="en-US" dirty="0" smtClean="0"/>
              <a:t>These investments have</a:t>
            </a:r>
            <a:r>
              <a:rPr lang="en-US" baseline="0" dirty="0" smtClean="0"/>
              <a:t> a greater risk that she might lose her money </a:t>
            </a:r>
            <a:r>
              <a:rPr lang="en-US" dirty="0" smtClean="0"/>
              <a:t>than with</a:t>
            </a:r>
            <a:r>
              <a:rPr lang="en-US" baseline="0" dirty="0" smtClean="0"/>
              <a:t> a </a:t>
            </a:r>
            <a:r>
              <a:rPr lang="en-US" dirty="0" smtClean="0"/>
              <a:t> savings account, but they may provide higher returns. </a:t>
            </a:r>
          </a:p>
          <a:p>
            <a:pPr marL="171450" indent="-171450" defTabSz="936620">
              <a:buFont typeface="Arial" panose="020B0604020202020204" pitchFamily="34" charset="0"/>
              <a:buChar char="•"/>
              <a:defRPr/>
            </a:pPr>
            <a:r>
              <a:rPr lang="en-US" dirty="0" smtClean="0"/>
              <a:t>Jessica plans to continue depositing part of her income into her savings account and investing part of her income. </a:t>
            </a:r>
            <a:endParaRPr lang="en-US" dirty="0"/>
          </a:p>
        </p:txBody>
      </p:sp>
      <p:sp>
        <p:nvSpPr>
          <p:cNvPr id="4" name="Slide Number Placeholder 3"/>
          <p:cNvSpPr>
            <a:spLocks noGrp="1"/>
          </p:cNvSpPr>
          <p:nvPr>
            <p:ph type="sldNum" sz="quarter" idx="10"/>
          </p:nvPr>
        </p:nvSpPr>
        <p:spPr/>
        <p:txBody>
          <a:bodyPr/>
          <a:lstStyle/>
          <a:p>
            <a:fld id="{0A769A93-9EF9-4B2F-A281-B5AC303149A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0951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baseline="0" dirty="0" smtClean="0"/>
              <a:t>Presenter asks: How did his parents </a:t>
            </a:r>
            <a:r>
              <a:rPr lang="en-US" dirty="0" smtClean="0"/>
              <a:t>starting a 529 Plan</a:t>
            </a:r>
            <a:r>
              <a:rPr lang="en-US" baseline="0" dirty="0" smtClean="0"/>
              <a:t> help Oscar when he was older?</a:t>
            </a:r>
            <a:endParaRPr lang="en-US" dirty="0" smtClean="0"/>
          </a:p>
          <a:p>
            <a:pPr marL="0" marR="0" lvl="0" indent="0" algn="l" defTabSz="936620" rtl="0" eaLnBrk="1" fontAlgn="auto" latinLnBrk="0" hangingPunct="1">
              <a:lnSpc>
                <a:spcPct val="100000"/>
              </a:lnSpc>
              <a:spcBef>
                <a:spcPts val="0"/>
              </a:spcBef>
              <a:spcAft>
                <a:spcPts val="0"/>
              </a:spcAft>
              <a:buClrTx/>
              <a:buSzTx/>
              <a:buFontTx/>
              <a:buNone/>
              <a:tabLst/>
              <a:defRPr/>
            </a:pPr>
            <a:r>
              <a:rPr lang="en-US" i="1" baseline="0" dirty="0" smtClean="0"/>
              <a:t>Possible responses from students:</a:t>
            </a:r>
          </a:p>
          <a:p>
            <a:pPr marL="171450" marR="0" lvl="0" indent="-171450" algn="l" defTabSz="93662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When Oscar was ready to start college, he did not depend as much on student loans and financial aid. </a:t>
            </a:r>
          </a:p>
          <a:p>
            <a:pPr defTabSz="936620">
              <a:defRPr/>
            </a:pPr>
            <a:endParaRPr lang="en-US" dirty="0" smtClean="0"/>
          </a:p>
        </p:txBody>
      </p:sp>
      <p:sp>
        <p:nvSpPr>
          <p:cNvPr id="4" name="Slide Number Placeholder 3"/>
          <p:cNvSpPr>
            <a:spLocks noGrp="1"/>
          </p:cNvSpPr>
          <p:nvPr>
            <p:ph type="sldNum" sz="quarter" idx="10"/>
          </p:nvPr>
        </p:nvSpPr>
        <p:spPr/>
        <p:txBody>
          <a:bodyPr/>
          <a:lstStyle/>
          <a:p>
            <a:fld id="{0A769A93-9EF9-4B2F-A281-B5AC303149A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4398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65429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3811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4306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73548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1987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366652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2593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8304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94367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16857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BBAC9-5093-4527-9FBC-E6B1FBD81899}"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5720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BBAC9-5093-4527-9FBC-E6B1FBD81899}" type="datetimeFigureOut">
              <a:rPr lang="en-US" smtClean="0"/>
              <a:pPr/>
              <a:t>10/20/2017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8A84C-5757-425A-A70C-5461F73BBD03}" type="slidenum">
              <a:rPr lang="en-US" smtClean="0"/>
              <a:pPr/>
              <a:t>‹#›</a:t>
            </a:fld>
            <a:endParaRPr lang="en-US" dirty="0"/>
          </a:p>
        </p:txBody>
      </p:sp>
    </p:spTree>
    <p:extLst>
      <p:ext uri="{BB962C8B-B14F-4D97-AF65-F5344CB8AC3E}">
        <p14:creationId xmlns:p14="http://schemas.microsoft.com/office/powerpoint/2010/main" val="409144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Life Goals</a:t>
            </a:r>
            <a:endParaRPr lang="en-US" dirty="0"/>
          </a:p>
        </p:txBody>
      </p:sp>
      <p:sp>
        <p:nvSpPr>
          <p:cNvPr id="8" name="Subtitle 7"/>
          <p:cNvSpPr>
            <a:spLocks noGrp="1"/>
          </p:cNvSpPr>
          <p:nvPr>
            <p:ph type="subTitle" idx="1"/>
          </p:nvPr>
        </p:nvSpPr>
        <p:spPr/>
        <p:txBody>
          <a:bodyPr/>
          <a:lstStyle/>
          <a:p>
            <a:r>
              <a:rPr lang="en-US" dirty="0" smtClean="0"/>
              <a:t>INSERT PRESENTER INFORMATION HERE  </a:t>
            </a:r>
            <a:br>
              <a:rPr lang="en-US" dirty="0" smtClean="0"/>
            </a:br>
            <a:r>
              <a:rPr lang="en-US" dirty="0" smtClean="0"/>
              <a:t>(Name, Title, Firm)</a:t>
            </a:r>
            <a:endParaRPr lang="en-US" dirty="0"/>
          </a:p>
        </p:txBody>
      </p:sp>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3393"/>
            <a:ext cx="9144000" cy="939165"/>
          </a:xfrm>
          <a:prstGeom prst="rect">
            <a:avLst/>
          </a:prstGeom>
        </p:spPr>
      </p:pic>
    </p:spTree>
    <p:extLst>
      <p:ext uri="{BB962C8B-B14F-4D97-AF65-F5344CB8AC3E}">
        <p14:creationId xmlns:p14="http://schemas.microsoft.com/office/powerpoint/2010/main" val="116952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0" y="1182624"/>
            <a:ext cx="9144000" cy="44561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966512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0" y="1058579"/>
            <a:ext cx="9144000" cy="4572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0" y="5917063"/>
            <a:ext cx="9144000" cy="939165"/>
          </a:xfrm>
          <a:prstGeom prst="rect">
            <a:avLst/>
          </a:prstGeom>
        </p:spPr>
      </p:pic>
    </p:spTree>
    <p:extLst>
      <p:ext uri="{BB962C8B-B14F-4D97-AF65-F5344CB8AC3E}">
        <p14:creationId xmlns:p14="http://schemas.microsoft.com/office/powerpoint/2010/main" val="4211024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nk You Wordle.jpg"/>
          <p:cNvPicPr>
            <a:picLocks noChangeAspect="1"/>
          </p:cNvPicPr>
          <p:nvPr/>
        </p:nvPicPr>
        <p:blipFill>
          <a:blip r:embed="rId3" cstate="print"/>
          <a:stretch>
            <a:fillRect/>
          </a:stretch>
        </p:blipFill>
        <p:spPr>
          <a:xfrm>
            <a:off x="297180" y="1383030"/>
            <a:ext cx="8549640" cy="4091940"/>
          </a:xfrm>
          <a:prstGeom prst="rect">
            <a:avLst/>
          </a:prstGeom>
        </p:spPr>
      </p:pic>
      <p:pic>
        <p:nvPicPr>
          <p:cNvPr id="8" name="Picture 7" descr="EconLowdownPPTbanner.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2425208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1362075"/>
          </a:xfrm>
        </p:spPr>
        <p:txBody>
          <a:bodyPr>
            <a:noAutofit/>
          </a:bodyPr>
          <a:lstStyle/>
          <a:p>
            <a:pPr algn="ctr"/>
            <a:r>
              <a:rPr lang="en-US" sz="4400" u="sng" dirty="0" smtClean="0"/>
              <a:t>APPENDIX </a:t>
            </a:r>
            <a:r>
              <a:rPr lang="en-US" sz="4400" dirty="0" smtClean="0"/>
              <a:t/>
            </a:r>
            <a:br>
              <a:rPr lang="en-US" sz="4400" dirty="0" smtClean="0"/>
            </a:br>
            <a:r>
              <a:rPr lang="en-US" sz="4400" dirty="0" smtClean="0"/>
              <a:t>reference slides to use </a:t>
            </a:r>
            <a:br>
              <a:rPr lang="en-US" sz="4400" dirty="0" smtClean="0"/>
            </a:br>
            <a:r>
              <a:rPr lang="en-US" sz="4400" dirty="0" smtClean="0"/>
              <a:t>if video is not available</a:t>
            </a:r>
            <a:endParaRPr lang="en-US" sz="4400" dirty="0"/>
          </a:p>
        </p:txBody>
      </p:sp>
      <p:pic>
        <p:nvPicPr>
          <p:cNvPr id="3" name="Picture 2"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236662"/>
            <a:ext cx="7772400" cy="43719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 y="5867400"/>
            <a:ext cx="9144000" cy="939165"/>
          </a:xfrm>
          <a:prstGeom prst="rect">
            <a:avLst/>
          </a:prstGeom>
        </p:spPr>
      </p:pic>
    </p:spTree>
    <p:extLst>
      <p:ext uri="{BB962C8B-B14F-4D97-AF65-F5344CB8AC3E}">
        <p14:creationId xmlns:p14="http://schemas.microsoft.com/office/powerpoint/2010/main" val="373342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236662"/>
            <a:ext cx="7826022" cy="44021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70" y="5886937"/>
            <a:ext cx="9144000" cy="939165"/>
          </a:xfrm>
          <a:prstGeom prst="rect">
            <a:avLst/>
          </a:prstGeom>
        </p:spPr>
      </p:pic>
    </p:spTree>
    <p:extLst>
      <p:ext uri="{BB962C8B-B14F-4D97-AF65-F5344CB8AC3E}">
        <p14:creationId xmlns:p14="http://schemas.microsoft.com/office/powerpoint/2010/main" val="3733421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98587" y="6596390"/>
            <a:ext cx="3145413" cy="261610"/>
          </a:xfrm>
          <a:prstGeom prst="rect">
            <a:avLst/>
          </a:prstGeom>
          <a:noFill/>
        </p:spPr>
        <p:txBody>
          <a:bodyPr wrap="none" rtlCol="0">
            <a:spAutoFit/>
          </a:bodyPr>
          <a:lstStyle/>
          <a:p>
            <a:r>
              <a:rPr lang="en-US" sz="1100" dirty="0" smtClean="0"/>
              <a:t>Image Source: http://www.bitmondo.com/hola.png</a:t>
            </a:r>
            <a:endParaRPr lang="en-US" sz="1100" dirty="0"/>
          </a:p>
        </p:txBody>
      </p:sp>
      <p:pic>
        <p:nvPicPr>
          <p:cNvPr id="9" name="Picture 8" descr="Hello Wordle.jpg"/>
          <p:cNvPicPr>
            <a:picLocks noChangeAspect="1"/>
          </p:cNvPicPr>
          <p:nvPr/>
        </p:nvPicPr>
        <p:blipFill>
          <a:blip r:embed="rId3" cstate="print"/>
          <a:stretch>
            <a:fillRect/>
          </a:stretch>
        </p:blipFill>
        <p:spPr>
          <a:xfrm>
            <a:off x="315468" y="1250442"/>
            <a:ext cx="8513064" cy="4357116"/>
          </a:xfrm>
          <a:prstGeom prst="rect">
            <a:avLst/>
          </a:prstGeom>
        </p:spPr>
      </p:pic>
      <p:pic>
        <p:nvPicPr>
          <p:cNvPr id="10" name="Picture 9" descr="EconLowdownPPTbanner.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302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651909"/>
            <a:ext cx="9144000" cy="939165"/>
          </a:xfrm>
          <a:prstGeom prst="rect">
            <a:avLst/>
          </a:prstGeom>
        </p:spPr>
      </p:pic>
    </p:spTree>
    <p:extLst>
      <p:ext uri="{BB962C8B-B14F-4D97-AF65-F5344CB8AC3E}">
        <p14:creationId xmlns:p14="http://schemas.microsoft.com/office/powerpoint/2010/main" val="421988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0" y="1046222"/>
            <a:ext cx="9144000" cy="4572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0" y="5918835"/>
            <a:ext cx="9144000" cy="939165"/>
          </a:xfrm>
          <a:prstGeom prst="rect">
            <a:avLst/>
          </a:prstGeom>
        </p:spPr>
      </p:pic>
    </p:spTree>
    <p:extLst>
      <p:ext uri="{BB962C8B-B14F-4D97-AF65-F5344CB8AC3E}">
        <p14:creationId xmlns:p14="http://schemas.microsoft.com/office/powerpoint/2010/main" val="115390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 b="1681"/>
          <a:stretch/>
        </p:blipFill>
        <p:spPr>
          <a:xfrm>
            <a:off x="0" y="1064844"/>
            <a:ext cx="9144000" cy="4572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141557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447800"/>
            <a:ext cx="8077200" cy="646331"/>
          </a:xfrm>
          <a:prstGeom prst="rect">
            <a:avLst/>
          </a:prstGeom>
          <a:noFill/>
        </p:spPr>
        <p:txBody>
          <a:bodyPr wrap="square" rtlCol="0">
            <a:spAutoFit/>
          </a:bodyPr>
          <a:lstStyle/>
          <a:p>
            <a:pPr algn="ctr"/>
            <a:r>
              <a:rPr lang="en-US" sz="3600" b="1" dirty="0" smtClean="0">
                <a:latin typeface="Calibri" pitchFamily="34" charset="0"/>
              </a:rPr>
              <a:t>Let’s Review</a:t>
            </a:r>
          </a:p>
        </p:txBody>
      </p:sp>
      <p:pic>
        <p:nvPicPr>
          <p:cNvPr id="4" name="Picture 3"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sp>
        <p:nvSpPr>
          <p:cNvPr id="2" name="TextBox 1"/>
          <p:cNvSpPr txBox="1"/>
          <p:nvPr/>
        </p:nvSpPr>
        <p:spPr>
          <a:xfrm>
            <a:off x="533400" y="2438400"/>
            <a:ext cx="6096000" cy="461665"/>
          </a:xfrm>
          <a:prstGeom prst="rect">
            <a:avLst/>
          </a:prstGeom>
          <a:noFill/>
        </p:spPr>
        <p:txBody>
          <a:bodyPr wrap="square" rtlCol="0">
            <a:spAutoFit/>
          </a:bodyPr>
          <a:lstStyle/>
          <a:p>
            <a:r>
              <a:rPr lang="en-US" sz="2400" dirty="0" smtClean="0"/>
              <a:t>1. How do you start saving for the future?  </a:t>
            </a:r>
            <a:endParaRPr lang="en-US" sz="2400" dirty="0"/>
          </a:p>
        </p:txBody>
      </p:sp>
      <p:sp>
        <p:nvSpPr>
          <p:cNvPr id="3" name="TextBox 2"/>
          <p:cNvSpPr txBox="1"/>
          <p:nvPr/>
        </p:nvSpPr>
        <p:spPr>
          <a:xfrm>
            <a:off x="548898" y="3165241"/>
            <a:ext cx="8214102" cy="461665"/>
          </a:xfrm>
          <a:prstGeom prst="rect">
            <a:avLst/>
          </a:prstGeom>
          <a:noFill/>
        </p:spPr>
        <p:txBody>
          <a:bodyPr wrap="square" rtlCol="0">
            <a:spAutoFit/>
          </a:bodyPr>
          <a:lstStyle/>
          <a:p>
            <a:r>
              <a:rPr lang="en-US" sz="2400" dirty="0" smtClean="0"/>
              <a:t>2</a:t>
            </a:r>
            <a:r>
              <a:rPr lang="en-US" sz="2400" dirty="0"/>
              <a:t>. When are you ready to open a CD or money market account</a:t>
            </a:r>
            <a:r>
              <a:rPr lang="en-US" sz="2400" dirty="0" smtClean="0"/>
              <a:t>? </a:t>
            </a:r>
            <a:endParaRPr lang="en-US" sz="2400" dirty="0"/>
          </a:p>
        </p:txBody>
      </p:sp>
      <p:sp>
        <p:nvSpPr>
          <p:cNvPr id="5" name="TextBox 4"/>
          <p:cNvSpPr txBox="1"/>
          <p:nvPr/>
        </p:nvSpPr>
        <p:spPr>
          <a:xfrm>
            <a:off x="579894" y="4155841"/>
            <a:ext cx="8183105" cy="830997"/>
          </a:xfrm>
          <a:prstGeom prst="rect">
            <a:avLst/>
          </a:prstGeom>
          <a:noFill/>
        </p:spPr>
        <p:txBody>
          <a:bodyPr wrap="square" rtlCol="0">
            <a:spAutoFit/>
          </a:bodyPr>
          <a:lstStyle/>
          <a:p>
            <a:r>
              <a:rPr lang="en-US" sz="2400" dirty="0" smtClean="0"/>
              <a:t>3.</a:t>
            </a:r>
            <a:r>
              <a:rPr lang="en-US" sz="2400" dirty="0"/>
              <a:t> </a:t>
            </a:r>
            <a:r>
              <a:rPr lang="en-US" sz="2400" dirty="0" smtClean="0"/>
              <a:t>What are </a:t>
            </a:r>
            <a:r>
              <a:rPr lang="en-US" sz="2400" dirty="0"/>
              <a:t>potential </a:t>
            </a:r>
            <a:r>
              <a:rPr lang="en-US" sz="2400" dirty="0" smtClean="0"/>
              <a:t>benefits and drawbacks </a:t>
            </a:r>
            <a:r>
              <a:rPr lang="en-US" sz="2400" dirty="0"/>
              <a:t>of a CD or money market account?</a:t>
            </a:r>
            <a:r>
              <a:rPr lang="en-US" sz="2400" dirty="0" smtClean="0"/>
              <a:t> </a:t>
            </a:r>
            <a:endParaRPr lang="en-US" sz="2400" dirty="0"/>
          </a:p>
        </p:txBody>
      </p:sp>
      <p:pic>
        <p:nvPicPr>
          <p:cNvPr id="6" name="Picture 5"/>
          <p:cNvPicPr>
            <a:picLocks noChangeAspect="1"/>
          </p:cNvPicPr>
          <p:nvPr/>
        </p:nvPicPr>
        <p:blipFill>
          <a:blip r:embed="rId4"/>
          <a:stretch>
            <a:fillRect/>
          </a:stretch>
        </p:blipFill>
        <p:spPr>
          <a:xfrm>
            <a:off x="12405" y="5903691"/>
            <a:ext cx="9144000" cy="944880"/>
          </a:xfrm>
          <a:prstGeom prst="rect">
            <a:avLst/>
          </a:prstGeom>
        </p:spPr>
      </p:pic>
    </p:spTree>
    <p:extLst>
      <p:ext uri="{BB962C8B-B14F-4D97-AF65-F5344CB8AC3E}">
        <p14:creationId xmlns:p14="http://schemas.microsoft.com/office/powerpoint/2010/main" val="42969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1030224"/>
          </a:xfrm>
          <a:prstGeom prst="rect">
            <a:avLst/>
          </a:prstGeom>
        </p:spPr>
      </p:pic>
      <p:sp>
        <p:nvSpPr>
          <p:cNvPr id="2" name="TextBox 1"/>
          <p:cNvSpPr txBox="1"/>
          <p:nvPr/>
        </p:nvSpPr>
        <p:spPr>
          <a:xfrm>
            <a:off x="1371600" y="1639575"/>
            <a:ext cx="6096000" cy="461665"/>
          </a:xfrm>
          <a:prstGeom prst="rect">
            <a:avLst/>
          </a:prstGeom>
          <a:noFill/>
        </p:spPr>
        <p:txBody>
          <a:bodyPr wrap="square" rtlCol="0">
            <a:spAutoFit/>
          </a:bodyPr>
          <a:lstStyle/>
          <a:p>
            <a:r>
              <a:rPr lang="en-US" sz="2400" dirty="0" smtClean="0"/>
              <a:t>4. What </a:t>
            </a:r>
            <a:r>
              <a:rPr lang="en-US" sz="2400" dirty="0"/>
              <a:t>are </a:t>
            </a:r>
            <a:r>
              <a:rPr lang="en-US" sz="2400" dirty="0" smtClean="0"/>
              <a:t>examples of </a:t>
            </a:r>
            <a:r>
              <a:rPr lang="en-US" sz="2400" dirty="0"/>
              <a:t>life goals?</a:t>
            </a:r>
          </a:p>
        </p:txBody>
      </p:sp>
      <p:sp>
        <p:nvSpPr>
          <p:cNvPr id="3" name="TextBox 2"/>
          <p:cNvSpPr txBox="1"/>
          <p:nvPr/>
        </p:nvSpPr>
        <p:spPr>
          <a:xfrm>
            <a:off x="1493003" y="2438400"/>
            <a:ext cx="6553200" cy="830997"/>
          </a:xfrm>
          <a:prstGeom prst="rect">
            <a:avLst/>
          </a:prstGeom>
          <a:noFill/>
        </p:spPr>
        <p:txBody>
          <a:bodyPr wrap="square" rtlCol="0">
            <a:spAutoFit/>
          </a:bodyPr>
          <a:lstStyle/>
          <a:p>
            <a:r>
              <a:rPr lang="en-US" sz="2400" dirty="0" smtClean="0"/>
              <a:t>5. What </a:t>
            </a:r>
            <a:r>
              <a:rPr lang="en-US" sz="2400" dirty="0"/>
              <a:t>are the Capital Markets and Tools to Reach Your Goals </a:t>
            </a:r>
          </a:p>
        </p:txBody>
      </p:sp>
      <p:sp>
        <p:nvSpPr>
          <p:cNvPr id="8" name="TextBox 7"/>
          <p:cNvSpPr txBox="1"/>
          <p:nvPr/>
        </p:nvSpPr>
        <p:spPr>
          <a:xfrm>
            <a:off x="1447800" y="3766726"/>
            <a:ext cx="6172200" cy="1200329"/>
          </a:xfrm>
          <a:prstGeom prst="rect">
            <a:avLst/>
          </a:prstGeom>
          <a:noFill/>
        </p:spPr>
        <p:txBody>
          <a:bodyPr wrap="square" rtlCol="0">
            <a:spAutoFit/>
          </a:bodyPr>
          <a:lstStyle/>
          <a:p>
            <a:r>
              <a:rPr lang="en-US" sz="2400" dirty="0" smtClean="0"/>
              <a:t>6. What are some tools along with the capital markets that can help you reach your financial goals? </a:t>
            </a:r>
            <a:endParaRPr lang="en-US"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42969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957" b="4368"/>
          <a:stretch/>
        </p:blipFill>
        <p:spPr>
          <a:xfrm>
            <a:off x="-3629" y="925144"/>
            <a:ext cx="9144000" cy="46542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3" y="5933012"/>
            <a:ext cx="9144000" cy="939165"/>
          </a:xfrm>
          <a:prstGeom prst="rect">
            <a:avLst/>
          </a:prstGeom>
        </p:spPr>
      </p:pic>
    </p:spTree>
    <p:extLst>
      <p:ext uri="{BB962C8B-B14F-4D97-AF65-F5344CB8AC3E}">
        <p14:creationId xmlns:p14="http://schemas.microsoft.com/office/powerpoint/2010/main" val="1542502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 b="11111"/>
          <a:stretch/>
        </p:blipFill>
        <p:spPr>
          <a:xfrm>
            <a:off x="0" y="1058579"/>
            <a:ext cx="9144000" cy="4572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 y="5918835"/>
            <a:ext cx="9144000" cy="939165"/>
          </a:xfrm>
          <a:prstGeom prst="rect">
            <a:avLst/>
          </a:prstGeom>
        </p:spPr>
      </p:pic>
    </p:spTree>
    <p:extLst>
      <p:ext uri="{BB962C8B-B14F-4D97-AF65-F5344CB8AC3E}">
        <p14:creationId xmlns:p14="http://schemas.microsoft.com/office/powerpoint/2010/main" val="3971255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conLowdownPPTbanner.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20"/>
            <a:ext cx="9144000" cy="10302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 b="11111"/>
          <a:stretch/>
        </p:blipFill>
        <p:spPr>
          <a:xfrm>
            <a:off x="0" y="1058579"/>
            <a:ext cx="9144000" cy="4572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18835"/>
            <a:ext cx="9144000" cy="939165"/>
          </a:xfrm>
          <a:prstGeom prst="rect">
            <a:avLst/>
          </a:prstGeom>
        </p:spPr>
      </p:pic>
    </p:spTree>
    <p:extLst>
      <p:ext uri="{BB962C8B-B14F-4D97-AF65-F5344CB8AC3E}">
        <p14:creationId xmlns:p14="http://schemas.microsoft.com/office/powerpoint/2010/main" val="709995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1847</TotalTime>
  <Words>2232</Words>
  <Application>Microsoft Office PowerPoint</Application>
  <PresentationFormat>On-screen Show (4:3)</PresentationFormat>
  <Paragraphs>160</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Life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reference slides to use  if video is not available</vt:lpstr>
      <vt:lpstr>PowerPoint Presentation</vt:lpstr>
      <vt:lpstr>PowerPoint Presentation</vt:lpstr>
    </vt:vector>
  </TitlesOfParts>
  <Company>Federal Reserve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Bertelsen, Kris A</dc:creator>
  <cp:lastModifiedBy>Bertelsen, Kris A</cp:lastModifiedBy>
  <cp:revision>97</cp:revision>
  <dcterms:created xsi:type="dcterms:W3CDTF">2014-03-06T19:37:31Z</dcterms:created>
  <dcterms:modified xsi:type="dcterms:W3CDTF">2017-10-20T13:38:06Z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4893912d-fab5-4fda-9171-8e5c12278d9b</vt:lpwstr>
  </property>
</Properties>
</file>