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4"/>
  </p:notesMasterIdLst>
  <p:sldIdLst>
    <p:sldId id="294" r:id="rId6"/>
    <p:sldId id="256" r:id="rId7"/>
    <p:sldId id="257" r:id="rId8"/>
    <p:sldId id="260" r:id="rId9"/>
    <p:sldId id="295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83" r:id="rId19"/>
    <p:sldId id="270" r:id="rId20"/>
    <p:sldId id="271" r:id="rId21"/>
    <p:sldId id="272" r:id="rId22"/>
    <p:sldId id="273" r:id="rId23"/>
    <p:sldId id="274" r:id="rId24"/>
    <p:sldId id="276" r:id="rId25"/>
    <p:sldId id="277" r:id="rId26"/>
    <p:sldId id="278" r:id="rId27"/>
    <p:sldId id="281" r:id="rId28"/>
    <p:sldId id="280" r:id="rId29"/>
    <p:sldId id="287" r:id="rId30"/>
    <p:sldId id="290" r:id="rId31"/>
    <p:sldId id="292" r:id="rId32"/>
    <p:sldId id="293" r:id="rId3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es, Jennifer M" initials="IJM" lastIdx="3" clrIdx="0">
    <p:extLst>
      <p:ext uri="{19B8F6BF-5375-455C-9EA6-DF929625EA0E}">
        <p15:presenceInfo xmlns:p15="http://schemas.microsoft.com/office/powerpoint/2012/main" userId="Ives, Jennifer 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preferSingleView="1">
    <p:restoredLeft sz="11069" autoAdjust="0"/>
    <p:restoredTop sz="94707" autoAdjust="0"/>
  </p:normalViewPr>
  <p:slideViewPr>
    <p:cSldViewPr snapToGrid="0" snapToObjects="1">
      <p:cViewPr varScale="1">
        <p:scale>
          <a:sx n="74" d="100"/>
          <a:sy n="74" d="100"/>
        </p:scale>
        <p:origin x="163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02"/>
    </p:cViewPr>
  </p:sorterViewPr>
  <p:notesViewPr>
    <p:cSldViewPr snapToGrid="0" snapToObjects="1" showGuides="1">
      <p:cViewPr varScale="1">
        <p:scale>
          <a:sx n="86" d="100"/>
          <a:sy n="86" d="100"/>
        </p:scale>
        <p:origin x="378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BD391F-1BD7-418B-A5CE-F9F288884FBA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DFC517-AB9F-48E5-AF03-B111EAB5F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3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4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3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6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8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8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0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3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23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0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A6F78-E8AE-7C48-9C5B-78EB51D3129D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edsharesites.frb.org/dist/8H/ST%20LOUIS/Research/econed/PROJECTS/Lists/Sports%20Cartel%20lesson/Attachments/37/SportsCartel_rev2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reme.justia.com/cases/federal/us/259/200/case.html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648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4" name="Picture 3" descr="EconLowdownPPTbanner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6"/>
            <a:ext cx="9144000" cy="10302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2064" y="1389781"/>
            <a:ext cx="762000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 - 16"/>
              </a:rPr>
              <a:t>Teacher Instructions</a:t>
            </a:r>
          </a:p>
          <a:p>
            <a:endParaRPr lang="en-US" sz="1600" dirty="0">
              <a:solidFill>
                <a:srgbClr val="000000"/>
              </a:solidFill>
              <a:latin typeface="Arial - 16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cs typeface="Arial" panose="020B0604020202020204" pitchFamily="34" charset="0"/>
              </a:rPr>
              <a:t>Use with the lesson </a:t>
            </a:r>
            <a:r>
              <a:rPr lang="en-US" b="1" dirty="0">
                <a:hlinkClick r:id="rId3"/>
              </a:rPr>
              <a:t>Professional </a:t>
            </a:r>
            <a:r>
              <a:rPr lang="en-US" b="1" dirty="0" smtClean="0">
                <a:hlinkClick r:id="rId3"/>
              </a:rPr>
              <a:t>Baseball—Can </a:t>
            </a:r>
            <a:r>
              <a:rPr lang="en-US" b="1" dirty="0">
                <a:hlinkClick r:id="rId3"/>
              </a:rPr>
              <a:t>You Join the League?</a:t>
            </a:r>
            <a:r>
              <a:rPr lang="en-US" dirty="0" smtClean="0">
                <a:cs typeface="Arial" panose="020B0604020202020204" pitchFamily="34" charset="0"/>
                <a:hlinkClick r:id="rId3"/>
              </a:rPr>
              <a:t>                                                               </a:t>
            </a:r>
            <a:endParaRPr lang="en-US" dirty="0">
              <a:cs typeface="Arial" panose="020B060402020202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cs typeface="Arial" panose="020B0604020202020204" pitchFamily="34" charset="0"/>
              </a:rPr>
              <a:t>Display slide </a:t>
            </a:r>
            <a:r>
              <a:rPr lang="en-US" dirty="0">
                <a:cs typeface="Arial" panose="020B0604020202020204" pitchFamily="34" charset="0"/>
              </a:rPr>
              <a:t>3</a:t>
            </a:r>
            <a:r>
              <a:rPr lang="en-US" dirty="0" smtClean="0">
                <a:cs typeface="Arial" panose="020B0604020202020204" pitchFamily="34" charset="0"/>
              </a:rPr>
              <a:t> with Procedure Steps 1 and 2 in the lesson.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cs typeface="Arial" panose="020B0604020202020204" pitchFamily="34" charset="0"/>
              </a:rPr>
              <a:t>Display slide 4 with Procedure Step  3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  <a:endParaRPr lang="en-US" dirty="0" smtClean="0">
              <a:cs typeface="Arial" panose="020B060402020202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cs typeface="Arial" panose="020B0604020202020204" pitchFamily="34" charset="0"/>
              </a:rPr>
              <a:t>Display slide </a:t>
            </a:r>
            <a:r>
              <a:rPr lang="en-US" dirty="0" smtClean="0">
                <a:cs typeface="Arial" panose="020B0604020202020204" pitchFamily="34" charset="0"/>
              </a:rPr>
              <a:t>5 </a:t>
            </a:r>
            <a:r>
              <a:rPr lang="en-US" dirty="0">
                <a:cs typeface="Arial" panose="020B0604020202020204" pitchFamily="34" charset="0"/>
              </a:rPr>
              <a:t>with Procedure Step  </a:t>
            </a:r>
            <a:r>
              <a:rPr lang="en-US" dirty="0" smtClean="0">
                <a:cs typeface="Arial" panose="020B0604020202020204" pitchFamily="34" charset="0"/>
              </a:rPr>
              <a:t>10.</a:t>
            </a:r>
            <a:endParaRPr lang="en-US" dirty="0">
              <a:cs typeface="Arial" panose="020B060402020202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cs typeface="Arial" panose="020B0604020202020204" pitchFamily="34" charset="0"/>
              </a:rPr>
              <a:t>Display </a:t>
            </a:r>
            <a:r>
              <a:rPr lang="en-US" dirty="0" smtClean="0">
                <a:cs typeface="Arial" panose="020B0604020202020204" pitchFamily="34" charset="0"/>
              </a:rPr>
              <a:t>slides </a:t>
            </a:r>
            <a:r>
              <a:rPr lang="en-US" dirty="0" smtClean="0">
                <a:cs typeface="Arial" panose="020B0604020202020204" pitchFamily="34" charset="0"/>
              </a:rPr>
              <a:t>6-24, </a:t>
            </a:r>
            <a:r>
              <a:rPr lang="en-US" dirty="0" smtClean="0">
                <a:cs typeface="Arial" panose="020B0604020202020204" pitchFamily="34" charset="0"/>
              </a:rPr>
              <a:t>which correspond to the visuals noted in the Procedure, as noted in Steps 11-14.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cs typeface="Arial" panose="020B0604020202020204" pitchFamily="34" charset="0"/>
              </a:rPr>
              <a:t>Display slides </a:t>
            </a:r>
            <a:r>
              <a:rPr lang="en-US" dirty="0" smtClean="0">
                <a:cs typeface="Arial" panose="020B0604020202020204" pitchFamily="34" charset="0"/>
              </a:rPr>
              <a:t>25-27 </a:t>
            </a:r>
            <a:r>
              <a:rPr lang="en-US" dirty="0" smtClean="0">
                <a:cs typeface="Arial" panose="020B0604020202020204" pitchFamily="34" charset="0"/>
              </a:rPr>
              <a:t>with Procedure Step 16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dirty="0" smtClean="0">
              <a:cs typeface="Arial" panose="020B060402020202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3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Visual 2: </a:t>
            </a:r>
            <a:r>
              <a:rPr lang="en-US" sz="2800" b="1" dirty="0" smtClean="0"/>
              <a:t>Market Structures </a:t>
            </a:r>
            <a:r>
              <a:rPr lang="en-US" sz="2800" dirty="0" smtClean="0"/>
              <a:t>(slide 4 of 4)</a:t>
            </a:r>
          </a:p>
          <a:p>
            <a:pPr>
              <a:spcBef>
                <a:spcPts val="1800"/>
              </a:spcBef>
            </a:pPr>
            <a:r>
              <a:rPr lang="en-US" sz="2800" b="1" dirty="0"/>
              <a:t>Cartel</a:t>
            </a:r>
            <a:r>
              <a:rPr lang="en-US" sz="2800" dirty="0"/>
              <a:t>—A group of businesses (firms) that formally agree to coordinate their production and pricing decisions in a manner that maximizes joint profits. Such an arrangement is more formal than collusion. Like colluding oligop­olies, individual firms can produce more than the agreed-upon quantity in an attempt to increase profits. </a:t>
            </a:r>
          </a:p>
          <a:p>
            <a:pPr>
              <a:spcBef>
                <a:spcPts val="1800"/>
              </a:spcBef>
            </a:pPr>
            <a:r>
              <a:rPr lang="en-US" sz="2800" b="1" dirty="0"/>
              <a:t>Examples: </a:t>
            </a:r>
            <a:r>
              <a:rPr lang="en-US" sz="2800" dirty="0"/>
              <a:t>OPEC (Organization of Petroleum Exporting Countries) and Major League Baseball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64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Visual 3: </a:t>
            </a:r>
            <a:r>
              <a:rPr lang="en-US" sz="2800" b="1" dirty="0" smtClean="0">
                <a:latin typeface="+mj-lt"/>
              </a:rPr>
              <a:t>The </a:t>
            </a:r>
            <a:r>
              <a:rPr lang="en-US" sz="2800" b="1" dirty="0">
                <a:latin typeface="+mj-lt"/>
              </a:rPr>
              <a:t>Case of Baseball—Why and How </a:t>
            </a:r>
            <a:endParaRPr lang="en-US" sz="2800" b="1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(slide 1 of 4)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/>
              <a:t>Why</a:t>
            </a:r>
            <a:r>
              <a:rPr lang="en-US" sz="2800" b="1" dirty="0"/>
              <a:t>?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dirty="0"/>
              <a:t>Professional baseball was ruled exempt from anti-trust laws in 1922.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FEDERAL </a:t>
            </a:r>
            <a:r>
              <a:rPr lang="en-US" sz="2800" dirty="0"/>
              <a:t>BASEBALL CLUB OF BALTIMORE, INC. v. NATIONAL LEAGUE OF PROFESSIONAL BASEBALL CLUBS, ET AL. No. 204. Supreme Court of the United States. Argued April 19, 1922. Decided May 29, </a:t>
            </a:r>
            <a:r>
              <a:rPr lang="en-US" sz="2800" dirty="0" smtClean="0"/>
              <a:t>1922.</a:t>
            </a:r>
            <a:r>
              <a:rPr lang="en-US" sz="2800" baseline="30000" dirty="0"/>
              <a:t>1</a:t>
            </a:r>
            <a:r>
              <a:rPr lang="en-US" sz="2800" baseline="300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759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Visual 3: </a:t>
            </a:r>
            <a:r>
              <a:rPr lang="en-US" sz="2800" b="1" dirty="0" smtClean="0">
                <a:latin typeface="+mj-lt"/>
              </a:rPr>
              <a:t>The </a:t>
            </a:r>
            <a:r>
              <a:rPr lang="en-US" sz="2800" b="1" dirty="0">
                <a:latin typeface="+mj-lt"/>
              </a:rPr>
              <a:t>Case of Baseball—Why and How </a:t>
            </a:r>
            <a:endParaRPr lang="en-US" sz="2800" b="1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(slide 2 of 4)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/>
              <a:t>Why? </a:t>
            </a:r>
            <a:r>
              <a:rPr lang="en-US" sz="2800" dirty="0" smtClean="0"/>
              <a:t>(cont.)</a:t>
            </a:r>
            <a:endParaRPr lang="en-US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ruling allows the league to coordinate and cooperate to maximize joint profits, forming a cartel. A successful cartel has a similar market outcome as a monopoly.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Professional </a:t>
            </a:r>
            <a:r>
              <a:rPr lang="en-US" sz="2800" dirty="0"/>
              <a:t>sports leagues act as cartels (or a shared monopoly). 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663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Visual 3: </a:t>
            </a:r>
            <a:r>
              <a:rPr lang="en-US" sz="2800" b="1" dirty="0" smtClean="0">
                <a:latin typeface="+mj-lt"/>
              </a:rPr>
              <a:t>The </a:t>
            </a:r>
            <a:r>
              <a:rPr lang="en-US" sz="2800" b="1" dirty="0">
                <a:latin typeface="+mj-lt"/>
              </a:rPr>
              <a:t>Case of Baseball—Why and How </a:t>
            </a:r>
            <a:endParaRPr lang="en-US" sz="2800" b="1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(slide 3 of 4)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/>
              <a:t>How</a:t>
            </a:r>
            <a:r>
              <a:rPr lang="en-US" sz="2800" b="1" dirty="0"/>
              <a:t>?</a:t>
            </a:r>
            <a:endParaRPr lang="en-US" sz="2800" dirty="0"/>
          </a:p>
          <a:p>
            <a:pPr>
              <a:spcBef>
                <a:spcPts val="1800"/>
              </a:spcBef>
            </a:pPr>
            <a:r>
              <a:rPr lang="en-US" sz="2800" dirty="0"/>
              <a:t>Professional baseball’s shared-monopoly outcome is accomplished by the following: 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• All teams are bound together contractually through the league office. 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• The coordinated behavior among teams is much more than simple collusion.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400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Visual 3: </a:t>
            </a:r>
            <a:r>
              <a:rPr lang="en-US" sz="2800" b="1" dirty="0" smtClean="0">
                <a:latin typeface="+mj-lt"/>
              </a:rPr>
              <a:t>The </a:t>
            </a:r>
            <a:r>
              <a:rPr lang="en-US" sz="2800" b="1" dirty="0">
                <a:latin typeface="+mj-lt"/>
              </a:rPr>
              <a:t>Case of Baseball—Why and How </a:t>
            </a:r>
            <a:endParaRPr lang="en-US" sz="2800" b="1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(slide 4 of 4)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/>
              <a:t>How? </a:t>
            </a:r>
            <a:r>
              <a:rPr lang="en-US" sz="2800" dirty="0" smtClean="0"/>
              <a:t>(cont.)</a:t>
            </a:r>
            <a:endParaRPr lang="en-US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Teams collectively hire a commissioner to make sure everyone obeys the same set of rules.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 commissioner has enforcement power over those who misbehave and try to cheat on contractual agreements.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 formal agreements that tie the teams together result in a cartel (football, basketball, and other sports leagues are similar</a:t>
            </a:r>
            <a:r>
              <a:rPr lang="en-US" sz="28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5362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Visual </a:t>
            </a:r>
            <a:r>
              <a:rPr lang="en-US" sz="2800" b="1" dirty="0" smtClean="0"/>
              <a:t>4: </a:t>
            </a:r>
            <a:r>
              <a:rPr lang="en-US" sz="2800" b="1" dirty="0" smtClean="0">
                <a:latin typeface="+mj-lt"/>
              </a:rPr>
              <a:t>League Success </a:t>
            </a:r>
            <a:r>
              <a:rPr lang="en-US" sz="2800" dirty="0" smtClean="0">
                <a:latin typeface="+mj-lt"/>
              </a:rPr>
              <a:t>(slide </a:t>
            </a:r>
            <a:r>
              <a:rPr lang="en-US" sz="2800" dirty="0">
                <a:latin typeface="+mj-lt"/>
              </a:rPr>
              <a:t>1</a:t>
            </a:r>
            <a:r>
              <a:rPr lang="en-US" sz="2800" dirty="0" smtClean="0">
                <a:latin typeface="+mj-lt"/>
              </a:rPr>
              <a:t> of 10)</a:t>
            </a:r>
          </a:p>
          <a:p>
            <a:pPr>
              <a:spcBef>
                <a:spcPts val="1800"/>
              </a:spcBef>
            </a:pPr>
            <a:r>
              <a:rPr lang="en-US" sz="2800" b="1" dirty="0"/>
              <a:t>How do cartels succeed?</a:t>
            </a:r>
            <a:endParaRPr lang="en-US" sz="28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/>
              <a:t>Cartels </a:t>
            </a:r>
            <a:r>
              <a:rPr lang="en-US" sz="2800" dirty="0"/>
              <a:t>must control output—members agree to the terms of the cartel.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/>
              <a:t>Cartel </a:t>
            </a:r>
            <a:r>
              <a:rPr lang="en-US" sz="2800" dirty="0"/>
              <a:t>members must produce a similar product (e.g., sports or oil).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/>
              <a:t>Cartels </a:t>
            </a:r>
            <a:r>
              <a:rPr lang="en-US" sz="2800" dirty="0"/>
              <a:t>must divide the market and establish production quotas (e.g., a limited number of products or teams). </a:t>
            </a:r>
          </a:p>
          <a:p>
            <a:endParaRPr lang="en-US" sz="3200" dirty="0">
              <a:latin typeface="Frutiger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22948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Visual 4: </a:t>
            </a:r>
            <a:r>
              <a:rPr lang="en-US" sz="2800" b="1" dirty="0" smtClean="0">
                <a:latin typeface="+mj-lt"/>
              </a:rPr>
              <a:t>League Success </a:t>
            </a:r>
            <a:r>
              <a:rPr lang="en-US" sz="2800" dirty="0" smtClean="0">
                <a:latin typeface="+mj-lt"/>
              </a:rPr>
              <a:t>(slide </a:t>
            </a:r>
            <a:r>
              <a:rPr lang="en-US" sz="2800" dirty="0">
                <a:latin typeface="+mj-lt"/>
              </a:rPr>
              <a:t>2</a:t>
            </a:r>
            <a:r>
              <a:rPr lang="en-US" sz="2800" dirty="0" smtClean="0">
                <a:latin typeface="+mj-lt"/>
              </a:rPr>
              <a:t> of 10)</a:t>
            </a:r>
          </a:p>
          <a:p>
            <a:pPr>
              <a:spcBef>
                <a:spcPts val="1800"/>
              </a:spcBef>
            </a:pPr>
            <a:r>
              <a:rPr lang="en-US" sz="2800" b="1" dirty="0"/>
              <a:t>How do cartels succeed</a:t>
            </a:r>
            <a:r>
              <a:rPr lang="en-US" sz="2800" b="1" dirty="0" smtClean="0"/>
              <a:t>? </a:t>
            </a:r>
            <a:r>
              <a:rPr lang="en-US" sz="2800" dirty="0" smtClean="0"/>
              <a:t>(cont.)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b="1" dirty="0" smtClean="0"/>
              <a:t>Example</a:t>
            </a:r>
            <a:r>
              <a:rPr lang="en-US" sz="2800" b="1" dirty="0"/>
              <a:t>: Major League Baseball (</a:t>
            </a:r>
            <a:r>
              <a:rPr lang="en-US" sz="2800" b="1" dirty="0" err="1"/>
              <a:t>MLB</a:t>
            </a:r>
            <a:r>
              <a:rPr lang="en-US" sz="2800" b="1" dirty="0"/>
              <a:t>) </a:t>
            </a:r>
            <a:endParaRPr lang="en-US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err="1" smtClean="0"/>
              <a:t>MLB</a:t>
            </a:r>
            <a:r>
              <a:rPr lang="en-US" sz="2800" dirty="0" smtClean="0"/>
              <a:t> </a:t>
            </a:r>
            <a:r>
              <a:rPr lang="en-US" sz="2800" dirty="0"/>
              <a:t>keeps expansion minimal—it limits the number and locations of teams. Economists say 50 locations could support professional baseball </a:t>
            </a:r>
            <a:r>
              <a:rPr lang="en-US" sz="2800" dirty="0" smtClean="0"/>
              <a:t>teams.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There are currently 30 </a:t>
            </a:r>
            <a:r>
              <a:rPr lang="en-US" sz="2800" dirty="0" err="1"/>
              <a:t>MLB</a:t>
            </a:r>
            <a:r>
              <a:rPr lang="en-US" sz="2800" dirty="0"/>
              <a:t> </a:t>
            </a:r>
            <a:r>
              <a:rPr lang="en-US" sz="2800" dirty="0" smtClean="0"/>
              <a:t>teams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; </a:t>
            </a:r>
            <a:r>
              <a:rPr lang="en-US" sz="2800" dirty="0"/>
              <a:t>thus, there is a shortage of teams.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3"/>
            </a:pPr>
            <a:endParaRPr lang="en-US" sz="2800" dirty="0"/>
          </a:p>
          <a:p>
            <a:endParaRPr lang="en-US" sz="3200" dirty="0">
              <a:latin typeface="Frutiger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18950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Visual 4: </a:t>
            </a:r>
            <a:r>
              <a:rPr lang="en-US" sz="2800" b="1" dirty="0" smtClean="0">
                <a:latin typeface="+mj-lt"/>
              </a:rPr>
              <a:t>League Success </a:t>
            </a:r>
            <a:r>
              <a:rPr lang="en-US" sz="2800" dirty="0" smtClean="0">
                <a:latin typeface="+mj-lt"/>
              </a:rPr>
              <a:t>(slide </a:t>
            </a:r>
            <a:r>
              <a:rPr lang="en-US" sz="2800" dirty="0">
                <a:latin typeface="+mj-lt"/>
              </a:rPr>
              <a:t>3</a:t>
            </a:r>
            <a:r>
              <a:rPr lang="en-US" sz="2800" dirty="0" smtClean="0">
                <a:latin typeface="+mj-lt"/>
              </a:rPr>
              <a:t> of 10)</a:t>
            </a:r>
          </a:p>
          <a:p>
            <a:pPr>
              <a:spcBef>
                <a:spcPts val="1800"/>
              </a:spcBef>
            </a:pPr>
            <a:r>
              <a:rPr lang="en-US" sz="2800" b="1" dirty="0"/>
              <a:t>How do cartels succeed</a:t>
            </a:r>
            <a:r>
              <a:rPr lang="en-US" sz="2800" b="1" dirty="0" smtClean="0"/>
              <a:t>? </a:t>
            </a:r>
            <a:endParaRPr lang="en-US" sz="2800" dirty="0" smtClean="0"/>
          </a:p>
          <a:p>
            <a:pPr>
              <a:spcBef>
                <a:spcPts val="1200"/>
              </a:spcBef>
            </a:pPr>
            <a:r>
              <a:rPr lang="en-US" sz="2800" b="1" dirty="0" smtClean="0"/>
              <a:t>Example: Major League Baseball (</a:t>
            </a:r>
            <a:r>
              <a:rPr lang="en-US" sz="2800" b="1" dirty="0" err="1" smtClean="0"/>
              <a:t>MLB</a:t>
            </a:r>
            <a:r>
              <a:rPr lang="en-US" sz="2800" b="1" dirty="0" smtClean="0"/>
              <a:t>) </a:t>
            </a:r>
            <a:r>
              <a:rPr lang="en-US" sz="2800" dirty="0" smtClean="0"/>
              <a:t>(cont.)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Limited </a:t>
            </a:r>
            <a:r>
              <a:rPr lang="en-US" sz="2800" dirty="0"/>
              <a:t>teams create an incentive for teams to move. Tax-paying fans are willing to build new stadiums under the threat of their team leaving. From 2000 to 2010, $10 billion was spent on new stadiums. Half of the funding came from public </a:t>
            </a:r>
            <a:r>
              <a:rPr lang="en-US" sz="2800" dirty="0" smtClean="0"/>
              <a:t>sources.</a:t>
            </a:r>
            <a:r>
              <a:rPr lang="en-US" sz="2800" baseline="30000" dirty="0"/>
              <a:t>4</a:t>
            </a:r>
            <a:r>
              <a:rPr lang="en-US" sz="2800" dirty="0" smtClean="0"/>
              <a:t> </a:t>
            </a:r>
            <a:endParaRPr lang="en-US" sz="28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 startAt="3"/>
            </a:pPr>
            <a:endParaRPr lang="en-US" sz="2800" dirty="0"/>
          </a:p>
          <a:p>
            <a:endParaRPr lang="en-US" sz="3200" dirty="0">
              <a:latin typeface="Frutiger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302827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Visual 4: </a:t>
            </a:r>
            <a:r>
              <a:rPr lang="en-US" sz="2800" b="1" dirty="0" smtClean="0">
                <a:latin typeface="+mj-lt"/>
              </a:rPr>
              <a:t>League Success </a:t>
            </a:r>
            <a:r>
              <a:rPr lang="en-US" sz="2800" dirty="0" smtClean="0">
                <a:latin typeface="+mj-lt"/>
              </a:rPr>
              <a:t>(slide </a:t>
            </a:r>
            <a:r>
              <a:rPr lang="en-US" sz="2800" dirty="0">
                <a:latin typeface="+mj-lt"/>
              </a:rPr>
              <a:t>4</a:t>
            </a:r>
            <a:r>
              <a:rPr lang="en-US" sz="2800" dirty="0" smtClean="0">
                <a:latin typeface="+mj-lt"/>
              </a:rPr>
              <a:t> of 10)</a:t>
            </a:r>
          </a:p>
          <a:p>
            <a:pPr>
              <a:spcBef>
                <a:spcPts val="1800"/>
              </a:spcBef>
            </a:pPr>
            <a:r>
              <a:rPr lang="en-US" sz="2800" b="1" dirty="0"/>
              <a:t>How do cartels succeed</a:t>
            </a:r>
            <a:r>
              <a:rPr lang="en-US" sz="2800" b="1" dirty="0" smtClean="0"/>
              <a:t>? </a:t>
            </a:r>
            <a:r>
              <a:rPr lang="en-US" sz="2800" dirty="0"/>
              <a:t>(</a:t>
            </a:r>
            <a:r>
              <a:rPr lang="en-US" sz="2800" dirty="0" smtClean="0"/>
              <a:t>cont.)</a:t>
            </a:r>
            <a:endParaRPr lang="en-US" sz="2800" dirty="0"/>
          </a:p>
          <a:p>
            <a:pPr marL="571500" indent="-571500">
              <a:spcBef>
                <a:spcPts val="1200"/>
              </a:spcBef>
              <a:buFont typeface="+mj-lt"/>
              <a:buAutoNum type="arabicPeriod" startAt="4"/>
            </a:pPr>
            <a:r>
              <a:rPr lang="en-US" sz="2800" dirty="0" smtClean="0"/>
              <a:t>Cartels </a:t>
            </a:r>
            <a:r>
              <a:rPr lang="en-US" sz="2800" dirty="0"/>
              <a:t>must prevent cheating through rules (e.g., </a:t>
            </a:r>
            <a:r>
              <a:rPr lang="en-US" sz="2800" dirty="0" err="1"/>
              <a:t>MLB</a:t>
            </a:r>
            <a:r>
              <a:rPr lang="en-US" sz="2800" dirty="0"/>
              <a:t> rules control most aspects of the league, including payroll, drafting, and trading of players). </a:t>
            </a:r>
          </a:p>
        </p:txBody>
      </p:sp>
    </p:spTree>
    <p:extLst>
      <p:ext uri="{BB962C8B-B14F-4D97-AF65-F5344CB8AC3E}">
        <p14:creationId xmlns:p14="http://schemas.microsoft.com/office/powerpoint/2010/main" val="405619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Visual 4: </a:t>
            </a:r>
            <a:r>
              <a:rPr lang="en-US" sz="2800" b="1" dirty="0" smtClean="0">
                <a:latin typeface="+mj-lt"/>
              </a:rPr>
              <a:t>League Success </a:t>
            </a:r>
            <a:r>
              <a:rPr lang="en-US" sz="2800" dirty="0" smtClean="0">
                <a:latin typeface="+mj-lt"/>
              </a:rPr>
              <a:t>(slide </a:t>
            </a:r>
            <a:r>
              <a:rPr lang="en-US" sz="2800" dirty="0">
                <a:latin typeface="+mj-lt"/>
              </a:rPr>
              <a:t>5</a:t>
            </a:r>
            <a:r>
              <a:rPr lang="en-US" sz="2800" dirty="0" smtClean="0">
                <a:latin typeface="+mj-lt"/>
              </a:rPr>
              <a:t> of 10)</a:t>
            </a:r>
          </a:p>
          <a:p>
            <a:pPr>
              <a:spcBef>
                <a:spcPts val="1800"/>
              </a:spcBef>
            </a:pPr>
            <a:r>
              <a:rPr lang="en-US" sz="2800" b="1" dirty="0"/>
              <a:t>How do cartels succeed</a:t>
            </a:r>
            <a:r>
              <a:rPr lang="en-US" sz="2800" b="1" dirty="0" smtClean="0"/>
              <a:t>? </a:t>
            </a:r>
            <a:r>
              <a:rPr lang="en-US" sz="2800" dirty="0"/>
              <a:t>(</a:t>
            </a:r>
            <a:r>
              <a:rPr lang="en-US" sz="2800" dirty="0" smtClean="0"/>
              <a:t>cont.)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b="1" dirty="0" smtClean="0"/>
              <a:t>Example</a:t>
            </a:r>
            <a:r>
              <a:rPr lang="en-US" sz="2800" b="1" dirty="0"/>
              <a:t>: </a:t>
            </a:r>
            <a:r>
              <a:rPr lang="en-US" sz="2800" b="1" dirty="0" err="1"/>
              <a:t>MLB</a:t>
            </a:r>
            <a:r>
              <a:rPr lang="en-US" sz="2800" b="1" dirty="0"/>
              <a:t> Competitive Balance </a:t>
            </a:r>
            <a:r>
              <a:rPr lang="en-US" sz="2800" b="1" dirty="0" smtClean="0"/>
              <a:t>Tax</a:t>
            </a:r>
            <a:r>
              <a:rPr lang="en-US" sz="2800" baseline="30000" dirty="0"/>
              <a:t>5</a:t>
            </a:r>
            <a:r>
              <a:rPr lang="en-US" sz="2800" dirty="0" smtClean="0"/>
              <a:t> 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dirty="0"/>
              <a:t>Each year, clubs that exceed a predetermined payroll threshold are subject to a competitive balance tax, commonly called a “luxury tax.” Those who carry payrolls above that threshold are taxed on each dollar above the threshold, with the tax rate increasing based on the number of consecutive years a club has exceeded the threshold. </a:t>
            </a:r>
          </a:p>
          <a:p>
            <a:endParaRPr lang="en-US" sz="3200" dirty="0">
              <a:latin typeface="Frutiger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125437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dirty="0"/>
              <a:t>Professional Baseball</a:t>
            </a:r>
            <a:r>
              <a:rPr lang="en-US" b="1" dirty="0" smtClean="0"/>
              <a:t>—</a:t>
            </a:r>
            <a:br>
              <a:rPr lang="en-US" b="1" dirty="0" smtClean="0"/>
            </a:br>
            <a:r>
              <a:rPr lang="en-US" b="1" dirty="0" smtClean="0"/>
              <a:t>Can </a:t>
            </a:r>
            <a:r>
              <a:rPr lang="en-US" b="1" dirty="0"/>
              <a:t>You Join the League?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606060"/>
                </a:solidFill>
              </a:rPr>
              <a:t>Compelling Question </a:t>
            </a:r>
            <a:endParaRPr lang="en-US" dirty="0">
              <a:solidFill>
                <a:srgbClr val="606060"/>
              </a:solidFill>
            </a:endParaRPr>
          </a:p>
          <a:p>
            <a:r>
              <a:rPr lang="en-US" dirty="0">
                <a:solidFill>
                  <a:srgbClr val="606060"/>
                </a:solidFill>
              </a:rPr>
              <a:t>How does economic competition affect professional sports leagues and teams?</a:t>
            </a:r>
          </a:p>
          <a:p>
            <a:endParaRPr lang="en-US" dirty="0"/>
          </a:p>
        </p:txBody>
      </p:sp>
      <p:pic>
        <p:nvPicPr>
          <p:cNvPr id="4" name="Picture 3" descr="EconLowdownPPTbanner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6"/>
            <a:ext cx="9144000" cy="10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9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Visual 4: </a:t>
            </a:r>
            <a:r>
              <a:rPr lang="en-US" sz="2800" b="1" dirty="0" smtClean="0">
                <a:latin typeface="+mj-lt"/>
              </a:rPr>
              <a:t>League Success </a:t>
            </a:r>
            <a:r>
              <a:rPr lang="en-US" sz="2800" dirty="0" smtClean="0">
                <a:latin typeface="+mj-lt"/>
              </a:rPr>
              <a:t>(slide </a:t>
            </a:r>
            <a:r>
              <a:rPr lang="en-US" sz="2800" dirty="0">
                <a:latin typeface="+mj-lt"/>
              </a:rPr>
              <a:t>6</a:t>
            </a:r>
            <a:r>
              <a:rPr lang="en-US" sz="2800" dirty="0" smtClean="0">
                <a:latin typeface="+mj-lt"/>
              </a:rPr>
              <a:t> of 10)</a:t>
            </a:r>
          </a:p>
          <a:p>
            <a:pPr>
              <a:spcBef>
                <a:spcPts val="1800"/>
              </a:spcBef>
            </a:pPr>
            <a:r>
              <a:rPr lang="en-US" sz="2800" b="1" dirty="0"/>
              <a:t>How do cartels succeed</a:t>
            </a:r>
            <a:r>
              <a:rPr lang="en-US" sz="2800" b="1" dirty="0" smtClean="0"/>
              <a:t>? </a:t>
            </a:r>
            <a:endParaRPr lang="en-US" sz="2800" dirty="0" smtClean="0"/>
          </a:p>
          <a:p>
            <a:pPr>
              <a:spcBef>
                <a:spcPts val="1200"/>
              </a:spcBef>
            </a:pPr>
            <a:r>
              <a:rPr lang="en-US" sz="2800" b="1" dirty="0" smtClean="0"/>
              <a:t>Example: </a:t>
            </a:r>
            <a:r>
              <a:rPr lang="en-US" sz="2800" b="1" dirty="0" err="1" smtClean="0"/>
              <a:t>MLB</a:t>
            </a:r>
            <a:r>
              <a:rPr lang="en-US" sz="2800" b="1" dirty="0" smtClean="0"/>
              <a:t> Competitive Balance Tax</a:t>
            </a:r>
            <a:r>
              <a:rPr lang="en-US" sz="2800" dirty="0" smtClean="0"/>
              <a:t> (cont.)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The threshold was $189 million from 2014-16, but the following increases were put into place per the 2017-21 Collective Bargaining Agreement: </a:t>
            </a:r>
          </a:p>
          <a:p>
            <a:pPr>
              <a:spcBef>
                <a:spcPts val="1200"/>
              </a:spcBef>
            </a:pPr>
            <a:r>
              <a:rPr lang="en-US" sz="2800" b="1" dirty="0"/>
              <a:t>2017: </a:t>
            </a:r>
            <a:r>
              <a:rPr lang="en-US" sz="2800" dirty="0"/>
              <a:t>$195 </a:t>
            </a:r>
            <a:r>
              <a:rPr lang="en-US" sz="2800" dirty="0" smtClean="0"/>
              <a:t>million		</a:t>
            </a:r>
            <a:r>
              <a:rPr lang="en-US" sz="2800" b="1" dirty="0" smtClean="0"/>
              <a:t>2020</a:t>
            </a:r>
            <a:r>
              <a:rPr lang="en-US" sz="2800" b="1" dirty="0"/>
              <a:t>: </a:t>
            </a:r>
            <a:r>
              <a:rPr lang="en-US" sz="2800" dirty="0"/>
              <a:t>$208 million </a:t>
            </a:r>
          </a:p>
          <a:p>
            <a:r>
              <a:rPr lang="en-US" sz="2800" b="1" dirty="0" smtClean="0"/>
              <a:t>2018</a:t>
            </a:r>
            <a:r>
              <a:rPr lang="en-US" sz="2800" b="1" dirty="0"/>
              <a:t>: </a:t>
            </a:r>
            <a:r>
              <a:rPr lang="en-US" sz="2800" dirty="0"/>
              <a:t>$197 million </a:t>
            </a:r>
            <a:r>
              <a:rPr lang="en-US" sz="2800" dirty="0" smtClean="0"/>
              <a:t>	</a:t>
            </a:r>
            <a:r>
              <a:rPr lang="en-US" sz="2800" b="1" dirty="0" smtClean="0"/>
              <a:t>2021</a:t>
            </a:r>
            <a:r>
              <a:rPr lang="en-US" sz="2800" b="1" dirty="0"/>
              <a:t>: </a:t>
            </a:r>
            <a:r>
              <a:rPr lang="en-US" sz="2800" dirty="0"/>
              <a:t>$210 million</a:t>
            </a:r>
          </a:p>
          <a:p>
            <a:r>
              <a:rPr lang="en-US" sz="2800" b="1" dirty="0" smtClean="0"/>
              <a:t>2019</a:t>
            </a:r>
            <a:r>
              <a:rPr lang="en-US" sz="2800" b="1" dirty="0"/>
              <a:t>: </a:t>
            </a:r>
            <a:r>
              <a:rPr lang="en-US" sz="2800" dirty="0"/>
              <a:t>$206 million </a:t>
            </a:r>
          </a:p>
          <a:p>
            <a:endParaRPr lang="en-US" sz="3200" dirty="0">
              <a:latin typeface="Frutiger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170609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Visual 4: </a:t>
            </a:r>
            <a:r>
              <a:rPr lang="en-US" sz="2800" b="1" dirty="0" smtClean="0">
                <a:latin typeface="+mj-lt"/>
              </a:rPr>
              <a:t>League Success </a:t>
            </a:r>
            <a:r>
              <a:rPr lang="en-US" sz="2800" dirty="0" smtClean="0">
                <a:latin typeface="+mj-lt"/>
              </a:rPr>
              <a:t>(slide </a:t>
            </a:r>
            <a:r>
              <a:rPr lang="en-US" sz="2800" dirty="0">
                <a:latin typeface="+mj-lt"/>
              </a:rPr>
              <a:t>7</a:t>
            </a:r>
            <a:r>
              <a:rPr lang="en-US" sz="2800" dirty="0" smtClean="0">
                <a:latin typeface="+mj-lt"/>
              </a:rPr>
              <a:t> of 10)</a:t>
            </a:r>
          </a:p>
          <a:p>
            <a:pPr>
              <a:spcBef>
                <a:spcPts val="1800"/>
              </a:spcBef>
            </a:pPr>
            <a:r>
              <a:rPr lang="en-US" sz="2800" b="1" dirty="0"/>
              <a:t>How do cartels succeed</a:t>
            </a:r>
            <a:r>
              <a:rPr lang="en-US" sz="2800" b="1" dirty="0" smtClean="0"/>
              <a:t>? 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/>
              <a:t>Example</a:t>
            </a:r>
            <a:r>
              <a:rPr lang="en-US" sz="2800" b="1" dirty="0"/>
              <a:t>: </a:t>
            </a:r>
            <a:r>
              <a:rPr lang="en-US" sz="2800" b="1" dirty="0" err="1"/>
              <a:t>MLB</a:t>
            </a:r>
            <a:r>
              <a:rPr lang="en-US" sz="2800" b="1" dirty="0"/>
              <a:t> Competitive Balance </a:t>
            </a:r>
            <a:r>
              <a:rPr lang="en-US" sz="2800" b="1" dirty="0" smtClean="0"/>
              <a:t>Tax</a:t>
            </a:r>
            <a:r>
              <a:rPr lang="en-US" sz="2800" dirty="0" smtClean="0"/>
              <a:t> </a:t>
            </a:r>
            <a:r>
              <a:rPr lang="en-US" sz="2800" dirty="0"/>
              <a:t>(cont.)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Exceeding </a:t>
            </a:r>
            <a:r>
              <a:rPr lang="en-US" sz="2800" dirty="0"/>
              <a:t>the threshold is subject to the following taxes: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First </a:t>
            </a:r>
            <a:r>
              <a:rPr lang="en-US" sz="2800" dirty="0"/>
              <a:t>time, 20 percent tax on all overages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Second </a:t>
            </a:r>
            <a:r>
              <a:rPr lang="en-US" sz="2800" dirty="0"/>
              <a:t>consecutive season, 30 percent tax on all overages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Third </a:t>
            </a:r>
            <a:r>
              <a:rPr lang="en-US" sz="2800" dirty="0"/>
              <a:t>and any additional consecutive seasons, 50 percent tax on all overages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2575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Visual 4: </a:t>
            </a:r>
            <a:r>
              <a:rPr lang="en-US" sz="2800" b="1" dirty="0" smtClean="0">
                <a:latin typeface="+mj-lt"/>
              </a:rPr>
              <a:t>League Success </a:t>
            </a:r>
            <a:r>
              <a:rPr lang="en-US" sz="2800" dirty="0" smtClean="0">
                <a:latin typeface="+mj-lt"/>
              </a:rPr>
              <a:t>(slide </a:t>
            </a:r>
            <a:r>
              <a:rPr lang="en-US" sz="2800" dirty="0">
                <a:latin typeface="+mj-lt"/>
              </a:rPr>
              <a:t>8</a:t>
            </a:r>
            <a:r>
              <a:rPr lang="en-US" sz="2800" dirty="0" smtClean="0">
                <a:latin typeface="+mj-lt"/>
              </a:rPr>
              <a:t> of 10)</a:t>
            </a:r>
          </a:p>
          <a:p>
            <a:pPr>
              <a:spcBef>
                <a:spcPts val="1800"/>
              </a:spcBef>
            </a:pPr>
            <a:r>
              <a:rPr lang="en-US" sz="2800" b="1" dirty="0"/>
              <a:t>How do cartels succeed</a:t>
            </a:r>
            <a:r>
              <a:rPr lang="en-US" sz="2800" b="1" dirty="0" smtClean="0"/>
              <a:t>? 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/>
              <a:t>Example</a:t>
            </a:r>
            <a:r>
              <a:rPr lang="en-US" sz="2800" b="1" dirty="0"/>
              <a:t>: </a:t>
            </a:r>
            <a:r>
              <a:rPr lang="en-US" sz="2800" b="1" dirty="0" err="1"/>
              <a:t>MLB</a:t>
            </a:r>
            <a:r>
              <a:rPr lang="en-US" sz="2800" b="1" dirty="0"/>
              <a:t> Competitive Balance </a:t>
            </a:r>
            <a:r>
              <a:rPr lang="en-US" sz="2800" b="1" dirty="0" smtClean="0"/>
              <a:t>Tax</a:t>
            </a:r>
            <a:r>
              <a:rPr lang="en-US" sz="2800" dirty="0" smtClean="0"/>
              <a:t> </a:t>
            </a:r>
            <a:r>
              <a:rPr lang="en-US" sz="2800" dirty="0"/>
              <a:t>(cont.)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If a club dips below the luxury tax threshold for a season, the penalty level is reset. </a:t>
            </a:r>
          </a:p>
          <a:p>
            <a:endParaRPr lang="en-US" sz="3200" dirty="0">
              <a:latin typeface="Frutiger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46292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Visual 4: </a:t>
            </a:r>
            <a:r>
              <a:rPr lang="en-US" sz="2800" b="1" dirty="0" smtClean="0">
                <a:latin typeface="+mj-lt"/>
              </a:rPr>
              <a:t>League Success </a:t>
            </a:r>
            <a:r>
              <a:rPr lang="en-US" sz="2800" dirty="0" smtClean="0">
                <a:latin typeface="+mj-lt"/>
              </a:rPr>
              <a:t>(slide </a:t>
            </a:r>
            <a:r>
              <a:rPr lang="en-US" sz="2800" dirty="0">
                <a:latin typeface="+mj-lt"/>
              </a:rPr>
              <a:t>9</a:t>
            </a:r>
            <a:r>
              <a:rPr lang="en-US" sz="2800" dirty="0" smtClean="0">
                <a:latin typeface="+mj-lt"/>
              </a:rPr>
              <a:t> of 10)</a:t>
            </a:r>
          </a:p>
          <a:p>
            <a:pPr>
              <a:spcBef>
                <a:spcPts val="1800"/>
              </a:spcBef>
            </a:pPr>
            <a:r>
              <a:rPr lang="en-US" sz="2800" b="1" dirty="0"/>
              <a:t>How do cartels succeed</a:t>
            </a:r>
            <a:r>
              <a:rPr lang="en-US" sz="2800" b="1" dirty="0" smtClean="0"/>
              <a:t>? 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/>
              <a:t>Example</a:t>
            </a:r>
            <a:r>
              <a:rPr lang="en-US" sz="2800" b="1" dirty="0"/>
              <a:t>: </a:t>
            </a:r>
            <a:r>
              <a:rPr lang="en-US" sz="2800" b="1" dirty="0" err="1"/>
              <a:t>MLB</a:t>
            </a:r>
            <a:r>
              <a:rPr lang="en-US" sz="2800" b="1" dirty="0"/>
              <a:t> Competitive Balance </a:t>
            </a:r>
            <a:r>
              <a:rPr lang="en-US" sz="2800" b="1" dirty="0" smtClean="0"/>
              <a:t>Tax</a:t>
            </a:r>
            <a:r>
              <a:rPr lang="en-US" sz="2800" dirty="0" smtClean="0"/>
              <a:t> </a:t>
            </a:r>
            <a:r>
              <a:rPr lang="en-US" sz="2800" dirty="0"/>
              <a:t>(cont.)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Clubs that exceed the threshold are also subject to the following surtaxes: 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$20 million to $40 million over, 12 percent surtax 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$40 million or more over, 42.5 percent surtax the first time 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$40 million or more over again the following year(s), 45 percent surtax </a:t>
            </a:r>
          </a:p>
        </p:txBody>
      </p:sp>
    </p:spTree>
    <p:extLst>
      <p:ext uri="{BB962C8B-B14F-4D97-AF65-F5344CB8AC3E}">
        <p14:creationId xmlns:p14="http://schemas.microsoft.com/office/powerpoint/2010/main" val="272145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Visual 4: </a:t>
            </a:r>
            <a:r>
              <a:rPr lang="en-US" sz="2800" b="1" dirty="0" smtClean="0">
                <a:latin typeface="+mj-lt"/>
              </a:rPr>
              <a:t>League Success </a:t>
            </a:r>
            <a:r>
              <a:rPr lang="en-US" sz="2800" dirty="0" smtClean="0">
                <a:latin typeface="+mj-lt"/>
              </a:rPr>
              <a:t>(slide 10 of 10)</a:t>
            </a:r>
          </a:p>
          <a:p>
            <a:pPr>
              <a:spcBef>
                <a:spcPts val="1800"/>
              </a:spcBef>
            </a:pPr>
            <a:r>
              <a:rPr lang="en-US" sz="2800" b="1" dirty="0"/>
              <a:t>How do cartels succeed</a:t>
            </a:r>
            <a:r>
              <a:rPr lang="en-US" sz="2800" b="1" dirty="0" smtClean="0"/>
              <a:t>? 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/>
              <a:t>Example</a:t>
            </a:r>
            <a:r>
              <a:rPr lang="en-US" sz="2800" b="1" dirty="0"/>
              <a:t>: </a:t>
            </a:r>
            <a:r>
              <a:rPr lang="en-US" sz="2800" b="1" dirty="0" err="1"/>
              <a:t>MLB</a:t>
            </a:r>
            <a:r>
              <a:rPr lang="en-US" sz="2800" b="1" dirty="0"/>
              <a:t> Competitive Balance </a:t>
            </a:r>
            <a:r>
              <a:rPr lang="en-US" sz="2800" b="1" dirty="0" smtClean="0"/>
              <a:t>Tax</a:t>
            </a:r>
            <a:r>
              <a:rPr lang="en-US" sz="2800" dirty="0" smtClean="0"/>
              <a:t> </a:t>
            </a:r>
            <a:r>
              <a:rPr lang="en-US" sz="2800" dirty="0"/>
              <a:t>(cont.)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Beginning in 2018, clubs that are $40 million or more above the threshold will have their draft pick moved back as well. </a:t>
            </a:r>
          </a:p>
          <a:p>
            <a:endParaRPr lang="en-US" sz="3200" dirty="0">
              <a:latin typeface="Frutiger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34512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Review</a:t>
            </a:r>
            <a:endParaRPr lang="en-US" sz="2800" dirty="0" smtClean="0">
              <a:latin typeface="+mj-lt"/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In which market structure does Major League Baseball operate? </a:t>
            </a:r>
          </a:p>
          <a:p>
            <a:pPr>
              <a:spcBef>
                <a:spcPts val="600"/>
              </a:spcBef>
            </a:pPr>
            <a:r>
              <a:rPr lang="en-US" sz="2800" i="1" dirty="0"/>
              <a:t>	</a:t>
            </a:r>
            <a:r>
              <a:rPr lang="en-US" sz="2800" i="1" dirty="0" smtClean="0">
                <a:solidFill>
                  <a:srgbClr val="C00000"/>
                </a:solidFill>
              </a:rPr>
              <a:t>A </a:t>
            </a:r>
            <a:r>
              <a:rPr lang="en-US" sz="2800" i="1" dirty="0">
                <a:solidFill>
                  <a:srgbClr val="C00000"/>
                </a:solidFill>
              </a:rPr>
              <a:t>cartel or shared </a:t>
            </a:r>
            <a:r>
              <a:rPr lang="en-US" sz="2800" i="1" dirty="0" smtClean="0">
                <a:solidFill>
                  <a:srgbClr val="C00000"/>
                </a:solidFill>
              </a:rPr>
              <a:t>monopoly</a:t>
            </a:r>
            <a:endParaRPr lang="en-US" sz="2800" dirty="0">
              <a:solidFill>
                <a:srgbClr val="C00000"/>
              </a:solidFill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Why </a:t>
            </a:r>
            <a:r>
              <a:rPr lang="en-US" sz="2800" dirty="0"/>
              <a:t>is professional baseball allowed to operate as a cartel or monopoly? </a:t>
            </a:r>
            <a:endParaRPr lang="en-US" sz="2800" dirty="0" smtClean="0"/>
          </a:p>
          <a:p>
            <a:pPr marL="457200" indent="-457200">
              <a:spcBef>
                <a:spcPts val="600"/>
              </a:spcBef>
            </a:pPr>
            <a:r>
              <a:rPr lang="en-US" sz="2800" i="1" dirty="0"/>
              <a:t>	</a:t>
            </a:r>
            <a:r>
              <a:rPr lang="en-US" sz="2800" i="1" dirty="0">
                <a:solidFill>
                  <a:srgbClr val="C00000"/>
                </a:solidFill>
              </a:rPr>
              <a:t>Professional baseball was ruled exempt from anti-trust laws in 1922.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endParaRPr lang="en-US" sz="3200" dirty="0">
              <a:latin typeface="Frutiger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386664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Review </a:t>
            </a:r>
            <a:r>
              <a:rPr lang="en-US" sz="2800" dirty="0" smtClean="0"/>
              <a:t>(cont.)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How </a:t>
            </a:r>
            <a:r>
              <a:rPr lang="en-US" sz="2800" dirty="0"/>
              <a:t>do sports cartels succeed</a:t>
            </a:r>
            <a:r>
              <a:rPr lang="en-US" sz="2800" dirty="0" smtClean="0"/>
              <a:t>? 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i="1" dirty="0" smtClean="0">
                <a:solidFill>
                  <a:srgbClr val="C00000"/>
                </a:solidFill>
              </a:rPr>
              <a:t>Cartels </a:t>
            </a:r>
            <a:r>
              <a:rPr lang="en-US" sz="2800" i="1" dirty="0">
                <a:solidFill>
                  <a:srgbClr val="C00000"/>
                </a:solidFill>
              </a:rPr>
              <a:t>control output—members agree to the terms of the cartel. </a:t>
            </a:r>
            <a:endParaRPr lang="en-US" sz="2800" dirty="0">
              <a:solidFill>
                <a:srgbClr val="C00000"/>
              </a:solidFill>
            </a:endParaRP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i="1" dirty="0" smtClean="0">
                <a:solidFill>
                  <a:srgbClr val="C00000"/>
                </a:solidFill>
              </a:rPr>
              <a:t>Cartel </a:t>
            </a:r>
            <a:r>
              <a:rPr lang="en-US" sz="2800" i="1" dirty="0">
                <a:solidFill>
                  <a:srgbClr val="C00000"/>
                </a:solidFill>
              </a:rPr>
              <a:t>members produce a similar product. </a:t>
            </a:r>
            <a:endParaRPr lang="en-US" sz="2800" dirty="0">
              <a:solidFill>
                <a:srgbClr val="C00000"/>
              </a:solidFill>
            </a:endParaRP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i="1" dirty="0" smtClean="0">
                <a:solidFill>
                  <a:srgbClr val="C00000"/>
                </a:solidFill>
              </a:rPr>
              <a:t>Cartels </a:t>
            </a:r>
            <a:r>
              <a:rPr lang="en-US" sz="2800" i="1" dirty="0">
                <a:solidFill>
                  <a:srgbClr val="C00000"/>
                </a:solidFill>
              </a:rPr>
              <a:t>divide the market and limit </a:t>
            </a:r>
            <a:r>
              <a:rPr lang="en-US" sz="2800" i="1" dirty="0" smtClean="0">
                <a:solidFill>
                  <a:srgbClr val="C00000"/>
                </a:solidFill>
              </a:rPr>
              <a:t>the number </a:t>
            </a:r>
            <a:r>
              <a:rPr lang="en-US" sz="2800" i="1" dirty="0">
                <a:solidFill>
                  <a:srgbClr val="C00000"/>
                </a:solidFill>
              </a:rPr>
              <a:t>of teams. </a:t>
            </a:r>
            <a:endParaRPr lang="en-US" sz="2800" dirty="0">
              <a:solidFill>
                <a:srgbClr val="C00000"/>
              </a:solidFill>
            </a:endParaRP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i="1" dirty="0" smtClean="0">
                <a:solidFill>
                  <a:srgbClr val="C00000"/>
                </a:solidFill>
              </a:rPr>
              <a:t>Cartels </a:t>
            </a:r>
            <a:r>
              <a:rPr lang="en-US" sz="2800" i="1" dirty="0">
                <a:solidFill>
                  <a:srgbClr val="C00000"/>
                </a:solidFill>
              </a:rPr>
              <a:t>prevent cheating with rules </a:t>
            </a:r>
            <a:r>
              <a:rPr lang="en-US" sz="2800" dirty="0">
                <a:solidFill>
                  <a:srgbClr val="C00000"/>
                </a:solidFill>
              </a:rPr>
              <a:t>(</a:t>
            </a:r>
            <a:r>
              <a:rPr lang="en-US" sz="2800" i="1" dirty="0" smtClean="0">
                <a:solidFill>
                  <a:srgbClr val="C00000"/>
                </a:solidFill>
              </a:rPr>
              <a:t>salary </a:t>
            </a:r>
            <a:r>
              <a:rPr lang="en-US" sz="2800" i="1" dirty="0">
                <a:solidFill>
                  <a:srgbClr val="C00000"/>
                </a:solidFill>
              </a:rPr>
              <a:t>caps, </a:t>
            </a:r>
            <a:r>
              <a:rPr lang="en-US" sz="2800" i="1" dirty="0" smtClean="0">
                <a:solidFill>
                  <a:srgbClr val="C00000"/>
                </a:solidFill>
              </a:rPr>
              <a:t>luxury taxes, etc</a:t>
            </a:r>
            <a:r>
              <a:rPr lang="en-US" sz="2800" dirty="0" smtClean="0">
                <a:solidFill>
                  <a:srgbClr val="C00000"/>
                </a:solidFill>
              </a:rPr>
              <a:t>.).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2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Review</a:t>
            </a:r>
            <a:r>
              <a:rPr lang="en-US" sz="2800" b="1" dirty="0"/>
              <a:t> </a:t>
            </a:r>
            <a:r>
              <a:rPr lang="en-US" sz="2800" dirty="0" smtClean="0"/>
              <a:t>(cont.)</a:t>
            </a:r>
            <a:endParaRPr lang="en-US" sz="2800" dirty="0" smtClean="0">
              <a:latin typeface="+mj-lt"/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How does maintaining a shortage and minimum expansion help a sports league and its teams? </a:t>
            </a:r>
            <a:r>
              <a:rPr lang="en-US" sz="2800" dirty="0" smtClean="0"/>
              <a:t> </a:t>
            </a:r>
          </a:p>
          <a:p>
            <a:pPr lvl="1">
              <a:spcBef>
                <a:spcPts val="600"/>
              </a:spcBef>
            </a:pPr>
            <a:r>
              <a:rPr lang="en-US" sz="2800" i="1" dirty="0" smtClean="0">
                <a:solidFill>
                  <a:srgbClr val="C00000"/>
                </a:solidFill>
              </a:rPr>
              <a:t>Possible answer: Shortages can keep ticket and merchandise prices higher. For teams, there may be an incentive to move if tax-paying fans are willing to build new stadiums under the threat of their team leaving. From 2000 to 2010, $10 billion was spent on new stadiums. Half of the funding came from public sources.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+mj-lt"/>
              </a:rPr>
              <a:t>Endnotes</a:t>
            </a:r>
          </a:p>
          <a:p>
            <a:pPr marL="182880" indent="-182880">
              <a:spcBef>
                <a:spcPts val="1800"/>
              </a:spcBef>
            </a:pPr>
            <a:r>
              <a:rPr lang="en-US" sz="1200" b="1" baseline="30000" dirty="0" smtClean="0">
                <a:latin typeface="+mj-lt"/>
              </a:rPr>
              <a:t>1	</a:t>
            </a:r>
            <a:r>
              <a:rPr lang="en-US" sz="1200" dirty="0" err="1" smtClean="0"/>
              <a:t>JUSTIA</a:t>
            </a:r>
            <a:r>
              <a:rPr lang="en-US" sz="1200" dirty="0" smtClean="0"/>
              <a:t> </a:t>
            </a:r>
            <a:r>
              <a:rPr lang="en-US" sz="1200" dirty="0"/>
              <a:t>US Supreme Court. Federal Baseball Club v. National League, </a:t>
            </a:r>
            <a:r>
              <a:rPr lang="en-US" sz="1200" dirty="0" smtClean="0"/>
              <a:t>259 </a:t>
            </a:r>
            <a:r>
              <a:rPr lang="en-US" sz="1200" dirty="0"/>
              <a:t>U.S. 200 (1922</a:t>
            </a:r>
            <a:r>
              <a:rPr lang="en-US" sz="1200" dirty="0" smtClean="0"/>
              <a:t>); </a:t>
            </a:r>
            <a:r>
              <a:rPr lang="en-US" sz="1200" u="sng" dirty="0" smtClean="0">
                <a:hlinkClick r:id="rId3"/>
              </a:rPr>
              <a:t>https</a:t>
            </a:r>
            <a:r>
              <a:rPr lang="en-US" sz="1200" u="sng" dirty="0">
                <a:hlinkClick r:id="rId3"/>
              </a:rPr>
              <a:t>://supreme.justia.com/cases/federal/us/259/200/case.html</a:t>
            </a:r>
            <a:r>
              <a:rPr lang="en-US" sz="1200" dirty="0"/>
              <a:t>, accessed November 15, 2017</a:t>
            </a:r>
            <a:r>
              <a:rPr lang="en-US" sz="1200" dirty="0" smtClean="0"/>
              <a:t>.</a:t>
            </a:r>
          </a:p>
          <a:p>
            <a:pPr marL="182880" indent="-182880">
              <a:spcBef>
                <a:spcPts val="1200"/>
              </a:spcBef>
            </a:pPr>
            <a:r>
              <a:rPr lang="en-US" sz="1200" baseline="30000" dirty="0"/>
              <a:t>2</a:t>
            </a:r>
            <a:r>
              <a:rPr lang="en-US" sz="1200" dirty="0"/>
              <a:t> </a:t>
            </a:r>
            <a:r>
              <a:rPr lang="en-US" sz="1200" dirty="0" smtClean="0"/>
              <a:t>	Register</a:t>
            </a:r>
            <a:r>
              <a:rPr lang="en-US" sz="1200" dirty="0"/>
              <a:t>, Charles and Grimes, Paul. </a:t>
            </a:r>
            <a:r>
              <a:rPr lang="en-US" sz="1200" i="1" dirty="0"/>
              <a:t>Economics of Social Issues</a:t>
            </a:r>
            <a:r>
              <a:rPr lang="en-US" sz="1200" dirty="0"/>
              <a:t>. 21st Edition. New York: McGraw Hill Education, </a:t>
            </a:r>
            <a:r>
              <a:rPr lang="en-US" sz="1200" dirty="0" smtClean="0"/>
              <a:t>2016, p. 238</a:t>
            </a:r>
            <a:r>
              <a:rPr lang="en-US" sz="1200" dirty="0"/>
              <a:t>.</a:t>
            </a:r>
          </a:p>
          <a:p>
            <a:pPr marL="182880" indent="-182880">
              <a:spcBef>
                <a:spcPts val="1200"/>
              </a:spcBef>
            </a:pPr>
            <a:r>
              <a:rPr lang="en-US" sz="1200" baseline="30000" dirty="0"/>
              <a:t>3</a:t>
            </a:r>
            <a:r>
              <a:rPr lang="en-US" sz="1200" dirty="0"/>
              <a:t> </a:t>
            </a:r>
            <a:r>
              <a:rPr lang="en-US" sz="1200" dirty="0" smtClean="0"/>
              <a:t>	MLB.com</a:t>
            </a:r>
            <a:r>
              <a:rPr lang="en-US" sz="1200" dirty="0"/>
              <a:t>. Team-by-Team Information; </a:t>
            </a:r>
            <a:r>
              <a:rPr lang="en-US" sz="1200" u="sng" dirty="0"/>
              <a:t>http://</a:t>
            </a:r>
            <a:r>
              <a:rPr lang="en-US" sz="1200" u="sng" dirty="0" smtClean="0"/>
              <a:t>mlb.mlb.com/team/index.jsp</a:t>
            </a:r>
            <a:r>
              <a:rPr lang="en-US" sz="1200" dirty="0"/>
              <a:t>,</a:t>
            </a:r>
            <a:r>
              <a:rPr lang="en-US" sz="1200" dirty="0" smtClean="0"/>
              <a:t> </a:t>
            </a:r>
            <a:r>
              <a:rPr lang="en-US" sz="1200" dirty="0"/>
              <a:t>accessed December 1, 2017.</a:t>
            </a:r>
          </a:p>
          <a:p>
            <a:pPr marL="182880" indent="-182880">
              <a:spcBef>
                <a:spcPts val="1200"/>
              </a:spcBef>
            </a:pPr>
            <a:r>
              <a:rPr lang="en-US" sz="1200" baseline="30000" dirty="0"/>
              <a:t>4</a:t>
            </a:r>
            <a:r>
              <a:rPr lang="en-US" sz="1200" dirty="0"/>
              <a:t> </a:t>
            </a:r>
            <a:r>
              <a:rPr lang="en-US" sz="1200" dirty="0" smtClean="0"/>
              <a:t>	Register </a:t>
            </a:r>
            <a:r>
              <a:rPr lang="en-US" sz="1200" dirty="0"/>
              <a:t>and Grimes. </a:t>
            </a:r>
            <a:r>
              <a:rPr lang="en-US" sz="1200" i="1" dirty="0"/>
              <a:t>Economics of Social Issues</a:t>
            </a:r>
            <a:r>
              <a:rPr lang="en-US" sz="1200" dirty="0"/>
              <a:t>. p. 238.</a:t>
            </a:r>
          </a:p>
          <a:p>
            <a:pPr marL="182880" indent="-182880">
              <a:spcBef>
                <a:spcPts val="1200"/>
              </a:spcBef>
            </a:pPr>
            <a:r>
              <a:rPr lang="en-US" sz="1200" baseline="30000" dirty="0"/>
              <a:t>5</a:t>
            </a:r>
            <a:r>
              <a:rPr lang="en-US" sz="1200" dirty="0"/>
              <a:t> </a:t>
            </a:r>
            <a:r>
              <a:rPr lang="en-US" sz="1200" dirty="0" smtClean="0"/>
              <a:t>	MLB.com</a:t>
            </a:r>
            <a:r>
              <a:rPr lang="en-US" sz="1200" dirty="0"/>
              <a:t>. Glossary: </a:t>
            </a:r>
            <a:r>
              <a:rPr lang="en-US" sz="1200" u="sng" dirty="0"/>
              <a:t>http://m.mlb.com/glossary/transactions/competitive-balance-tax</a:t>
            </a:r>
            <a:r>
              <a:rPr lang="en-US" sz="1200" dirty="0"/>
              <a:t>, accessed September 20, 2017.</a:t>
            </a:r>
          </a:p>
          <a:p>
            <a:endParaRPr lang="en-US" sz="1200" dirty="0" smtClean="0"/>
          </a:p>
          <a:p>
            <a:endParaRPr lang="en-US" sz="1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61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36855"/>
            <a:ext cx="7798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  <a:cs typeface="Frutiger 45 Light"/>
              </a:rPr>
              <a:t>What are your preferred sports? </a:t>
            </a:r>
            <a:endParaRPr lang="en-US" sz="3200" dirty="0" smtClean="0">
              <a:solidFill>
                <a:srgbClr val="000000"/>
              </a:solidFill>
              <a:ea typeface="Calibri" panose="020F0502020204030204" pitchFamily="34" charset="0"/>
              <a:cs typeface="Frutiger 45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504" y="2095577"/>
            <a:ext cx="7641082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  <a:cs typeface="Frutiger 45 Light"/>
              </a:rPr>
              <a:t>Name some of your favorite professional sports teams.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ea typeface="Calibri" panose="020F0502020204030204" pitchFamily="34" charset="0"/>
                <a:cs typeface="Frutiger 45 Light"/>
              </a:rPr>
              <a:t>What 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  <a:cs typeface="Frutiger 45 Light"/>
              </a:rPr>
              <a:t>are some economic decisions professional sports teams face?</a:t>
            </a:r>
          </a:p>
        </p:txBody>
      </p:sp>
    </p:spTree>
    <p:extLst>
      <p:ext uri="{BB962C8B-B14F-4D97-AF65-F5344CB8AC3E}">
        <p14:creationId xmlns:p14="http://schemas.microsoft.com/office/powerpoint/2010/main" val="422427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Roleplay Options</a:t>
            </a:r>
          </a:p>
          <a:p>
            <a:endParaRPr lang="en-US" sz="3200" dirty="0">
              <a:latin typeface="Frutiger 45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100" y="1724773"/>
            <a:ext cx="721653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 member of a </a:t>
            </a:r>
            <a:r>
              <a:rPr lang="en-US" sz="2800" u="sng" dirty="0"/>
              <a:t>team owner group </a:t>
            </a:r>
            <a:r>
              <a:rPr lang="en-US" sz="2800" dirty="0"/>
              <a:t>trying to get the group’s team accepted into the Professional Baseball League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 member of the </a:t>
            </a:r>
            <a:r>
              <a:rPr lang="en-US" sz="2800" u="sng" dirty="0"/>
              <a:t>Professional Baseball League Expansion Committee</a:t>
            </a:r>
            <a:r>
              <a:rPr lang="en-US" sz="2800" dirty="0"/>
              <a:t> deciding which new teams to accept into the league</a:t>
            </a:r>
          </a:p>
        </p:txBody>
      </p:sp>
    </p:spTree>
    <p:extLst>
      <p:ext uri="{BB962C8B-B14F-4D97-AF65-F5344CB8AC3E}">
        <p14:creationId xmlns:p14="http://schemas.microsoft.com/office/powerpoint/2010/main" val="236186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Did You Get In?</a:t>
            </a:r>
            <a:endParaRPr lang="en-US" sz="28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645668" y="1847952"/>
            <a:ext cx="74124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How many teams were accepted into the league on the first attempt? 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Why was it hard to get a team accepted?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How did the incentives of the team owner groups and League Expansion Committee differ?</a:t>
            </a:r>
          </a:p>
        </p:txBody>
      </p:sp>
    </p:spTree>
    <p:extLst>
      <p:ext uri="{BB962C8B-B14F-4D97-AF65-F5344CB8AC3E}">
        <p14:creationId xmlns:p14="http://schemas.microsoft.com/office/powerpoint/2010/main" val="61403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Visual 1: League Restrictions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645668" y="1847952"/>
            <a:ext cx="741248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The payroll may not exceed $25,000,000. 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No </a:t>
            </a:r>
            <a:r>
              <a:rPr lang="en-US" sz="2800" dirty="0"/>
              <a:t>more than 2 pitchers may have an ERA less than 3.00. 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No more than 4 players may have a batting average over .300. </a:t>
            </a:r>
          </a:p>
        </p:txBody>
      </p:sp>
    </p:spTree>
    <p:extLst>
      <p:ext uri="{BB962C8B-B14F-4D97-AF65-F5344CB8AC3E}">
        <p14:creationId xmlns:p14="http://schemas.microsoft.com/office/powerpoint/2010/main" val="417793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Visual 2: </a:t>
            </a:r>
            <a:r>
              <a:rPr lang="en-US" sz="2800" b="1" dirty="0" smtClean="0"/>
              <a:t>Market Structures </a:t>
            </a:r>
            <a:r>
              <a:rPr lang="en-US" sz="2800" dirty="0" smtClean="0"/>
              <a:t>(slide 1 of 4)</a:t>
            </a:r>
          </a:p>
          <a:p>
            <a:pPr>
              <a:spcBef>
                <a:spcPts val="1800"/>
              </a:spcBef>
            </a:pPr>
            <a:r>
              <a:rPr lang="en-US" sz="2800" b="1" dirty="0"/>
              <a:t>Monopoly</a:t>
            </a:r>
            <a:r>
              <a:rPr lang="en-US" sz="2800" dirty="0"/>
              <a:t>—A firm that is the only seller of a product that lacks close substitutes; a market structure with very few sellers, which enables each seller to affect the total supply and the price of the good or service. </a:t>
            </a:r>
            <a:endParaRPr lang="en-US" sz="2800" dirty="0" smtClean="0"/>
          </a:p>
          <a:p>
            <a:pPr>
              <a:spcBef>
                <a:spcPts val="1800"/>
              </a:spcBef>
            </a:pPr>
            <a:r>
              <a:rPr lang="en-US" sz="2800" b="1" dirty="0" smtClean="0"/>
              <a:t>Examples</a:t>
            </a:r>
            <a:r>
              <a:rPr lang="en-US" sz="2800" b="1" dirty="0"/>
              <a:t>: </a:t>
            </a:r>
            <a:r>
              <a:rPr lang="en-US" sz="2800" dirty="0"/>
              <a:t>Utilities such as electricity, water, and natural gas. Utilities are often given exclusive rights by the government to provide these services and must follow government regulations. </a:t>
            </a:r>
            <a:endParaRPr lang="en-US" sz="3200" dirty="0"/>
          </a:p>
          <a:p>
            <a:endParaRPr lang="en-US" sz="3200" dirty="0">
              <a:latin typeface="Frutiger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51145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3" y="1123978"/>
            <a:ext cx="805573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Visual 2: </a:t>
            </a:r>
            <a:r>
              <a:rPr lang="en-US" sz="2800" b="1" dirty="0" smtClean="0"/>
              <a:t>Market Structures </a:t>
            </a:r>
            <a:r>
              <a:rPr lang="en-US" sz="2800" dirty="0" smtClean="0"/>
              <a:t>(slide 2 of 4)</a:t>
            </a:r>
          </a:p>
          <a:p>
            <a:pPr>
              <a:spcBef>
                <a:spcPts val="1800"/>
              </a:spcBef>
            </a:pPr>
            <a:r>
              <a:rPr lang="en-US" sz="2800" b="1" dirty="0"/>
              <a:t>Oligopoly</a:t>
            </a:r>
            <a:r>
              <a:rPr lang="en-US" sz="2800" dirty="0"/>
              <a:t>—A market structure with few firms and a market that is difficult to enter. The firms sell either a standardized or differentiated product, and there is usually non-price competition. Individual firms have little control over product prices because of mutual interdependence, unless cooperation or collusion occurs among firms. 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/>
              <a:t>Examples</a:t>
            </a:r>
            <a:r>
              <a:rPr lang="en-US" sz="2800" b="1" dirty="0"/>
              <a:t>: </a:t>
            </a:r>
            <a:r>
              <a:rPr lang="en-US" sz="2800" dirty="0"/>
              <a:t>Car manufacturers, cell phone providers, airlines, computer software companies, and oil producers</a:t>
            </a:r>
            <a:r>
              <a:rPr lang="en-US" sz="28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324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Visual 2: </a:t>
            </a:r>
            <a:r>
              <a:rPr lang="en-US" sz="2800" b="1" dirty="0" smtClean="0"/>
              <a:t>Market Structures </a:t>
            </a:r>
            <a:r>
              <a:rPr lang="en-US" sz="2800" dirty="0" smtClean="0"/>
              <a:t>(slide 3 of 4)</a:t>
            </a:r>
          </a:p>
          <a:p>
            <a:pPr>
              <a:spcBef>
                <a:spcPts val="1800"/>
              </a:spcBef>
            </a:pPr>
            <a:r>
              <a:rPr lang="en-US" sz="2800" b="1" dirty="0"/>
              <a:t>Collusion</a:t>
            </a:r>
            <a:r>
              <a:rPr lang="en-US" sz="2800" dirty="0"/>
              <a:t>—When competing firms agree to work together (collude) to fix prices, share a market through production decisions, or otherwise limit competition. Firms may agree to work together, but individual firms can produce more than the agreed-upon quantity in an attempt to increase profits. </a:t>
            </a:r>
          </a:p>
          <a:p>
            <a:pPr>
              <a:spcBef>
                <a:spcPts val="1800"/>
              </a:spcBef>
            </a:pPr>
            <a:r>
              <a:rPr lang="en-US" sz="2800" b="1" dirty="0"/>
              <a:t>Example: </a:t>
            </a:r>
            <a:r>
              <a:rPr lang="en-US" sz="2800" dirty="0"/>
              <a:t>Two competing software companies agree to charge a certain price for their respective, competing products.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481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18b261a-0edf-433c-ade6-b4c5a8c9ad88">UZD6JJ247QYQ-3005-22</_dlc_DocId>
    <_dlc_DocIdUrl xmlns="d18b261a-0edf-433c-ade6-b4c5a8c9ad88">
      <Url>https://fedsharesites.frb.org/dist/8H/ST%20LOUIS/Research/econed/_layouts/15/DocIdRedir.aspx?ID=UZD6JJ247QYQ-3005-22</Url>
      <Description>UZD6JJ247QYQ-3005-22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Nintex conditional workflow start</Name>
    <Synchronization>Synchronous</Synchronization>
    <Type>10001</Type>
    <SequenceNumber>50000</SequenceNumber>
    <Url/>
    <Assembly>Nintex.Workflow, Version=1.0.0.0, Culture=neutral, PublicKeyToken=913f6bae0ca5ae12</Assembly>
    <Class>Nintex.Workflow.ConditionalWorkflowStartReceiver</Class>
    <Data>635743247433258077</Data>
    <Filter/>
  </Receiver>
  <Receiver>
    <Name>Nintex conditional workflow start</Name>
    <Synchronization>Synchronous</Synchronization>
    <Type>10002</Type>
    <SequenceNumber>50000</SequenceNumber>
    <Url/>
    <Assembly>Nintex.Workflow, Version=1.0.0.0, Culture=neutral, PublicKeyToken=913f6bae0ca5ae12</Assembly>
    <Class>Nintex.Workflow.ConditionalWorkflowStartReceiver</Class>
    <Data>635743247433258077</Data>
    <Filter/>
  </Receiver>
  <Receiver>
    <Name>Nintex conditional workflow start</Name>
    <Synchronization>Synchronous</Synchronization>
    <Type>2</Type>
    <SequenceNumber>50000</SequenceNumber>
    <Url/>
    <Assembly>Nintex.Workflow, Version=1.0.0.0, Culture=neutral, PublicKeyToken=913f6bae0ca5ae12</Assembly>
    <Class>Nintex.Workflow.ConditionalWorkflowStartReceiver</Class>
    <Data>635743247433258077</Data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111F8A30916E4A92B7DAF60BF0189C" ma:contentTypeVersion="6" ma:contentTypeDescription="Create a new document." ma:contentTypeScope="" ma:versionID="ce855b43c61806a14210c0c3aa75f052">
  <xsd:schema xmlns:xsd="http://www.w3.org/2001/XMLSchema" xmlns:xs="http://www.w3.org/2001/XMLSchema" xmlns:p="http://schemas.microsoft.com/office/2006/metadata/properties" xmlns:ns2="d18b261a-0edf-433c-ade6-b4c5a8c9ad88" targetNamespace="http://schemas.microsoft.com/office/2006/metadata/properties" ma:root="true" ma:fieldsID="2587cb91d4f55371daae38b7a9085a4a" ns2:_="">
    <xsd:import namespace="d18b261a-0edf-433c-ade6-b4c5a8c9ad8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b261a-0edf-433c-ade6-b4c5a8c9ad8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0F2281-BBDA-40A5-A67F-10AF31305AB1}">
  <ds:schemaRefs>
    <ds:schemaRef ds:uri="http://schemas.microsoft.com/office/2006/metadata/properties"/>
    <ds:schemaRef ds:uri="http://schemas.microsoft.com/office/2006/documentManagement/types"/>
    <ds:schemaRef ds:uri="d18b261a-0edf-433c-ade6-b4c5a8c9ad88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3F09AA4-F384-4A39-A6C7-4C8902B045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71072B-7DB2-49A9-B984-19D19CE06A6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3090367-60EB-487E-A12B-5E5262D291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8b261a-0edf-433c-ade6-b4c5a8c9ad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1596</Words>
  <Application>Microsoft Office PowerPoint</Application>
  <PresentationFormat>On-screen Show (4:3)</PresentationFormat>
  <Paragraphs>129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- 16</vt:lpstr>
      <vt:lpstr>Calibri</vt:lpstr>
      <vt:lpstr>Frutiger 45 Light</vt:lpstr>
      <vt:lpstr>Office Theme</vt:lpstr>
      <vt:lpstr> </vt:lpstr>
      <vt:lpstr> Professional Baseball— Can You Join the League?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Kathie L Lauher</dc:creator>
  <cp:lastModifiedBy>Johnson, Lydia H</cp:lastModifiedBy>
  <cp:revision>65</cp:revision>
  <cp:lastPrinted>2018-01-30T14:27:57Z</cp:lastPrinted>
  <dcterms:created xsi:type="dcterms:W3CDTF">2017-04-20T20:36:54Z</dcterms:created>
  <dcterms:modified xsi:type="dcterms:W3CDTF">2018-07-03T16:52:38Z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0x010100C1111F8A30916E4A92B7DAF60BF0189C</vt:lpwstr>
  </property>
  <property fmtid="{D5CDD505-2E9C-101B-9397-08002B2CF9AE}" pid="3" name="_dlc_DocIdItemGuid">
    <vt:lpwstr>397610ca-98bb-474d-ac38-899e90b22550</vt:lpwstr>
  </property>
  <property fmtid="{D5CDD505-2E9C-101B-9397-08002B2CF9AE}" pid="4" name="TitusGUID">
    <vt:lpwstr>84fd320c-076a-4b2b-b3b7-de56f14f53eb</vt:lpwstr>
  </property>
</Properties>
</file>