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62" r:id="rId3"/>
    <p:sldId id="269" r:id="rId4"/>
    <p:sldId id="257" r:id="rId5"/>
    <p:sldId id="270" r:id="rId6"/>
    <p:sldId id="267" r:id="rId7"/>
    <p:sldId id="271" r:id="rId8"/>
    <p:sldId id="268" r:id="rId9"/>
    <p:sldId id="280" r:id="rId10"/>
    <p:sldId id="272" r:id="rId11"/>
    <p:sldId id="273" r:id="rId12"/>
    <p:sldId id="276" r:id="rId13"/>
    <p:sldId id="277" r:id="rId14"/>
    <p:sldId id="278" r:id="rId15"/>
    <p:sldId id="274" r:id="rId16"/>
    <p:sldId id="279" r:id="rId17"/>
    <p:sldId id="275" r:id="rId18"/>
    <p:sldId id="281" r:id="rId19"/>
    <p:sldId id="282" r:id="rId20"/>
    <p:sldId id="285" r:id="rId21"/>
    <p:sldId id="283" r:id="rId22"/>
    <p:sldId id="284" r:id="rId23"/>
    <p:sldId id="286"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2647" autoAdjust="0"/>
  </p:normalViewPr>
  <p:slideViewPr>
    <p:cSldViewPr snapToGrid="0" snapToObjects="1">
      <p:cViewPr varScale="1">
        <p:scale>
          <a:sx n="95" d="100"/>
          <a:sy n="95" d="100"/>
        </p:scale>
        <p:origin x="16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05F42-70A6-4FD9-9CC8-F8BFBA267536}" type="datetimeFigureOut">
              <a:rPr lang="en-US" smtClean="0"/>
              <a:t>9/26/2018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32A9-0FC3-48F8-8E0A-2183BDB53861}" type="slidenum">
              <a:rPr lang="en-US" smtClean="0"/>
              <a:t>‹#›</a:t>
            </a:fld>
            <a:endParaRPr lang="en-US" dirty="0"/>
          </a:p>
        </p:txBody>
      </p:sp>
    </p:spTree>
    <p:extLst>
      <p:ext uri="{BB962C8B-B14F-4D97-AF65-F5344CB8AC3E}">
        <p14:creationId xmlns:p14="http://schemas.microsoft.com/office/powerpoint/2010/main" val="236162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10432-7E16-4F04-B8CD-F7EE87E1A27D}" type="slidenum">
              <a:rPr lang="en-US" smtClean="0"/>
              <a:t>1</a:t>
            </a:fld>
            <a:endParaRPr lang="en-US" dirty="0"/>
          </a:p>
        </p:txBody>
      </p:sp>
    </p:spTree>
    <p:extLst>
      <p:ext uri="{BB962C8B-B14F-4D97-AF65-F5344CB8AC3E}">
        <p14:creationId xmlns:p14="http://schemas.microsoft.com/office/powerpoint/2010/main" val="290952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used to evaluate credit</a:t>
            </a:r>
            <a:r>
              <a:rPr lang="en-US" baseline="0" dirty="0" smtClean="0"/>
              <a:t> have changed over time and fairly recently.  Congress passed laws in 1974 and 1976 (more than a decade after the Civil Rights Act) to prevent discrimination in lending on the basis of sex, marital status, race, religion, ethnicity, or national origin.  These are together known as the Equal Credit Opportunity Act.  </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17</a:t>
            </a:fld>
            <a:endParaRPr lang="en-US" dirty="0"/>
          </a:p>
        </p:txBody>
      </p:sp>
    </p:spTree>
    <p:extLst>
      <p:ext uri="{BB962C8B-B14F-4D97-AF65-F5344CB8AC3E}">
        <p14:creationId xmlns:p14="http://schemas.microsoft.com/office/powerpoint/2010/main" val="3274779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Tell students each group will now receive a page from this booklet.  Pass</a:t>
            </a:r>
            <a:r>
              <a:rPr lang="en-US" baseline="0" dirty="0" smtClean="0"/>
              <a:t> out pages and have students read and discuss.  </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18</a:t>
            </a:fld>
            <a:endParaRPr lang="en-US" dirty="0"/>
          </a:p>
        </p:txBody>
      </p:sp>
    </p:spTree>
    <p:extLst>
      <p:ext uri="{BB962C8B-B14F-4D97-AF65-F5344CB8AC3E}">
        <p14:creationId xmlns:p14="http://schemas.microsoft.com/office/powerpoint/2010/main" val="122105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groups report out the</a:t>
            </a:r>
            <a:r>
              <a:rPr lang="en-US" baseline="0" dirty="0" smtClean="0"/>
              <a:t> topic addressed on their page and answer the questions on visual 3.  Answers will vary for question 1 but may discuss how discrimination based on marital status or pregnancy or possible pregnancy was once allowed.  Possible answers for question 2- Illegal to discriminate based on race/ legal to consider income </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19</a:t>
            </a:fld>
            <a:endParaRPr lang="en-US" dirty="0"/>
          </a:p>
        </p:txBody>
      </p:sp>
    </p:spTree>
    <p:extLst>
      <p:ext uri="{BB962C8B-B14F-4D97-AF65-F5344CB8AC3E}">
        <p14:creationId xmlns:p14="http://schemas.microsoft.com/office/powerpoint/2010/main" val="192303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a:t>
            </a:r>
            <a:r>
              <a:rPr lang="en-US" baseline="0" dirty="0" smtClean="0"/>
              <a:t> of Governors of the Federal Reserve System for the general public/consumers</a:t>
            </a:r>
          </a:p>
          <a:p>
            <a:r>
              <a:rPr lang="en-US" baseline="0" dirty="0" smtClean="0"/>
              <a:t>One of the duties of the Federal Reserve System is to regulate banks.  This handbook was meant to educate the public about their rights. Know your rights.</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20</a:t>
            </a:fld>
            <a:endParaRPr lang="en-US" dirty="0"/>
          </a:p>
        </p:txBody>
      </p:sp>
    </p:spTree>
    <p:extLst>
      <p:ext uri="{BB962C8B-B14F-4D97-AF65-F5344CB8AC3E}">
        <p14:creationId xmlns:p14="http://schemas.microsoft.com/office/powerpoint/2010/main" val="15241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for the optional extension regarding cosigning.</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21</a:t>
            </a:fld>
            <a:endParaRPr lang="en-US" dirty="0"/>
          </a:p>
        </p:txBody>
      </p:sp>
    </p:spTree>
    <p:extLst>
      <p:ext uri="{BB962C8B-B14F-4D97-AF65-F5344CB8AC3E}">
        <p14:creationId xmlns:p14="http://schemas.microsoft.com/office/powerpoint/2010/main" val="374750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23</a:t>
            </a:fld>
            <a:endParaRPr lang="en-US" dirty="0"/>
          </a:p>
        </p:txBody>
      </p:sp>
    </p:spTree>
    <p:extLst>
      <p:ext uri="{BB962C8B-B14F-4D97-AF65-F5344CB8AC3E}">
        <p14:creationId xmlns:p14="http://schemas.microsoft.com/office/powerpoint/2010/main" val="71130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allows people to buy something</a:t>
            </a:r>
            <a:r>
              <a:rPr lang="en-US" baseline="0" dirty="0" smtClean="0"/>
              <a:t> now and pay in the future.  </a:t>
            </a:r>
            <a:endParaRPr lang="en-US" dirty="0"/>
          </a:p>
        </p:txBody>
      </p:sp>
      <p:sp>
        <p:nvSpPr>
          <p:cNvPr id="4" name="Slide Number Placeholder 3"/>
          <p:cNvSpPr>
            <a:spLocks noGrp="1"/>
          </p:cNvSpPr>
          <p:nvPr>
            <p:ph type="sldNum" sz="quarter" idx="10"/>
          </p:nvPr>
        </p:nvSpPr>
        <p:spPr/>
        <p:txBody>
          <a:bodyPr/>
          <a:lstStyle/>
          <a:p>
            <a:fld id="{C4010432-7E16-4F04-B8CD-F7EE87E1A27D}" type="slidenum">
              <a:rPr lang="en-US" smtClean="0"/>
              <a:t>2</a:t>
            </a:fld>
            <a:endParaRPr lang="en-US" dirty="0"/>
          </a:p>
        </p:txBody>
      </p:sp>
    </p:spTree>
    <p:extLst>
      <p:ext uri="{BB962C8B-B14F-4D97-AF65-F5344CB8AC3E}">
        <p14:creationId xmlns:p14="http://schemas.microsoft.com/office/powerpoint/2010/main" val="300853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history is compiled</a:t>
            </a:r>
            <a:r>
              <a:rPr lang="en-US" baseline="0" dirty="0" smtClean="0"/>
              <a:t> by rating agencies also known as credit bureaus.  They collect the information and in turn, sell it to businesses so the business can assess risk and decide whether to issue credit and how much to charge for that credit.</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3</a:t>
            </a:fld>
            <a:endParaRPr lang="en-US" dirty="0"/>
          </a:p>
        </p:txBody>
      </p:sp>
    </p:spTree>
    <p:extLst>
      <p:ext uri="{BB962C8B-B14F-4D97-AF65-F5344CB8AC3E}">
        <p14:creationId xmlns:p14="http://schemas.microsoft.com/office/powerpoint/2010/main" val="145387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Three credit bureaus- Equifax, Experian, TransUnion.  They gather payment information and sell the reports to businesses who have a legally valid reason to view it.  For example if you apply for a credit card, car loan or want to rent an apartment your credit report will be pulled.</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4</a:t>
            </a:fld>
            <a:endParaRPr lang="en-US" dirty="0"/>
          </a:p>
        </p:txBody>
      </p:sp>
    </p:spTree>
    <p:extLst>
      <p:ext uri="{BB962C8B-B14F-4D97-AF65-F5344CB8AC3E}">
        <p14:creationId xmlns:p14="http://schemas.microsoft.com/office/powerpoint/2010/main" val="15311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taken from the  STL Fed video- https://www.stlouisfed.org/education/continuing-feducation-video-series/episode-1-understanding-how-a-fico-credit-score-is-determined  If time allows show the video prior the</a:t>
            </a:r>
            <a:r>
              <a:rPr lang="en-US" baseline="0" dirty="0" smtClean="0"/>
              <a:t> activity- Video lasts 5:58.</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5</a:t>
            </a:fld>
            <a:endParaRPr lang="en-US" dirty="0"/>
          </a:p>
        </p:txBody>
      </p:sp>
    </p:spTree>
    <p:extLst>
      <p:ext uri="{BB962C8B-B14F-4D97-AF65-F5344CB8AC3E}">
        <p14:creationId xmlns:p14="http://schemas.microsoft.com/office/powerpoint/2010/main" val="136990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6</a:t>
            </a:fld>
            <a:endParaRPr lang="en-US" dirty="0"/>
          </a:p>
        </p:txBody>
      </p:sp>
    </p:spTree>
    <p:extLst>
      <p:ext uri="{BB962C8B-B14F-4D97-AF65-F5344CB8AC3E}">
        <p14:creationId xmlns:p14="http://schemas.microsoft.com/office/powerpoint/2010/main" val="3313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is taken from the </a:t>
            </a:r>
            <a:r>
              <a:rPr lang="en-US" dirty="0" smtClean="0"/>
              <a:t>STL Fed video- https://www.stlouisfed.org/education/continuing-feducation-video-series/episode-1-understanding-how-a-fico-credit-score-is-determined</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7</a:t>
            </a:fld>
            <a:endParaRPr lang="en-US" dirty="0"/>
          </a:p>
        </p:txBody>
      </p:sp>
    </p:spTree>
    <p:extLst>
      <p:ext uri="{BB962C8B-B14F-4D97-AF65-F5344CB8AC3E}">
        <p14:creationId xmlns:p14="http://schemas.microsoft.com/office/powerpoint/2010/main" val="78649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8</a:t>
            </a:fld>
            <a:endParaRPr lang="en-US" dirty="0"/>
          </a:p>
        </p:txBody>
      </p:sp>
    </p:spTree>
    <p:extLst>
      <p:ext uri="{BB962C8B-B14F-4D97-AF65-F5344CB8AC3E}">
        <p14:creationId xmlns:p14="http://schemas.microsoft.com/office/powerpoint/2010/main" val="107919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Pass out </a:t>
            </a:r>
            <a:r>
              <a:rPr lang="en-US" dirty="0" smtClean="0"/>
              <a:t>borrower </a:t>
            </a:r>
            <a:r>
              <a:rPr lang="en-US" dirty="0" smtClean="0"/>
              <a:t>cards to each group.  Allow</a:t>
            </a:r>
            <a:r>
              <a:rPr lang="en-US" baseline="0" dirty="0" smtClean="0"/>
              <a:t> them time to mark out what can’t be used, and discuss who should get credit and why.  Then s</a:t>
            </a:r>
            <a:r>
              <a:rPr lang="en-US" dirty="0" smtClean="0"/>
              <a:t>how each slide and ask each group to report out as their list of people are presented.  Note that there are overlaps.</a:t>
            </a:r>
            <a:r>
              <a:rPr lang="en-US" baseline="0" dirty="0" smtClean="0"/>
              <a:t>  Tell all students to look for names their group has in common with other groups and see if they came to the same decision.</a:t>
            </a:r>
            <a:endParaRPr lang="en-US" dirty="0"/>
          </a:p>
        </p:txBody>
      </p:sp>
      <p:sp>
        <p:nvSpPr>
          <p:cNvPr id="4" name="Slide Number Placeholder 3"/>
          <p:cNvSpPr>
            <a:spLocks noGrp="1"/>
          </p:cNvSpPr>
          <p:nvPr>
            <p:ph type="sldNum" sz="quarter" idx="10"/>
          </p:nvPr>
        </p:nvSpPr>
        <p:spPr/>
        <p:txBody>
          <a:bodyPr/>
          <a:lstStyle/>
          <a:p>
            <a:fld id="{FD0532A9-0FC3-48F8-8E0A-2183BDB53861}" type="slidenum">
              <a:rPr lang="en-US" smtClean="0"/>
              <a:t>9</a:t>
            </a:fld>
            <a:endParaRPr lang="en-US" dirty="0"/>
          </a:p>
        </p:txBody>
      </p:sp>
    </p:spTree>
    <p:extLst>
      <p:ext uri="{BB962C8B-B14F-4D97-AF65-F5344CB8AC3E}">
        <p14:creationId xmlns:p14="http://schemas.microsoft.com/office/powerpoint/2010/main" val="297606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1"/>
          <p:cNvSpPr txBox="1">
            <a:spLocks/>
          </p:cNvSpPr>
          <p:nvPr userDrawn="1"/>
        </p:nvSpPr>
        <p:spPr>
          <a:xfrm>
            <a:off x="0" y="0"/>
            <a:ext cx="9144000" cy="1103313"/>
          </a:xfrm>
          <a:prstGeom prst="rect">
            <a:avLst/>
          </a:prstGeom>
          <a:solidFill>
            <a:schemeClr val="tx2">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dirty="0" smtClean="0"/>
              <a:t>   </a:t>
            </a:r>
            <a:endParaRPr lang="en-US" dirty="0"/>
          </a:p>
        </p:txBody>
      </p:sp>
      <p:pic>
        <p:nvPicPr>
          <p:cNvPr id="8" name="Picture 7" descr="EconomicEducationHead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313" y="84141"/>
            <a:ext cx="5269526" cy="987425"/>
          </a:xfrm>
          <a:prstGeom prst="rect">
            <a:avLst/>
          </a:prstGeom>
        </p:spPr>
      </p:pic>
    </p:spTree>
    <p:extLst>
      <p:ext uri="{BB962C8B-B14F-4D97-AF65-F5344CB8AC3E}">
        <p14:creationId xmlns:p14="http://schemas.microsoft.com/office/powerpoint/2010/main" val="418179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204754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147430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3758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40019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374892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148741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117917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259908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415685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9/26/2018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dirty="0"/>
          </a:p>
        </p:txBody>
      </p:sp>
    </p:spTree>
    <p:extLst>
      <p:ext uri="{BB962C8B-B14F-4D97-AF65-F5344CB8AC3E}">
        <p14:creationId xmlns:p14="http://schemas.microsoft.com/office/powerpoint/2010/main" val="293431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 Fifth level</a:t>
            </a:r>
            <a:endParaRPr lang="en-US" dirty="0"/>
          </a:p>
        </p:txBody>
      </p:sp>
      <p:sp>
        <p:nvSpPr>
          <p:cNvPr id="7" name="Slide Number Placeholder 5"/>
          <p:cNvSpPr txBox="1">
            <a:spLocks/>
          </p:cNvSpPr>
          <p:nvPr userDrawn="1"/>
        </p:nvSpPr>
        <p:spPr>
          <a:xfrm>
            <a:off x="0" y="6500813"/>
            <a:ext cx="9144000" cy="365125"/>
          </a:xfrm>
          <a:prstGeom prst="rect">
            <a:avLst/>
          </a:prstGeom>
          <a:solidFill>
            <a:schemeClr val="tx2">
              <a:lumMod val="50000"/>
            </a:schemeClr>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22B26-7406-374D-95AD-6EE944AD72DA}" type="slidenum">
              <a:rPr lang="en-US" smtClean="0"/>
              <a:pPr/>
              <a:t>‹#›</a:t>
            </a:fld>
            <a:endParaRPr lang="en-US" dirty="0"/>
          </a:p>
        </p:txBody>
      </p:sp>
      <p:pic>
        <p:nvPicPr>
          <p:cNvPr id="8" name="Picture 7" descr="FRBST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1313" y="6318252"/>
            <a:ext cx="4572000" cy="914400"/>
          </a:xfrm>
          <a:prstGeom prst="rect">
            <a:avLst/>
          </a:prstGeom>
        </p:spPr>
      </p:pic>
    </p:spTree>
    <p:extLst>
      <p:ext uri="{BB962C8B-B14F-4D97-AF65-F5344CB8AC3E}">
        <p14:creationId xmlns:p14="http://schemas.microsoft.com/office/powerpoint/2010/main" val="20524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spc="-12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spc="-4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40">
          <a:solidFill>
            <a:schemeClr val="tx1"/>
          </a:solidFill>
          <a:latin typeface="Arial"/>
          <a:ea typeface="+mn-ea"/>
          <a:cs typeface="Arial"/>
        </a:defRPr>
      </a:lvl2pPr>
      <a:lvl3pPr marL="1257300" indent="-342900" algn="l" defTabSz="457200" rtl="0" eaLnBrk="1" latinLnBrk="0" hangingPunct="1">
        <a:spcBef>
          <a:spcPct val="20000"/>
        </a:spcBef>
        <a:buSzPct val="75000"/>
        <a:buFont typeface="Courier New"/>
        <a:buChar char="o"/>
        <a:defRPr sz="2400" b="0" i="0" kern="1200" spc="-4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spc="-40">
          <a:solidFill>
            <a:schemeClr val="tx1"/>
          </a:solidFill>
          <a:latin typeface="Arial"/>
          <a:ea typeface="+mn-ea"/>
          <a:cs typeface="Arial"/>
        </a:defRPr>
      </a:lvl4pPr>
      <a:lvl5pPr marL="1828800" indent="0" algn="l" defTabSz="457200" rtl="0" eaLnBrk="1" latinLnBrk="0" hangingPunct="1">
        <a:spcBef>
          <a:spcPct val="20000"/>
        </a:spcBef>
        <a:buSzPct val="82000"/>
        <a:buFont typeface="Wingdings" charset="2"/>
        <a:buNone/>
        <a:defRPr sz="2000" b="0" i="0" kern="1200" spc="-4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normAutofit/>
          </a:bodyPr>
          <a:lstStyle/>
          <a:p>
            <a:r>
              <a:rPr lang="en-US" dirty="0"/>
              <a:t>Credit History and Equal Opportunity</a:t>
            </a:r>
            <a:endParaRPr lang="en-US" b="1" i="1" dirty="0">
              <a:latin typeface="+mj-lt"/>
            </a:endParaRPr>
          </a:p>
        </p:txBody>
      </p:sp>
      <p:sp>
        <p:nvSpPr>
          <p:cNvPr id="7" name="TextBox 6"/>
          <p:cNvSpPr txBox="1"/>
          <p:nvPr/>
        </p:nvSpPr>
        <p:spPr>
          <a:xfrm>
            <a:off x="469126" y="4373217"/>
            <a:ext cx="8674873" cy="984885"/>
          </a:xfrm>
          <a:prstGeom prst="rect">
            <a:avLst/>
          </a:prstGeom>
          <a:noFill/>
        </p:spPr>
        <p:txBody>
          <a:bodyPr wrap="square" rtlCol="0">
            <a:spAutoFit/>
          </a:bodyPr>
          <a:lstStyle/>
          <a:p>
            <a:pPr algn="ctr"/>
            <a:r>
              <a:rPr lang="en-US" sz="4000" dirty="0"/>
              <a:t>Who gets credit and why?</a:t>
            </a:r>
            <a:r>
              <a:rPr lang="en-US" dirty="0"/>
              <a:t/>
            </a:r>
            <a:br>
              <a:rPr lang="en-US" dirty="0"/>
            </a:br>
            <a:endParaRPr lang="en-US" dirty="0"/>
          </a:p>
        </p:txBody>
      </p:sp>
    </p:spTree>
    <p:extLst>
      <p:ext uri="{BB962C8B-B14F-4D97-AF65-F5344CB8AC3E}">
        <p14:creationId xmlns:p14="http://schemas.microsoft.com/office/powerpoint/2010/main" val="254443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2"/>
          <a:stretch>
            <a:fillRect/>
          </a:stretch>
        </p:blipFill>
        <p:spPr>
          <a:xfrm>
            <a:off x="1133475" y="0"/>
            <a:ext cx="6877050" cy="65259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94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2"/>
          <a:stretch>
            <a:fillRect/>
          </a:stretch>
        </p:blipFill>
        <p:spPr>
          <a:xfrm>
            <a:off x="1260909" y="0"/>
            <a:ext cx="6795435" cy="6506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4526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2"/>
          <a:stretch>
            <a:fillRect/>
          </a:stretch>
        </p:blipFill>
        <p:spPr>
          <a:xfrm>
            <a:off x="1291941" y="-29761"/>
            <a:ext cx="6810375" cy="6546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7583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2"/>
          <a:stretch>
            <a:fillRect/>
          </a:stretch>
        </p:blipFill>
        <p:spPr>
          <a:xfrm>
            <a:off x="1383631" y="0"/>
            <a:ext cx="6858000" cy="65034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387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2"/>
          <a:stretch>
            <a:fillRect/>
          </a:stretch>
        </p:blipFill>
        <p:spPr>
          <a:xfrm>
            <a:off x="1119187" y="1"/>
            <a:ext cx="6905625" cy="64778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035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2"/>
          <a:stretch>
            <a:fillRect/>
          </a:stretch>
        </p:blipFill>
        <p:spPr>
          <a:xfrm>
            <a:off x="1306529" y="0"/>
            <a:ext cx="6838950" cy="6505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737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fontScale="92500" lnSpcReduction="20000"/>
          </a:bodyPr>
          <a:lstStyle/>
          <a:p>
            <a:r>
              <a:rPr lang="en-US" sz="4400" dirty="0"/>
              <a:t>Was anyone surprised about what info you could not use</a:t>
            </a:r>
            <a:r>
              <a:rPr lang="en-US" sz="4400" dirty="0" smtClean="0"/>
              <a:t>?</a:t>
            </a:r>
          </a:p>
          <a:p>
            <a:r>
              <a:rPr lang="en-US" sz="4400" dirty="0" smtClean="0"/>
              <a:t>Why do you suppose sex and marital status can’t be used?</a:t>
            </a:r>
          </a:p>
          <a:p>
            <a:r>
              <a:rPr lang="en-US" sz="4400" dirty="0" smtClean="0"/>
              <a:t>Would you be surprised to learn that all the info on Handout 1 used to be legal to use in deciding who gets credit?</a:t>
            </a:r>
            <a:endParaRPr lang="en-US" sz="4400" dirty="0"/>
          </a:p>
          <a:p>
            <a:pPr marL="0" indent="0">
              <a:buNone/>
            </a:pPr>
            <a:endParaRPr lang="en-US" sz="4400" dirty="0" smtClean="0"/>
          </a:p>
          <a:p>
            <a:pPr marL="0" indent="0">
              <a:buNone/>
            </a:pPr>
            <a:endParaRPr lang="en-US" sz="4400" dirty="0"/>
          </a:p>
        </p:txBody>
      </p:sp>
    </p:spTree>
    <p:extLst>
      <p:ext uri="{BB962C8B-B14F-4D97-AF65-F5344CB8AC3E}">
        <p14:creationId xmlns:p14="http://schemas.microsoft.com/office/powerpoint/2010/main" val="22165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3"/>
          <a:stretch>
            <a:fillRect/>
          </a:stretch>
        </p:blipFill>
        <p:spPr>
          <a:xfrm>
            <a:off x="990600" y="67377"/>
            <a:ext cx="7162800" cy="6391175"/>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55033" y="3713566"/>
            <a:ext cx="6891688" cy="369332"/>
          </a:xfrm>
          <a:prstGeom prst="rect">
            <a:avLst/>
          </a:prstGeom>
          <a:noFill/>
        </p:spPr>
        <p:txBody>
          <a:bodyPr wrap="square" rtlCol="0">
            <a:spAutoFit/>
          </a:bodyPr>
          <a:lstStyle/>
          <a:p>
            <a:r>
              <a:rPr lang="en-US" dirty="0" smtClean="0">
                <a:solidFill>
                  <a:schemeClr val="accent2"/>
                </a:solidFill>
              </a:rPr>
              <a:t>Which passage is easier to understand, the one above or below? Why?</a:t>
            </a:r>
            <a:endParaRPr lang="en-US" dirty="0">
              <a:solidFill>
                <a:schemeClr val="accent2"/>
              </a:solidFill>
            </a:endParaRPr>
          </a:p>
        </p:txBody>
      </p:sp>
    </p:spTree>
    <p:extLst>
      <p:ext uri="{BB962C8B-B14F-4D97-AF65-F5344CB8AC3E}">
        <p14:creationId xmlns:p14="http://schemas.microsoft.com/office/powerpoint/2010/main" val="19407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418158" y="274638"/>
            <a:ext cx="8307684" cy="58566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9043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741145" y="0"/>
            <a:ext cx="7193873" cy="6362299"/>
          </a:xfrm>
          <a:prstGeom prst="rect">
            <a:avLst/>
          </a:prstGeom>
        </p:spPr>
      </p:pic>
    </p:spTree>
    <p:extLst>
      <p:ext uri="{BB962C8B-B14F-4D97-AF65-F5344CB8AC3E}">
        <p14:creationId xmlns:p14="http://schemas.microsoft.com/office/powerpoint/2010/main" val="2880691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a:t>
            </a:r>
            <a:endParaRPr lang="en-US" dirty="0"/>
          </a:p>
        </p:txBody>
      </p:sp>
      <p:sp>
        <p:nvSpPr>
          <p:cNvPr id="3" name="Content Placeholder 2"/>
          <p:cNvSpPr>
            <a:spLocks noGrp="1"/>
          </p:cNvSpPr>
          <p:nvPr>
            <p:ph idx="1"/>
          </p:nvPr>
        </p:nvSpPr>
        <p:spPr/>
        <p:txBody>
          <a:bodyPr/>
          <a:lstStyle/>
          <a:p>
            <a:r>
              <a:rPr lang="en-US" b="1" dirty="0" smtClean="0"/>
              <a:t>Credit</a:t>
            </a:r>
            <a:r>
              <a:rPr lang="en-US" dirty="0" smtClean="0"/>
              <a:t> defined-</a:t>
            </a:r>
          </a:p>
          <a:p>
            <a:r>
              <a:rPr lang="en-US" dirty="0" smtClean="0"/>
              <a:t>The granting of money or something of value in exchange for a promise of future repayment.</a:t>
            </a:r>
          </a:p>
          <a:p>
            <a:r>
              <a:rPr lang="en-US" dirty="0" smtClean="0"/>
              <a:t>Today’s focus is on who gets financial credit and why.</a:t>
            </a:r>
          </a:p>
          <a:p>
            <a:r>
              <a:rPr lang="en-US" dirty="0" smtClean="0"/>
              <a:t>Why do people want credit?</a:t>
            </a:r>
            <a:endParaRPr lang="en-US" dirty="0"/>
          </a:p>
        </p:txBody>
      </p:sp>
    </p:spTree>
    <p:extLst>
      <p:ext uri="{BB962C8B-B14F-4D97-AF65-F5344CB8AC3E}">
        <p14:creationId xmlns:p14="http://schemas.microsoft.com/office/powerpoint/2010/main" val="341066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457200" y="274639"/>
            <a:ext cx="8268642" cy="52983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770021" y="5908126"/>
            <a:ext cx="7652084" cy="369332"/>
          </a:xfrm>
          <a:prstGeom prst="rect">
            <a:avLst/>
          </a:prstGeom>
          <a:noFill/>
        </p:spPr>
        <p:txBody>
          <a:bodyPr wrap="square" rtlCol="0">
            <a:spAutoFit/>
          </a:bodyPr>
          <a:lstStyle/>
          <a:p>
            <a:r>
              <a:rPr lang="en-US" dirty="0" smtClean="0"/>
              <a:t>Who produced this handbook?  Who is the likely target audience?</a:t>
            </a:r>
            <a:endParaRPr lang="en-US" dirty="0"/>
          </a:p>
        </p:txBody>
      </p:sp>
    </p:spTree>
    <p:extLst>
      <p:ext uri="{BB962C8B-B14F-4D97-AF65-F5344CB8AC3E}">
        <p14:creationId xmlns:p14="http://schemas.microsoft.com/office/powerpoint/2010/main" val="1492915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and Cosigning</a:t>
            </a:r>
            <a:endParaRPr lang="en-US" dirty="0"/>
          </a:p>
        </p:txBody>
      </p:sp>
      <p:sp>
        <p:nvSpPr>
          <p:cNvPr id="3" name="Content Placeholder 2"/>
          <p:cNvSpPr>
            <a:spLocks noGrp="1"/>
          </p:cNvSpPr>
          <p:nvPr>
            <p:ph idx="1"/>
          </p:nvPr>
        </p:nvSpPr>
        <p:spPr>
          <a:xfrm>
            <a:off x="457199" y="1549667"/>
            <a:ext cx="8074025" cy="4932631"/>
          </a:xfrm>
        </p:spPr>
        <p:txBody>
          <a:bodyPr/>
          <a:lstStyle/>
          <a:p>
            <a:r>
              <a:rPr lang="en-US" dirty="0" smtClean="0"/>
              <a:t>Groups now switch jobs- instead of working for a credit bureau they now work for a Major Auto Finance company focused on selling as many cars as possible. </a:t>
            </a:r>
            <a:endParaRPr lang="en-US" dirty="0"/>
          </a:p>
        </p:txBody>
      </p:sp>
      <p:pic>
        <p:nvPicPr>
          <p:cNvPr id="6" name="Picture 2" descr="Image result for free clipart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838" y="4060258"/>
            <a:ext cx="41338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95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 More Strategy</a:t>
            </a:r>
            <a:endParaRPr lang="en-US" dirty="0"/>
          </a:p>
        </p:txBody>
      </p:sp>
      <p:sp>
        <p:nvSpPr>
          <p:cNvPr id="3" name="Content Placeholder 2"/>
          <p:cNvSpPr>
            <a:spLocks noGrp="1"/>
          </p:cNvSpPr>
          <p:nvPr>
            <p:ph idx="1"/>
          </p:nvPr>
        </p:nvSpPr>
        <p:spPr/>
        <p:txBody>
          <a:bodyPr/>
          <a:lstStyle/>
          <a:p>
            <a:r>
              <a:rPr lang="en-US" dirty="0" smtClean="0"/>
              <a:t>Grant loans to pairs of people</a:t>
            </a:r>
          </a:p>
          <a:p>
            <a:r>
              <a:rPr lang="en-US" dirty="0" smtClean="0"/>
              <a:t>Review Borrower Cards</a:t>
            </a:r>
          </a:p>
          <a:p>
            <a:r>
              <a:rPr lang="en-US" dirty="0" smtClean="0"/>
              <a:t>Choose 4 pairs of people to get loans (each pair get 1 loan)</a:t>
            </a:r>
          </a:p>
          <a:p>
            <a:r>
              <a:rPr lang="en-US" dirty="0" smtClean="0"/>
              <a:t>Maximize number of loans- (pair a strong credit history with a weak one)</a:t>
            </a:r>
            <a:endParaRPr lang="en-US" dirty="0"/>
          </a:p>
        </p:txBody>
      </p:sp>
    </p:spTree>
    <p:extLst>
      <p:ext uri="{BB962C8B-B14F-4D97-AF65-F5344CB8AC3E}">
        <p14:creationId xmlns:p14="http://schemas.microsoft.com/office/powerpoint/2010/main" val="1605177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Do companies ever  allow one person to “pair up” with another to get a loan in real life?</a:t>
            </a:r>
          </a:p>
          <a:p>
            <a:endParaRPr lang="en-US" dirty="0"/>
          </a:p>
          <a:p>
            <a:r>
              <a:rPr lang="en-US" b="1" dirty="0" smtClean="0"/>
              <a:t>Cosigner</a:t>
            </a:r>
            <a:r>
              <a:rPr lang="en-US" dirty="0" smtClean="0"/>
              <a:t>- a person with a better credit score and sometimes a longer credit history agrees to be a second signer or back up and takes responsibility for the debt.</a:t>
            </a:r>
            <a:endParaRPr lang="en-US" dirty="0"/>
          </a:p>
        </p:txBody>
      </p:sp>
    </p:spTree>
    <p:extLst>
      <p:ext uri="{BB962C8B-B14F-4D97-AF65-F5344CB8AC3E}">
        <p14:creationId xmlns:p14="http://schemas.microsoft.com/office/powerpoint/2010/main" val="175823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Cosigning</a:t>
            </a:r>
            <a:endParaRPr lang="en-US" dirty="0"/>
          </a:p>
        </p:txBody>
      </p:sp>
      <p:sp>
        <p:nvSpPr>
          <p:cNvPr id="4" name="Text Placeholder 3"/>
          <p:cNvSpPr>
            <a:spLocks noGrp="1"/>
          </p:cNvSpPr>
          <p:nvPr>
            <p:ph type="body" idx="1"/>
          </p:nvPr>
        </p:nvSpPr>
        <p:spPr/>
        <p:txBody>
          <a:bodyPr/>
          <a:lstStyle/>
          <a:p>
            <a:r>
              <a:rPr lang="en-US" dirty="0" smtClean="0"/>
              <a:t>Pros</a:t>
            </a:r>
            <a:endParaRPr lang="en-US" dirty="0"/>
          </a:p>
        </p:txBody>
      </p:sp>
      <p:sp>
        <p:nvSpPr>
          <p:cNvPr id="5" name="Content Placeholder 4"/>
          <p:cNvSpPr>
            <a:spLocks noGrp="1"/>
          </p:cNvSpPr>
          <p:nvPr>
            <p:ph sz="half" idx="2"/>
          </p:nvPr>
        </p:nvSpPr>
        <p:spPr/>
        <p:txBody>
          <a:bodyPr/>
          <a:lstStyle/>
          <a:p>
            <a:r>
              <a:rPr lang="en-US" dirty="0" smtClean="0"/>
              <a:t>Allows one access to credit</a:t>
            </a:r>
          </a:p>
          <a:p>
            <a:r>
              <a:rPr lang="en-US" dirty="0" smtClean="0"/>
              <a:t>Helps one build credit</a:t>
            </a:r>
            <a:endParaRPr lang="en-US" dirty="0"/>
          </a:p>
        </p:txBody>
      </p:sp>
      <p:sp>
        <p:nvSpPr>
          <p:cNvPr id="6" name="Text Placeholder 5"/>
          <p:cNvSpPr>
            <a:spLocks noGrp="1"/>
          </p:cNvSpPr>
          <p:nvPr>
            <p:ph type="body" sz="quarter" idx="3"/>
          </p:nvPr>
        </p:nvSpPr>
        <p:spPr/>
        <p:txBody>
          <a:bodyPr/>
          <a:lstStyle/>
          <a:p>
            <a:r>
              <a:rPr lang="en-US" dirty="0" smtClean="0"/>
              <a:t>Cons</a:t>
            </a:r>
            <a:endParaRPr lang="en-US" dirty="0"/>
          </a:p>
        </p:txBody>
      </p:sp>
      <p:sp>
        <p:nvSpPr>
          <p:cNvPr id="7" name="Content Placeholder 6"/>
          <p:cNvSpPr>
            <a:spLocks noGrp="1"/>
          </p:cNvSpPr>
          <p:nvPr>
            <p:ph sz="quarter" idx="4"/>
          </p:nvPr>
        </p:nvSpPr>
        <p:spPr/>
        <p:txBody>
          <a:bodyPr/>
          <a:lstStyle/>
          <a:p>
            <a:r>
              <a:rPr lang="en-US" dirty="0" smtClean="0"/>
              <a:t>Makes one libel for another’s debt</a:t>
            </a:r>
          </a:p>
          <a:p>
            <a:r>
              <a:rPr lang="en-US" dirty="0" smtClean="0"/>
              <a:t>Can wreck a person’s credit if loan is not repaid</a:t>
            </a:r>
            <a:endParaRPr lang="en-US" dirty="0"/>
          </a:p>
        </p:txBody>
      </p:sp>
    </p:spTree>
    <p:extLst>
      <p:ext uri="{BB962C8B-B14F-4D97-AF65-F5344CB8AC3E}">
        <p14:creationId xmlns:p14="http://schemas.microsoft.com/office/powerpoint/2010/main" val="16604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Creditworthiness</a:t>
            </a:r>
            <a:endParaRPr lang="en-US" dirty="0"/>
          </a:p>
        </p:txBody>
      </p:sp>
      <p:sp>
        <p:nvSpPr>
          <p:cNvPr id="3" name="Content Placeholder 2"/>
          <p:cNvSpPr>
            <a:spLocks noGrp="1"/>
          </p:cNvSpPr>
          <p:nvPr>
            <p:ph idx="1"/>
          </p:nvPr>
        </p:nvSpPr>
        <p:spPr/>
        <p:txBody>
          <a:bodyPr>
            <a:normAutofit/>
          </a:bodyPr>
          <a:lstStyle/>
          <a:p>
            <a:endParaRPr lang="en-US" sz="4400" dirty="0" smtClean="0"/>
          </a:p>
          <a:p>
            <a:endParaRPr lang="en-US" sz="4400" dirty="0"/>
          </a:p>
        </p:txBody>
      </p:sp>
      <p:pic>
        <p:nvPicPr>
          <p:cNvPr id="4" name="Picture 3"/>
          <p:cNvPicPr>
            <a:picLocks noChangeAspect="1"/>
          </p:cNvPicPr>
          <p:nvPr/>
        </p:nvPicPr>
        <p:blipFill>
          <a:blip r:embed="rId3"/>
          <a:stretch>
            <a:fillRect/>
          </a:stretch>
        </p:blipFill>
        <p:spPr>
          <a:xfrm>
            <a:off x="648031" y="1279405"/>
            <a:ext cx="7847937" cy="4898064"/>
          </a:xfrm>
          <a:prstGeom prst="rect">
            <a:avLst/>
          </a:prstGeom>
        </p:spPr>
      </p:pic>
    </p:spTree>
    <p:extLst>
      <p:ext uri="{BB962C8B-B14F-4D97-AF65-F5344CB8AC3E}">
        <p14:creationId xmlns:p14="http://schemas.microsoft.com/office/powerpoint/2010/main" val="2456240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Credit Report</a:t>
            </a:r>
            <a:endParaRPr lang="en-US" dirty="0"/>
          </a:p>
        </p:txBody>
      </p:sp>
      <p:sp>
        <p:nvSpPr>
          <p:cNvPr id="3" name="Content Placeholder 2"/>
          <p:cNvSpPr>
            <a:spLocks noGrp="1"/>
          </p:cNvSpPr>
          <p:nvPr>
            <p:ph idx="1"/>
          </p:nvPr>
        </p:nvSpPr>
        <p:spPr/>
        <p:txBody>
          <a:bodyPr>
            <a:normAutofit/>
          </a:bodyPr>
          <a:lstStyle/>
          <a:p>
            <a:r>
              <a:rPr lang="en-US" sz="4400" dirty="0" smtClean="0"/>
              <a:t>Credit Bureaus gather the credit history of individuals and compile it into a credit report.</a:t>
            </a:r>
          </a:p>
        </p:txBody>
      </p:sp>
    </p:spTree>
    <p:extLst>
      <p:ext uri="{BB962C8B-B14F-4D97-AF65-F5344CB8AC3E}">
        <p14:creationId xmlns:p14="http://schemas.microsoft.com/office/powerpoint/2010/main" val="258275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FICO Categories </a:t>
            </a:r>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4" name="Picture 3"/>
          <p:cNvPicPr>
            <a:picLocks noChangeAspect="1"/>
          </p:cNvPicPr>
          <p:nvPr/>
        </p:nvPicPr>
        <p:blipFill>
          <a:blip r:embed="rId3"/>
          <a:stretch>
            <a:fillRect/>
          </a:stretch>
        </p:blipFill>
        <p:spPr>
          <a:xfrm>
            <a:off x="1376362" y="1704975"/>
            <a:ext cx="6391275" cy="3448050"/>
          </a:xfrm>
          <a:prstGeom prst="rect">
            <a:avLst/>
          </a:prstGeom>
        </p:spPr>
      </p:pic>
      <p:sp>
        <p:nvSpPr>
          <p:cNvPr id="5" name="TextBox 4"/>
          <p:cNvSpPr txBox="1"/>
          <p:nvPr/>
        </p:nvSpPr>
        <p:spPr>
          <a:xfrm>
            <a:off x="1517716" y="5607689"/>
            <a:ext cx="6419654" cy="646331"/>
          </a:xfrm>
          <a:prstGeom prst="rect">
            <a:avLst/>
          </a:prstGeom>
          <a:noFill/>
        </p:spPr>
        <p:txBody>
          <a:bodyPr wrap="square" rtlCol="0">
            <a:spAutoFit/>
          </a:bodyPr>
          <a:lstStyle/>
          <a:p>
            <a:r>
              <a:rPr lang="en-US" dirty="0" smtClean="0"/>
              <a:t>These numbers are a rough estimate generally used in generating FICO credit scores</a:t>
            </a:r>
            <a:endParaRPr lang="en-US" dirty="0"/>
          </a:p>
        </p:txBody>
      </p:sp>
    </p:spTree>
    <p:extLst>
      <p:ext uri="{BB962C8B-B14F-4D97-AF65-F5344CB8AC3E}">
        <p14:creationId xmlns:p14="http://schemas.microsoft.com/office/powerpoint/2010/main" val="147965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Credit Reporting Agencies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400" dirty="0" smtClean="0"/>
              <a:t>Who are the big three credit bureaus?</a:t>
            </a:r>
          </a:p>
          <a:p>
            <a:pPr>
              <a:buFont typeface="Arial" panose="020B0604020202020204" pitchFamily="34" charset="0"/>
              <a:buChar char="•"/>
            </a:pPr>
            <a:r>
              <a:rPr lang="en-US" sz="4400" dirty="0" smtClean="0"/>
              <a:t>Equifax, Experian, TransUnion  </a:t>
            </a:r>
          </a:p>
          <a:p>
            <a:pPr>
              <a:buFont typeface="Arial" panose="020B0604020202020204" pitchFamily="34" charset="0"/>
              <a:buChar char="•"/>
            </a:pPr>
            <a:r>
              <a:rPr lang="en-US" sz="4400" dirty="0" smtClean="0"/>
              <a:t>Character, capacity and collateral are </a:t>
            </a:r>
            <a:r>
              <a:rPr lang="en-US" sz="4400" dirty="0" smtClean="0"/>
              <a:t>known </a:t>
            </a:r>
            <a:r>
              <a:rPr lang="en-US" sz="4400" dirty="0" smtClean="0"/>
              <a:t>as?</a:t>
            </a:r>
          </a:p>
          <a:p>
            <a:pPr>
              <a:buFont typeface="Arial" panose="020B0604020202020204" pitchFamily="34" charset="0"/>
              <a:buChar char="•"/>
            </a:pPr>
            <a:r>
              <a:rPr lang="en-US" sz="4400" dirty="0" smtClean="0"/>
              <a:t>3 Cs of Credit</a:t>
            </a:r>
          </a:p>
          <a:p>
            <a:pPr marL="0" indent="0">
              <a:buNone/>
            </a:pPr>
            <a:endParaRPr lang="en-US" sz="4400" dirty="0"/>
          </a:p>
        </p:txBody>
      </p:sp>
    </p:spTree>
    <p:extLst>
      <p:ext uri="{BB962C8B-B14F-4D97-AF65-F5344CB8AC3E}">
        <p14:creationId xmlns:p14="http://schemas.microsoft.com/office/powerpoint/2010/main" val="27857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7272" y="275439"/>
            <a:ext cx="5505633" cy="12588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flipV="1">
            <a:off x="1404594" y="1417638"/>
            <a:ext cx="7282206" cy="1514098"/>
          </a:xfrm>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buNone/>
            </a:pPr>
            <a:endParaRPr lang="en-US" sz="4400" dirty="0"/>
          </a:p>
        </p:txBody>
      </p:sp>
      <p:pic>
        <p:nvPicPr>
          <p:cNvPr id="5" name="Picture 4"/>
          <p:cNvPicPr>
            <a:picLocks noChangeAspect="1"/>
          </p:cNvPicPr>
          <p:nvPr/>
        </p:nvPicPr>
        <p:blipFill>
          <a:blip r:embed="rId4"/>
          <a:stretch>
            <a:fillRect/>
          </a:stretch>
        </p:blipFill>
        <p:spPr>
          <a:xfrm>
            <a:off x="513250" y="1785554"/>
            <a:ext cx="8210496" cy="4576762"/>
          </a:xfrm>
          <a:prstGeom prst="rect">
            <a:avLst/>
          </a:prstGeom>
          <a:ln w="88900" cap="sq" cmpd="thickThin">
            <a:solidFill>
              <a:srgbClr val="000000"/>
            </a:solidFill>
            <a:prstDash val="solid"/>
            <a:miter lim="800000"/>
          </a:ln>
          <a:effectLst>
            <a:innerShdw blurRad="76200">
              <a:srgbClr val="000000"/>
            </a:innerShdw>
          </a:effectLst>
        </p:spPr>
      </p:pic>
      <p:cxnSp>
        <p:nvCxnSpPr>
          <p:cNvPr id="7" name="Straight Arrow Connector 6"/>
          <p:cNvCxnSpPr/>
          <p:nvPr/>
        </p:nvCxnSpPr>
        <p:spPr>
          <a:xfrm flipV="1">
            <a:off x="1708727" y="1902236"/>
            <a:ext cx="720437" cy="774282"/>
          </a:xfrm>
          <a:prstGeom prst="straightConnector1">
            <a:avLst/>
          </a:prstGeom>
          <a:ln w="76200">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2429164" y="3685309"/>
            <a:ext cx="5661891" cy="369332"/>
          </a:xfrm>
          <a:prstGeom prst="rect">
            <a:avLst/>
          </a:prstGeom>
          <a:noFill/>
        </p:spPr>
        <p:txBody>
          <a:bodyPr wrap="square" rtlCol="0">
            <a:spAutoFit/>
          </a:bodyPr>
          <a:lstStyle/>
          <a:p>
            <a:r>
              <a:rPr lang="en-US" b="1" dirty="0" smtClean="0"/>
              <a:t>You can order a copy of your report once a year for FREE!</a:t>
            </a:r>
            <a:endParaRPr lang="en-US" b="1" dirty="0"/>
          </a:p>
        </p:txBody>
      </p:sp>
    </p:spTree>
    <p:extLst>
      <p:ext uri="{BB962C8B-B14F-4D97-AF65-F5344CB8AC3E}">
        <p14:creationId xmlns:p14="http://schemas.microsoft.com/office/powerpoint/2010/main" val="24370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Credit Advisory Team</a:t>
            </a:r>
            <a:endParaRPr lang="en-US" dirty="0"/>
          </a:p>
        </p:txBody>
      </p:sp>
      <p:sp>
        <p:nvSpPr>
          <p:cNvPr id="3" name="Content Placeholder 2"/>
          <p:cNvSpPr>
            <a:spLocks noGrp="1"/>
          </p:cNvSpPr>
          <p:nvPr>
            <p:ph idx="1"/>
          </p:nvPr>
        </p:nvSpPr>
        <p:spPr/>
        <p:txBody>
          <a:bodyPr>
            <a:normAutofit/>
          </a:bodyPr>
          <a:lstStyle/>
          <a:p>
            <a:r>
              <a:rPr lang="en-US" sz="4400" dirty="0" smtClean="0"/>
              <a:t>Team members evaluate borrower cards</a:t>
            </a:r>
          </a:p>
          <a:p>
            <a:r>
              <a:rPr lang="en-US" sz="4400" dirty="0" smtClean="0"/>
              <a:t>Use your knowledge and refer to the Credit Cheat Sheet</a:t>
            </a:r>
          </a:p>
          <a:p>
            <a:r>
              <a:rPr lang="en-US" sz="4400" dirty="0" smtClean="0"/>
              <a:t>Cross out information that can’t be used, give evidence why</a:t>
            </a:r>
          </a:p>
          <a:p>
            <a:pPr marL="0" indent="0">
              <a:buNone/>
            </a:pPr>
            <a:endParaRPr lang="en-US" sz="4400" dirty="0"/>
          </a:p>
        </p:txBody>
      </p:sp>
    </p:spTree>
    <p:extLst>
      <p:ext uri="{BB962C8B-B14F-4D97-AF65-F5344CB8AC3E}">
        <p14:creationId xmlns:p14="http://schemas.microsoft.com/office/powerpoint/2010/main" val="166995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 and Explain</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Who gets credit and why?</a:t>
            </a:r>
          </a:p>
          <a:p>
            <a:pPr>
              <a:buFont typeface="Wingdings" panose="05000000000000000000" pitchFamily="2" charset="2"/>
              <a:buChar char="§"/>
            </a:pPr>
            <a:r>
              <a:rPr lang="en-US" sz="4400" dirty="0" smtClean="0"/>
              <a:t>What challenges did your team face in making the evaluations?</a:t>
            </a:r>
          </a:p>
          <a:p>
            <a:pPr>
              <a:buFont typeface="Wingdings" panose="05000000000000000000" pitchFamily="2" charset="2"/>
              <a:buChar char="§"/>
            </a:pPr>
            <a:r>
              <a:rPr lang="en-US" sz="4400" dirty="0" smtClean="0"/>
              <a:t>Whom did your team select and why?</a:t>
            </a:r>
          </a:p>
          <a:p>
            <a:pPr>
              <a:buFont typeface="Wingdings" panose="05000000000000000000" pitchFamily="2" charset="2"/>
              <a:buChar char="§"/>
            </a:pPr>
            <a:r>
              <a:rPr lang="en-US" sz="4400" dirty="0" smtClean="0"/>
              <a:t>Report out &amp; look for overlaps</a:t>
            </a:r>
          </a:p>
          <a:p>
            <a:pPr marL="0" indent="0">
              <a:buNone/>
            </a:pPr>
            <a:endParaRPr lang="en-US" sz="4400" dirty="0" smtClean="0"/>
          </a:p>
          <a:p>
            <a:pPr>
              <a:buFont typeface="Wingdings" panose="05000000000000000000" pitchFamily="2" charset="2"/>
              <a:buChar char="§"/>
            </a:pPr>
            <a:endParaRPr lang="en-US" sz="4400" dirty="0" smtClean="0"/>
          </a:p>
          <a:p>
            <a:pPr marL="0" indent="0">
              <a:buNone/>
            </a:pPr>
            <a:endParaRPr lang="en-US" sz="4400" dirty="0" smtClean="0"/>
          </a:p>
          <a:p>
            <a:pPr marL="0" indent="0">
              <a:buNone/>
            </a:pPr>
            <a:endParaRPr lang="en-US" sz="4400" dirty="0"/>
          </a:p>
        </p:txBody>
      </p:sp>
    </p:spTree>
    <p:extLst>
      <p:ext uri="{BB962C8B-B14F-4D97-AF65-F5344CB8AC3E}">
        <p14:creationId xmlns:p14="http://schemas.microsoft.com/office/powerpoint/2010/main" val="7564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865</Words>
  <Application>Microsoft Office PowerPoint</Application>
  <PresentationFormat>On-screen Show (4:3)</PresentationFormat>
  <Paragraphs>80</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Office Theme</vt:lpstr>
      <vt:lpstr>Credit History and Equal Opportunity</vt:lpstr>
      <vt:lpstr>Credit</vt:lpstr>
      <vt:lpstr>Creditworthiness</vt:lpstr>
      <vt:lpstr>Credit Report</vt:lpstr>
      <vt:lpstr>FICO Categories </vt:lpstr>
      <vt:lpstr>Credit Reporting Agencies</vt:lpstr>
      <vt:lpstr>PowerPoint Presentation</vt:lpstr>
      <vt:lpstr>Credit Advisory Team</vt:lpstr>
      <vt:lpstr>Evaluate and Explain</vt:lpstr>
      <vt:lpstr>PowerPoint Presentation</vt:lpstr>
      <vt:lpstr>PowerPoint Presentation</vt:lpstr>
      <vt:lpstr>PowerPoint Presentation</vt:lpstr>
      <vt:lpstr>PowerPoint Presentation</vt:lpstr>
      <vt:lpstr>PowerPoint Presentation</vt:lpstr>
      <vt:lpstr>PowerPoint Presentation</vt:lpstr>
      <vt:lpstr>Discussion Questions</vt:lpstr>
      <vt:lpstr>PowerPoint Presentation</vt:lpstr>
      <vt:lpstr>PowerPoint Presentation</vt:lpstr>
      <vt:lpstr>PowerPoint Presentation</vt:lpstr>
      <vt:lpstr>PowerPoint Presentation</vt:lpstr>
      <vt:lpstr>Credit and Cosigning</vt:lpstr>
      <vt:lpstr>Sell More Strategy</vt:lpstr>
      <vt:lpstr>Discussion</vt:lpstr>
      <vt:lpstr> Cosigning</vt:lpstr>
    </vt:vector>
  </TitlesOfParts>
  <Company>FRB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Kathie L Lauher</dc:creator>
  <cp:lastModifiedBy>Johnston, Eva K</cp:lastModifiedBy>
  <cp:revision>41</cp:revision>
  <dcterms:created xsi:type="dcterms:W3CDTF">2017-05-10T19:59:53Z</dcterms:created>
  <dcterms:modified xsi:type="dcterms:W3CDTF">2018-09-26T18:50:11Z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885612c5-94c4-4e68-990f-91dcb9810fac</vt:lpwstr>
  </property>
</Properties>
</file>