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28"/>
  </p:notesMasterIdLst>
  <p:sldIdLst>
    <p:sldId id="256" r:id="rId6"/>
    <p:sldId id="270" r:id="rId7"/>
    <p:sldId id="278" r:id="rId8"/>
    <p:sldId id="279" r:id="rId9"/>
    <p:sldId id="280" r:id="rId10"/>
    <p:sldId id="281" r:id="rId11"/>
    <p:sldId id="282" r:id="rId12"/>
    <p:sldId id="298" r:id="rId13"/>
    <p:sldId id="299" r:id="rId14"/>
    <p:sldId id="283" r:id="rId15"/>
    <p:sldId id="284" r:id="rId16"/>
    <p:sldId id="285" r:id="rId17"/>
    <p:sldId id="287" r:id="rId18"/>
    <p:sldId id="288" r:id="rId19"/>
    <p:sldId id="289" r:id="rId20"/>
    <p:sldId id="290" r:id="rId21"/>
    <p:sldId id="291" r:id="rId22"/>
    <p:sldId id="292" r:id="rId23"/>
    <p:sldId id="293" r:id="rId24"/>
    <p:sldId id="295" r:id="rId25"/>
    <p:sldId id="297" r:id="rId26"/>
    <p:sldId id="296" r:id="rId27"/>
  </p:sldIdLst>
  <p:sldSz cx="10160000" cy="8509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2" autoAdjust="0"/>
    <p:restoredTop sz="94670"/>
  </p:normalViewPr>
  <p:slideViewPr>
    <p:cSldViewPr>
      <p:cViewPr varScale="1">
        <p:scale>
          <a:sx n="68" d="100"/>
          <a:sy n="68" d="100"/>
        </p:scale>
        <p:origin x="1362" y="60"/>
      </p:cViewPr>
      <p:guideLst>
        <p:guide orient="horz" pos="268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076F55-05EB-4702-84ED-4DE65B7BF2F7}" type="datetimeFigureOut">
              <a:rPr lang="en-US" smtClean="0"/>
              <a:t>3/9/2022</a:t>
            </a:fld>
            <a:endParaRPr lang="en-US"/>
          </a:p>
        </p:txBody>
      </p:sp>
      <p:sp>
        <p:nvSpPr>
          <p:cNvPr id="4" name="Slide Image Placeholder 3"/>
          <p:cNvSpPr>
            <a:spLocks noGrp="1" noRot="1" noChangeAspect="1"/>
          </p:cNvSpPr>
          <p:nvPr>
            <p:ph type="sldImg" idx="2"/>
          </p:nvPr>
        </p:nvSpPr>
        <p:spPr>
          <a:xfrm>
            <a:off x="1381125" y="685800"/>
            <a:ext cx="4095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C5E1F-A827-4B84-B721-F0645D1B38B4}" type="slidenum">
              <a:rPr lang="en-US" smtClean="0"/>
              <a:t>‹#›</a:t>
            </a:fld>
            <a:endParaRPr lang="en-US"/>
          </a:p>
        </p:txBody>
      </p:sp>
    </p:spTree>
    <p:extLst>
      <p:ext uri="{BB962C8B-B14F-4D97-AF65-F5344CB8AC3E}">
        <p14:creationId xmlns:p14="http://schemas.microsoft.com/office/powerpoint/2010/main" val="144256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3</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13</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14</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15</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16</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17</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18</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19</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20</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21</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22</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4</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5</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7</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8</a:t>
            </a:fld>
            <a:endParaRPr lang="en-US"/>
          </a:p>
        </p:txBody>
      </p:sp>
    </p:spTree>
    <p:extLst>
      <p:ext uri="{BB962C8B-B14F-4D97-AF65-F5344CB8AC3E}">
        <p14:creationId xmlns:p14="http://schemas.microsoft.com/office/powerpoint/2010/main" val="201023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9</a:t>
            </a:fld>
            <a:endParaRPr lang="en-US"/>
          </a:p>
        </p:txBody>
      </p:sp>
    </p:spTree>
    <p:extLst>
      <p:ext uri="{BB962C8B-B14F-4D97-AF65-F5344CB8AC3E}">
        <p14:creationId xmlns:p14="http://schemas.microsoft.com/office/powerpoint/2010/main" val="180645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10</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11</a:t>
            </a:fld>
            <a:endParaRPr lang="en-US"/>
          </a:p>
        </p:txBody>
      </p:sp>
    </p:spTree>
    <p:extLst>
      <p:ext uri="{BB962C8B-B14F-4D97-AF65-F5344CB8AC3E}">
        <p14:creationId xmlns:p14="http://schemas.microsoft.com/office/powerpoint/2010/main" val="296554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C5E1F-A827-4B84-B721-F0645D1B38B4}" type="slidenum">
              <a:rPr lang="en-US" smtClean="0"/>
              <a:t>12</a:t>
            </a:fld>
            <a:endParaRPr lang="en-US"/>
          </a:p>
        </p:txBody>
      </p:sp>
    </p:spTree>
    <p:extLst>
      <p:ext uri="{BB962C8B-B14F-4D97-AF65-F5344CB8AC3E}">
        <p14:creationId xmlns:p14="http://schemas.microsoft.com/office/powerpoint/2010/main" val="296554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43307"/>
            <a:ext cx="8636000" cy="1823920"/>
          </a:xfrm>
        </p:spPr>
        <p:txBody>
          <a:bodyPr/>
          <a:lstStyle/>
          <a:p>
            <a:r>
              <a:rPr lang="en-US"/>
              <a:t>Click to edit Master title style</a:t>
            </a:r>
          </a:p>
        </p:txBody>
      </p:sp>
      <p:sp>
        <p:nvSpPr>
          <p:cNvPr id="3" name="Subtitle 2"/>
          <p:cNvSpPr>
            <a:spLocks noGrp="1"/>
          </p:cNvSpPr>
          <p:nvPr>
            <p:ph type="subTitle" idx="1"/>
          </p:nvPr>
        </p:nvSpPr>
        <p:spPr>
          <a:xfrm>
            <a:off x="1524000" y="4821767"/>
            <a:ext cx="7112000" cy="217452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E93FD8-28D7-4540-817E-C53E99E3B807}"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93FD8-28D7-4540-817E-C53E99E3B807}"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40757"/>
            <a:ext cx="2286000" cy="7260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40757"/>
            <a:ext cx="6688667" cy="7260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93FD8-28D7-4540-817E-C53E99E3B807}"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940F-2F3B-C849-95EF-C6252606D084}"/>
              </a:ext>
            </a:extLst>
          </p:cNvPr>
          <p:cNvSpPr>
            <a:spLocks noGrp="1"/>
          </p:cNvSpPr>
          <p:nvPr>
            <p:ph type="ctrTitle"/>
          </p:nvPr>
        </p:nvSpPr>
        <p:spPr>
          <a:xfrm>
            <a:off x="1270000" y="1392238"/>
            <a:ext cx="7620000" cy="29622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DB59A-ADEF-F44B-AF19-F48B377BF0C1}"/>
              </a:ext>
            </a:extLst>
          </p:cNvPr>
          <p:cNvSpPr>
            <a:spLocks noGrp="1"/>
          </p:cNvSpPr>
          <p:nvPr>
            <p:ph type="subTitle" idx="1"/>
          </p:nvPr>
        </p:nvSpPr>
        <p:spPr>
          <a:xfrm>
            <a:off x="1270000" y="4468813"/>
            <a:ext cx="7620000" cy="20542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FBBD8-316E-424D-B57B-A49EB60867AD}"/>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5" name="Footer Placeholder 4">
            <a:extLst>
              <a:ext uri="{FF2B5EF4-FFF2-40B4-BE49-F238E27FC236}">
                <a16:creationId xmlns:a16="http://schemas.microsoft.com/office/drawing/2014/main" id="{682B0DDC-1C29-8043-9A54-5ACB8438D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CE7FB-EFE0-7243-B43A-8FB2BA96763F}"/>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2705328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19EC-1925-8447-ADC9-A3E713B98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8595F-A0F5-684F-9015-0289E9A3FB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A982F-8407-304A-8129-B48A3AAC9217}"/>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5" name="Footer Placeholder 4">
            <a:extLst>
              <a:ext uri="{FF2B5EF4-FFF2-40B4-BE49-F238E27FC236}">
                <a16:creationId xmlns:a16="http://schemas.microsoft.com/office/drawing/2014/main" id="{D03DA3C1-A8EE-D747-A0E2-9598695C5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2E3BD-BF21-D54C-AD4F-94858894632D}"/>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3323082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77B6-BE9F-364C-9C3C-05ABA09220B7}"/>
              </a:ext>
            </a:extLst>
          </p:cNvPr>
          <p:cNvSpPr>
            <a:spLocks noGrp="1"/>
          </p:cNvSpPr>
          <p:nvPr>
            <p:ph type="title"/>
          </p:nvPr>
        </p:nvSpPr>
        <p:spPr>
          <a:xfrm>
            <a:off x="693738" y="2120900"/>
            <a:ext cx="8763000" cy="354012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474CD-AC1C-5F47-A921-1837D8B2947F}"/>
              </a:ext>
            </a:extLst>
          </p:cNvPr>
          <p:cNvSpPr>
            <a:spLocks noGrp="1"/>
          </p:cNvSpPr>
          <p:nvPr>
            <p:ph type="body" idx="1"/>
          </p:nvPr>
        </p:nvSpPr>
        <p:spPr>
          <a:xfrm>
            <a:off x="693738" y="5694363"/>
            <a:ext cx="8763000" cy="18605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DF8466-991A-6845-9B00-3BB0018C9870}"/>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5" name="Footer Placeholder 4">
            <a:extLst>
              <a:ext uri="{FF2B5EF4-FFF2-40B4-BE49-F238E27FC236}">
                <a16:creationId xmlns:a16="http://schemas.microsoft.com/office/drawing/2014/main" id="{5DE357BF-AC48-E047-B697-A8E495B2C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BE1C0-5447-594F-92BF-F5FD6A534F38}"/>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3320487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569F-947F-3347-A2E9-F60D27269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A1B274-EA17-4046-BDA0-86F328E84ED4}"/>
              </a:ext>
            </a:extLst>
          </p:cNvPr>
          <p:cNvSpPr>
            <a:spLocks noGrp="1"/>
          </p:cNvSpPr>
          <p:nvPr>
            <p:ph sz="half" idx="1"/>
          </p:nvPr>
        </p:nvSpPr>
        <p:spPr>
          <a:xfrm>
            <a:off x="698500" y="2265363"/>
            <a:ext cx="4305300" cy="5399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FBED41-B769-0A4B-8957-88EB215800CC}"/>
              </a:ext>
            </a:extLst>
          </p:cNvPr>
          <p:cNvSpPr>
            <a:spLocks noGrp="1"/>
          </p:cNvSpPr>
          <p:nvPr>
            <p:ph sz="half" idx="2"/>
          </p:nvPr>
        </p:nvSpPr>
        <p:spPr>
          <a:xfrm>
            <a:off x="5156200" y="2265363"/>
            <a:ext cx="4305300" cy="5399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63449F-C1AF-FD4A-B821-67EEF7AEDE81}"/>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6" name="Footer Placeholder 5">
            <a:extLst>
              <a:ext uri="{FF2B5EF4-FFF2-40B4-BE49-F238E27FC236}">
                <a16:creationId xmlns:a16="http://schemas.microsoft.com/office/drawing/2014/main" id="{252E8151-C5BA-4B4C-8EB6-2710E8B04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5A8AF-6B66-874B-8DCD-AFDBA8082414}"/>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2365185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8E72-4115-3B49-B730-163F48603465}"/>
              </a:ext>
            </a:extLst>
          </p:cNvPr>
          <p:cNvSpPr>
            <a:spLocks noGrp="1"/>
          </p:cNvSpPr>
          <p:nvPr>
            <p:ph type="title"/>
          </p:nvPr>
        </p:nvSpPr>
        <p:spPr>
          <a:xfrm>
            <a:off x="700088" y="452438"/>
            <a:ext cx="8763000" cy="16446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C364D4-C78B-5B4E-A2B2-FC8FAA4E5393}"/>
              </a:ext>
            </a:extLst>
          </p:cNvPr>
          <p:cNvSpPr>
            <a:spLocks noGrp="1"/>
          </p:cNvSpPr>
          <p:nvPr>
            <p:ph type="body" idx="1"/>
          </p:nvPr>
        </p:nvSpPr>
        <p:spPr>
          <a:xfrm>
            <a:off x="700088" y="2085975"/>
            <a:ext cx="4297362" cy="1022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86F54C-49AE-8E45-9EA2-3609B14E145B}"/>
              </a:ext>
            </a:extLst>
          </p:cNvPr>
          <p:cNvSpPr>
            <a:spLocks noGrp="1"/>
          </p:cNvSpPr>
          <p:nvPr>
            <p:ph sz="half" idx="2"/>
          </p:nvPr>
        </p:nvSpPr>
        <p:spPr>
          <a:xfrm>
            <a:off x="700088" y="3108325"/>
            <a:ext cx="4297362"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012BD7-56AC-9E41-9E8D-2A09D8B5194C}"/>
              </a:ext>
            </a:extLst>
          </p:cNvPr>
          <p:cNvSpPr>
            <a:spLocks noGrp="1"/>
          </p:cNvSpPr>
          <p:nvPr>
            <p:ph type="body" sz="quarter" idx="3"/>
          </p:nvPr>
        </p:nvSpPr>
        <p:spPr>
          <a:xfrm>
            <a:off x="5143500" y="2085975"/>
            <a:ext cx="4319588" cy="1022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25031C-8B3F-7D4B-BE84-73A8059E44A7}"/>
              </a:ext>
            </a:extLst>
          </p:cNvPr>
          <p:cNvSpPr>
            <a:spLocks noGrp="1"/>
          </p:cNvSpPr>
          <p:nvPr>
            <p:ph sz="quarter" idx="4"/>
          </p:nvPr>
        </p:nvSpPr>
        <p:spPr>
          <a:xfrm>
            <a:off x="5143500" y="3108325"/>
            <a:ext cx="4319588"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A5142-B9E9-B04D-82F1-4CF579973916}"/>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8" name="Footer Placeholder 7">
            <a:extLst>
              <a:ext uri="{FF2B5EF4-FFF2-40B4-BE49-F238E27FC236}">
                <a16:creationId xmlns:a16="http://schemas.microsoft.com/office/drawing/2014/main" id="{DF2CD151-C323-E548-8712-E93C81AEA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AB52D5-4CC2-3A4F-9913-9F5619BEB620}"/>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355395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A93A-4457-B443-A3EE-B3EF2BDD3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22FD3A-278C-8340-9F39-01B7CBE65698}"/>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4" name="Footer Placeholder 3">
            <a:extLst>
              <a:ext uri="{FF2B5EF4-FFF2-40B4-BE49-F238E27FC236}">
                <a16:creationId xmlns:a16="http://schemas.microsoft.com/office/drawing/2014/main" id="{759CF237-45CA-1744-AE9E-E71AC6D59A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ED534-E67F-D741-844E-358A31684F28}"/>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1748408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35B9E-6661-BB4B-9369-6F2754E33067}"/>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3" name="Footer Placeholder 2">
            <a:extLst>
              <a:ext uri="{FF2B5EF4-FFF2-40B4-BE49-F238E27FC236}">
                <a16:creationId xmlns:a16="http://schemas.microsoft.com/office/drawing/2014/main" id="{FE57A3AF-01A8-BE48-90C6-2B8E6768B8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4C3C6-B8EA-8F46-BB45-104B1C252BBE}"/>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2255845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6E05-604E-4D4B-B3C7-2BD072486BAB}"/>
              </a:ext>
            </a:extLst>
          </p:cNvPr>
          <p:cNvSpPr>
            <a:spLocks noGrp="1"/>
          </p:cNvSpPr>
          <p:nvPr>
            <p:ph type="title"/>
          </p:nvPr>
        </p:nvSpPr>
        <p:spPr>
          <a:xfrm>
            <a:off x="700088" y="566738"/>
            <a:ext cx="3276600" cy="19859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45B8BC-E565-4A40-BC54-FFCAA4610A2F}"/>
              </a:ext>
            </a:extLst>
          </p:cNvPr>
          <p:cNvSpPr>
            <a:spLocks noGrp="1"/>
          </p:cNvSpPr>
          <p:nvPr>
            <p:ph idx="1"/>
          </p:nvPr>
        </p:nvSpPr>
        <p:spPr>
          <a:xfrm>
            <a:off x="4319588" y="1225550"/>
            <a:ext cx="5143500" cy="6046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18B25C-1D7E-724F-88C7-6B4AD69F3170}"/>
              </a:ext>
            </a:extLst>
          </p:cNvPr>
          <p:cNvSpPr>
            <a:spLocks noGrp="1"/>
          </p:cNvSpPr>
          <p:nvPr>
            <p:ph type="body" sz="half" idx="2"/>
          </p:nvPr>
        </p:nvSpPr>
        <p:spPr>
          <a:xfrm>
            <a:off x="700088" y="2552700"/>
            <a:ext cx="3276600" cy="47291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4A38C5-90F1-1342-8790-FFA197E0749C}"/>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6" name="Footer Placeholder 5">
            <a:extLst>
              <a:ext uri="{FF2B5EF4-FFF2-40B4-BE49-F238E27FC236}">
                <a16:creationId xmlns:a16="http://schemas.microsoft.com/office/drawing/2014/main" id="{A6726EE1-F530-F44E-A309-224835217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19BE1-ECDB-2642-8801-55E5A4FC76DF}"/>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387865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93FD8-28D7-4540-817E-C53E99E3B807}"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B208-799D-B04B-A368-066048F21489}"/>
              </a:ext>
            </a:extLst>
          </p:cNvPr>
          <p:cNvSpPr>
            <a:spLocks noGrp="1"/>
          </p:cNvSpPr>
          <p:nvPr>
            <p:ph type="title"/>
          </p:nvPr>
        </p:nvSpPr>
        <p:spPr>
          <a:xfrm>
            <a:off x="700088" y="566738"/>
            <a:ext cx="3276600" cy="19859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8D222-A9FE-444F-8844-FA1846211BF7}"/>
              </a:ext>
            </a:extLst>
          </p:cNvPr>
          <p:cNvSpPr>
            <a:spLocks noGrp="1"/>
          </p:cNvSpPr>
          <p:nvPr>
            <p:ph type="pic" idx="1"/>
          </p:nvPr>
        </p:nvSpPr>
        <p:spPr>
          <a:xfrm>
            <a:off x="4319588" y="1225550"/>
            <a:ext cx="5143500" cy="6046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62E157-A3D8-3143-AE97-4ADCE92EAEDE}"/>
              </a:ext>
            </a:extLst>
          </p:cNvPr>
          <p:cNvSpPr>
            <a:spLocks noGrp="1"/>
          </p:cNvSpPr>
          <p:nvPr>
            <p:ph type="body" sz="half" idx="2"/>
          </p:nvPr>
        </p:nvSpPr>
        <p:spPr>
          <a:xfrm>
            <a:off x="700088" y="2552700"/>
            <a:ext cx="3276600" cy="47291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2415EA-926F-834E-9EF6-B2633D7C639B}"/>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6" name="Footer Placeholder 5">
            <a:extLst>
              <a:ext uri="{FF2B5EF4-FFF2-40B4-BE49-F238E27FC236}">
                <a16:creationId xmlns:a16="http://schemas.microsoft.com/office/drawing/2014/main" id="{DE8BC4E2-6740-0945-B7FC-4380CB3CB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761746-B1BE-214C-B6DA-9C02E6B2B6C7}"/>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3815221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7E68-40B0-2F4F-BB79-AFD03FE19E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C988E-6773-FF4C-8152-CB04614D5D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6D783-6C06-DE4F-943C-8942256F97D6}"/>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5" name="Footer Placeholder 4">
            <a:extLst>
              <a:ext uri="{FF2B5EF4-FFF2-40B4-BE49-F238E27FC236}">
                <a16:creationId xmlns:a16="http://schemas.microsoft.com/office/drawing/2014/main" id="{BB39E639-217B-7E43-B2B4-B7862474E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9470E-D34F-BE4C-B01B-59968CBADC5D}"/>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297945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0F755-6443-9147-AE2C-4D3DAF86A95C}"/>
              </a:ext>
            </a:extLst>
          </p:cNvPr>
          <p:cNvSpPr>
            <a:spLocks noGrp="1"/>
          </p:cNvSpPr>
          <p:nvPr>
            <p:ph type="title" orient="vert"/>
          </p:nvPr>
        </p:nvSpPr>
        <p:spPr>
          <a:xfrm>
            <a:off x="7270750" y="452438"/>
            <a:ext cx="2190750" cy="72120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E484CB-14D9-F648-97E7-25E30F53B6E9}"/>
              </a:ext>
            </a:extLst>
          </p:cNvPr>
          <p:cNvSpPr>
            <a:spLocks noGrp="1"/>
          </p:cNvSpPr>
          <p:nvPr>
            <p:ph type="body" orient="vert" idx="1"/>
          </p:nvPr>
        </p:nvSpPr>
        <p:spPr>
          <a:xfrm>
            <a:off x="698500" y="452438"/>
            <a:ext cx="6419850" cy="72120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1F78E-EF13-1D4D-8791-65A1689BB1C2}"/>
              </a:ext>
            </a:extLst>
          </p:cNvPr>
          <p:cNvSpPr>
            <a:spLocks noGrp="1"/>
          </p:cNvSpPr>
          <p:nvPr>
            <p:ph type="dt" sz="half" idx="10"/>
          </p:nvPr>
        </p:nvSpPr>
        <p:spPr/>
        <p:txBody>
          <a:bodyPr/>
          <a:lstStyle/>
          <a:p>
            <a:fld id="{5677EA2B-AF8F-524C-B69C-198867B66B8A}" type="datetimeFigureOut">
              <a:rPr lang="en-US" smtClean="0"/>
              <a:t>3/9/2022</a:t>
            </a:fld>
            <a:endParaRPr lang="en-US"/>
          </a:p>
        </p:txBody>
      </p:sp>
      <p:sp>
        <p:nvSpPr>
          <p:cNvPr id="5" name="Footer Placeholder 4">
            <a:extLst>
              <a:ext uri="{FF2B5EF4-FFF2-40B4-BE49-F238E27FC236}">
                <a16:creationId xmlns:a16="http://schemas.microsoft.com/office/drawing/2014/main" id="{12D9B367-15E2-FA47-A53B-D4A48804D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2FEB2-E04D-4344-A8BC-51F7EBCA1D96}"/>
              </a:ext>
            </a:extLst>
          </p:cNvPr>
          <p:cNvSpPr>
            <a:spLocks noGrp="1"/>
          </p:cNvSpPr>
          <p:nvPr>
            <p:ph type="sldNum" sz="quarter" idx="12"/>
          </p:nvPr>
        </p:nvSpPr>
        <p:spPr/>
        <p:txBody>
          <a:bodyPr/>
          <a:lstStyle/>
          <a:p>
            <a:fld id="{9764BCCE-F035-D344-8516-AADEA0A06FE3}" type="slidenum">
              <a:rPr lang="en-US" smtClean="0"/>
              <a:t>‹#›</a:t>
            </a:fld>
            <a:endParaRPr lang="en-US"/>
          </a:p>
        </p:txBody>
      </p:sp>
    </p:spTree>
    <p:extLst>
      <p:ext uri="{BB962C8B-B14F-4D97-AF65-F5344CB8AC3E}">
        <p14:creationId xmlns:p14="http://schemas.microsoft.com/office/powerpoint/2010/main" val="395977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467822"/>
            <a:ext cx="8636000" cy="168998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3606478"/>
            <a:ext cx="8636000" cy="186134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93FD8-28D7-4540-817E-C53E99E3B807}"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985435"/>
            <a:ext cx="4487333" cy="56155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985435"/>
            <a:ext cx="4487333" cy="56155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E93FD8-28D7-4540-817E-C53E99E3B807}"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904677"/>
            <a:ext cx="4489098" cy="7937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698456"/>
            <a:ext cx="4489098" cy="49025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904677"/>
            <a:ext cx="4490861" cy="7937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1" y="2698456"/>
            <a:ext cx="4490861" cy="49025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E93FD8-28D7-4540-817E-C53E99E3B807}" type="datetimeFigureOut">
              <a:rPr lang="en-US" smtClean="0"/>
              <a:pPr/>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E93FD8-28D7-4540-817E-C53E99E3B807}" type="datetimeFigureOut">
              <a:rPr lang="en-US" smtClean="0"/>
              <a:pPr/>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93FD8-28D7-4540-817E-C53E99E3B807}" type="datetimeFigureOut">
              <a:rPr lang="en-US" smtClean="0"/>
              <a:pPr/>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38784"/>
            <a:ext cx="3342570" cy="144180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338786"/>
            <a:ext cx="5679722" cy="72621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780589"/>
            <a:ext cx="3342570" cy="58203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93FD8-28D7-4540-817E-C53E99E3B807}"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956300"/>
            <a:ext cx="6096000" cy="7031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760295"/>
            <a:ext cx="6096000" cy="5105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6659475"/>
            <a:ext cx="6096000" cy="998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E93FD8-28D7-4540-817E-C53E99E3B807}"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9D565-77EA-4930-A6A3-1AF9A676F5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40754"/>
            <a:ext cx="9144000" cy="14181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8000" y="1985435"/>
            <a:ext cx="9144000" cy="56155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1" y="7886585"/>
            <a:ext cx="2370667" cy="4530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93FD8-28D7-4540-817E-C53E99E3B807}" type="datetimeFigureOut">
              <a:rPr lang="en-US" smtClean="0"/>
              <a:pPr/>
              <a:t>3/9/2022</a:t>
            </a:fld>
            <a:endParaRPr lang="en-US"/>
          </a:p>
        </p:txBody>
      </p:sp>
      <p:sp>
        <p:nvSpPr>
          <p:cNvPr id="5" name="Footer Placeholder 4"/>
          <p:cNvSpPr>
            <a:spLocks noGrp="1"/>
          </p:cNvSpPr>
          <p:nvPr>
            <p:ph type="ftr" sz="quarter" idx="3"/>
          </p:nvPr>
        </p:nvSpPr>
        <p:spPr>
          <a:xfrm>
            <a:off x="3471335" y="7886585"/>
            <a:ext cx="3217333" cy="4530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7886585"/>
            <a:ext cx="2370667" cy="4530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9D565-77EA-4930-A6A3-1AF9A676F5AB}" type="slidenum">
              <a:rPr lang="en-US" smtClean="0"/>
              <a:pPr/>
              <a:t>‹#›</a:t>
            </a:fld>
            <a:endParaRPr lang="en-US"/>
          </a:p>
        </p:txBody>
      </p:sp>
      <p:pic>
        <p:nvPicPr>
          <p:cNvPr id="8" name="Picture 7">
            <a:extLst>
              <a:ext uri="{FF2B5EF4-FFF2-40B4-BE49-F238E27FC236}">
                <a16:creationId xmlns:a16="http://schemas.microsoft.com/office/drawing/2014/main" id="{1A1BA647-D6FF-4341-ADE5-B55F64F0B5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535" y="3134"/>
            <a:ext cx="10172536" cy="2373592"/>
          </a:xfrm>
          <a:prstGeom prst="rect">
            <a:avLst/>
          </a:prstGeom>
        </p:spPr>
      </p:pic>
      <p:sp>
        <p:nvSpPr>
          <p:cNvPr id="7" name="MSIPCMContentMarking" descr="{&quot;HashCode&quot;:320688167,&quot;Placement&quot;:&quot;Header&quot;,&quot;Top&quot;:0.0,&quot;Left&quot;:0.0,&quot;SlideWidth&quot;:800,&quot;SlideHeight&quot;:670}">
            <a:extLst>
              <a:ext uri="{FF2B5EF4-FFF2-40B4-BE49-F238E27FC236}">
                <a16:creationId xmlns:a16="http://schemas.microsoft.com/office/drawing/2014/main" id="{8B5D9FBB-5DEE-4FD4-A88E-40528154D0AE}"/>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B7797-124B-2345-93F8-4B688A528DC5}"/>
              </a:ext>
            </a:extLst>
          </p:cNvPr>
          <p:cNvSpPr>
            <a:spLocks noGrp="1"/>
          </p:cNvSpPr>
          <p:nvPr>
            <p:ph type="title"/>
          </p:nvPr>
        </p:nvSpPr>
        <p:spPr>
          <a:xfrm>
            <a:off x="698500" y="452438"/>
            <a:ext cx="8763000" cy="16446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225EB2-A705-4B4F-B6E7-E76F146C951A}"/>
              </a:ext>
            </a:extLst>
          </p:cNvPr>
          <p:cNvSpPr>
            <a:spLocks noGrp="1"/>
          </p:cNvSpPr>
          <p:nvPr>
            <p:ph type="body" idx="1"/>
          </p:nvPr>
        </p:nvSpPr>
        <p:spPr>
          <a:xfrm>
            <a:off x="698500" y="2265363"/>
            <a:ext cx="8763000" cy="53990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9EBA0-251A-6E4F-9F35-603BF58F18BB}"/>
              </a:ext>
            </a:extLst>
          </p:cNvPr>
          <p:cNvSpPr>
            <a:spLocks noGrp="1"/>
          </p:cNvSpPr>
          <p:nvPr>
            <p:ph type="dt" sz="half" idx="2"/>
          </p:nvPr>
        </p:nvSpPr>
        <p:spPr>
          <a:xfrm>
            <a:off x="698500" y="7886700"/>
            <a:ext cx="2286000" cy="452438"/>
          </a:xfrm>
          <a:prstGeom prst="rect">
            <a:avLst/>
          </a:prstGeom>
        </p:spPr>
        <p:txBody>
          <a:bodyPr vert="horz" lIns="91440" tIns="45720" rIns="91440" bIns="45720" rtlCol="0" anchor="ctr"/>
          <a:lstStyle>
            <a:lvl1pPr algn="l">
              <a:defRPr sz="1200">
                <a:solidFill>
                  <a:schemeClr val="tx1">
                    <a:tint val="75000"/>
                  </a:schemeClr>
                </a:solidFill>
              </a:defRPr>
            </a:lvl1pPr>
          </a:lstStyle>
          <a:p>
            <a:fld id="{5677EA2B-AF8F-524C-B69C-198867B66B8A}" type="datetimeFigureOut">
              <a:rPr lang="en-US" smtClean="0"/>
              <a:t>3/9/2022</a:t>
            </a:fld>
            <a:endParaRPr lang="en-US"/>
          </a:p>
        </p:txBody>
      </p:sp>
      <p:sp>
        <p:nvSpPr>
          <p:cNvPr id="5" name="Footer Placeholder 4">
            <a:extLst>
              <a:ext uri="{FF2B5EF4-FFF2-40B4-BE49-F238E27FC236}">
                <a16:creationId xmlns:a16="http://schemas.microsoft.com/office/drawing/2014/main" id="{8206D49F-FAA1-CF43-A373-D3C582A8CD82}"/>
              </a:ext>
            </a:extLst>
          </p:cNvPr>
          <p:cNvSpPr>
            <a:spLocks noGrp="1"/>
          </p:cNvSpPr>
          <p:nvPr>
            <p:ph type="ftr" sz="quarter" idx="3"/>
          </p:nvPr>
        </p:nvSpPr>
        <p:spPr>
          <a:xfrm>
            <a:off x="3365500" y="7886700"/>
            <a:ext cx="3429000" cy="4524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7E4DA2-F85A-E645-B7F4-BE90A81F99DE}"/>
              </a:ext>
            </a:extLst>
          </p:cNvPr>
          <p:cNvSpPr>
            <a:spLocks noGrp="1"/>
          </p:cNvSpPr>
          <p:nvPr>
            <p:ph type="sldNum" sz="quarter" idx="4"/>
          </p:nvPr>
        </p:nvSpPr>
        <p:spPr>
          <a:xfrm>
            <a:off x="7175500" y="7886700"/>
            <a:ext cx="2286000" cy="452438"/>
          </a:xfrm>
          <a:prstGeom prst="rect">
            <a:avLst/>
          </a:prstGeom>
        </p:spPr>
        <p:txBody>
          <a:bodyPr vert="horz" lIns="91440" tIns="45720" rIns="91440" bIns="45720" rtlCol="0" anchor="ctr"/>
          <a:lstStyle>
            <a:lvl1pPr algn="r">
              <a:defRPr sz="1200">
                <a:solidFill>
                  <a:schemeClr val="tx1">
                    <a:tint val="75000"/>
                  </a:schemeClr>
                </a:solidFill>
              </a:defRPr>
            </a:lvl1pPr>
          </a:lstStyle>
          <a:p>
            <a:fld id="{9764BCCE-F035-D344-8516-AADEA0A06FE3}" type="slidenum">
              <a:rPr lang="en-US" smtClean="0"/>
              <a:t>‹#›</a:t>
            </a:fld>
            <a:endParaRPr lang="en-US"/>
          </a:p>
        </p:txBody>
      </p:sp>
      <p:sp>
        <p:nvSpPr>
          <p:cNvPr id="7" name="MSIPCMContentMarking" descr="{&quot;HashCode&quot;:320688167,&quot;Placement&quot;:&quot;Header&quot;,&quot;Top&quot;:0.0,&quot;Left&quot;:0.0,&quot;SlideWidth&quot;:800,&quot;SlideHeight&quot;:670}">
            <a:extLst>
              <a:ext uri="{FF2B5EF4-FFF2-40B4-BE49-F238E27FC236}">
                <a16:creationId xmlns:a16="http://schemas.microsoft.com/office/drawing/2014/main" id="{A3666BA0-AD50-4E5E-B768-AFC61879CD4E}"/>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4254961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louisfed.org/education_resources/assets/lesson_plans/paycheck/IYP_lesson9.pdf"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8000" y="2717800"/>
            <a:ext cx="9067800" cy="461665"/>
          </a:xfrm>
          <a:prstGeom prst="rect">
            <a:avLst/>
          </a:prstGeom>
          <a:noFill/>
        </p:spPr>
        <p:txBody>
          <a:bodyPr vert="horz" rtlCol="0">
            <a:spAutoFit/>
          </a:bodyPr>
          <a:lstStyle/>
          <a:p>
            <a:endParaRPr lang="en-US" sz="2400" dirty="0">
              <a:solidFill>
                <a:schemeClr val="accent3">
                  <a:lumMod val="50000"/>
                </a:schemeClr>
              </a:solidFill>
              <a:latin typeface="Arial - 22"/>
            </a:endParaRPr>
          </a:p>
        </p:txBody>
      </p:sp>
      <p:sp>
        <p:nvSpPr>
          <p:cNvPr id="4" name="TextBox 3"/>
          <p:cNvSpPr txBox="1"/>
          <p:nvPr/>
        </p:nvSpPr>
        <p:spPr>
          <a:xfrm>
            <a:off x="469900" y="2738715"/>
            <a:ext cx="6477000" cy="3877985"/>
          </a:xfrm>
          <a:prstGeom prst="rect">
            <a:avLst/>
          </a:prstGeom>
          <a:noFill/>
        </p:spPr>
        <p:txBody>
          <a:bodyPr vert="horz" rtlCol="0">
            <a:spAutoFit/>
          </a:bodyPr>
          <a:lstStyle/>
          <a:p>
            <a:r>
              <a:rPr lang="en-US" sz="1400" b="1" dirty="0">
                <a:solidFill>
                  <a:srgbClr val="000000"/>
                </a:solidFill>
                <a:latin typeface="Arial" panose="020B0604020202020204" pitchFamily="34" charset="0"/>
                <a:cs typeface="Arial" panose="020B0604020202020204" pitchFamily="34" charset="0"/>
              </a:rPr>
              <a:t>Teacher Instructions</a:t>
            </a:r>
          </a:p>
          <a:p>
            <a:endParaRPr lang="en-US" sz="1400" dirty="0">
              <a:solidFill>
                <a:srgbClr val="000000"/>
              </a:solidFill>
              <a:latin typeface="Arial" panose="020B0604020202020204" pitchFamily="34" charset="0"/>
              <a:cs typeface="Arial" panose="020B0604020202020204" pitchFamily="34" charset="0"/>
            </a:endParaRP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Print the lesson, </a:t>
            </a:r>
            <a:r>
              <a:rPr lang="en-US" sz="1400" b="1" dirty="0">
                <a:solidFill>
                  <a:schemeClr val="tx2"/>
                </a:solidFill>
                <a:latin typeface="Arial" panose="020B0604020202020204" pitchFamily="34" charset="0"/>
                <a:cs typeface="Arial" panose="020B0604020202020204" pitchFamily="34" charset="0"/>
                <a:hlinkClick r:id="rId2"/>
              </a:rPr>
              <a:t>To Rent-to-Own or Not to Rent-to-Own?</a:t>
            </a:r>
            <a:r>
              <a:rPr lang="en-US" sz="1400" dirty="0">
                <a:latin typeface="Arial" panose="020B0604020202020204" pitchFamily="34" charset="0"/>
                <a:cs typeface="Arial" panose="020B0604020202020204" pitchFamily="34" charset="0"/>
              </a:rPr>
              <a:t> </a:t>
            </a: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Display Slide 2 with Procedure step 1 in the lesson. </a:t>
            </a: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Display Slide 3 with Procedure step 2. </a:t>
            </a: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Display Slides 4-5 with Procedure step 3.</a:t>
            </a: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Display Slide 6 with Procedure step 5. </a:t>
            </a: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Display Slide 7 with Procedure step 7. </a:t>
            </a: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Display Slides 8-12 with Procedure step 8. </a:t>
            </a: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Display Slide 13 with Procedure step 9. </a:t>
            </a: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Display Slide 14 (the Answer Key for Slide 13 and Handout 9.1) with Procedure step 10.</a:t>
            </a: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Display Slides 15-19 with Procedure step 11.</a:t>
            </a:r>
          </a:p>
          <a:p>
            <a:pPr marL="342900" indent="-342900">
              <a:spcAft>
                <a:spcPts val="600"/>
              </a:spcAft>
              <a:buFont typeface="+mj-lt"/>
              <a:buAutoNum type="arabicPeriod"/>
            </a:pPr>
            <a:r>
              <a:rPr lang="en-US" sz="1400" dirty="0">
                <a:latin typeface="Arial" panose="020B0604020202020204" pitchFamily="34" charset="0"/>
                <a:cs typeface="Arial" panose="020B0604020202020204" pitchFamily="34" charset="0"/>
              </a:rPr>
              <a:t>Display Slides 20-22 with Procedure step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954107"/>
          </a:xfrm>
          <a:prstGeom prst="rect">
            <a:avLst/>
          </a:prstGeom>
        </p:spPr>
        <p:txBody>
          <a:bodyPr wrap="square">
            <a:spAutoFit/>
          </a:bodyPr>
          <a:lstStyle/>
          <a:p>
            <a:r>
              <a:rPr lang="en-US" sz="2800" b="1" dirty="0"/>
              <a:t>How does the requirement of competent parties  factor into a rent-to-own contract?</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99" y="36410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7758" y="3681348"/>
            <a:ext cx="8686800" cy="1815882"/>
          </a:xfrm>
          <a:prstGeom prst="rect">
            <a:avLst/>
          </a:prstGeom>
        </p:spPr>
        <p:txBody>
          <a:bodyPr wrap="square">
            <a:spAutoFit/>
          </a:bodyPr>
          <a:lstStyle/>
          <a:p>
            <a:r>
              <a:rPr lang="en-US" sz="2800" dirty="0"/>
              <a:t>The individuals involved must understand the conditions of the contract. The store may not initiate a contract with someone who is mentally impaired or a minor.</a:t>
            </a:r>
          </a:p>
        </p:txBody>
      </p:sp>
    </p:spTree>
    <p:extLst>
      <p:ext uri="{BB962C8B-B14F-4D97-AF65-F5344CB8AC3E}">
        <p14:creationId xmlns:p14="http://schemas.microsoft.com/office/powerpoint/2010/main" val="363949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1384995"/>
          </a:xfrm>
          <a:prstGeom prst="rect">
            <a:avLst/>
          </a:prstGeom>
        </p:spPr>
        <p:txBody>
          <a:bodyPr wrap="square">
            <a:spAutoFit/>
          </a:bodyPr>
          <a:lstStyle/>
          <a:p>
            <a:r>
              <a:rPr lang="en-US" sz="2800" b="1" dirty="0"/>
              <a:t>What considerations are given by each party—the store and the renter—in a rent-to-own contract? </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99" y="399853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7758" y="4038818"/>
            <a:ext cx="8686800" cy="3539430"/>
          </a:xfrm>
          <a:prstGeom prst="rect">
            <a:avLst/>
          </a:prstGeom>
        </p:spPr>
        <p:txBody>
          <a:bodyPr wrap="square">
            <a:spAutoFit/>
          </a:bodyPr>
          <a:lstStyle/>
          <a:p>
            <a:pPr marL="457200" indent="-457200">
              <a:buFont typeface="Arial" panose="020B0604020202020204" pitchFamily="34" charset="0"/>
              <a:buChar char="•"/>
            </a:pPr>
            <a:r>
              <a:rPr lang="en-US" sz="2800" dirty="0"/>
              <a:t>The renter agrees to make payments to the store.</a:t>
            </a:r>
          </a:p>
          <a:p>
            <a:pPr marL="457200" indent="-457200">
              <a:buFont typeface="Arial" panose="020B0604020202020204" pitchFamily="34" charset="0"/>
              <a:buChar char="•"/>
            </a:pPr>
            <a:r>
              <a:rPr lang="en-US" sz="2800" dirty="0"/>
              <a:t>The store agrees to provide merchandise. </a:t>
            </a:r>
          </a:p>
          <a:p>
            <a:pPr marL="457200" indent="-457200">
              <a:buFont typeface="Arial" panose="020B0604020202020204" pitchFamily="34" charset="0"/>
              <a:buChar char="•"/>
            </a:pPr>
            <a:r>
              <a:rPr lang="en-US" sz="2800" dirty="0"/>
              <a:t>The renter agrees that the merchandise may be repossessed by the store if the renter fails to make a payment. </a:t>
            </a:r>
          </a:p>
          <a:p>
            <a:pPr marL="457200" indent="-457200">
              <a:buFont typeface="Arial" panose="020B0604020202020204" pitchFamily="34" charset="0"/>
              <a:buChar char="•"/>
            </a:pPr>
            <a:r>
              <a:rPr lang="en-US" sz="2800" dirty="0"/>
              <a:t>The store agrees that the renter may return the merchandise without penalty after a specified amount of time.</a:t>
            </a:r>
          </a:p>
        </p:txBody>
      </p:sp>
    </p:spTree>
    <p:extLst>
      <p:ext uri="{BB962C8B-B14F-4D97-AF65-F5344CB8AC3E}">
        <p14:creationId xmlns:p14="http://schemas.microsoft.com/office/powerpoint/2010/main" val="40431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954107"/>
          </a:xfrm>
          <a:prstGeom prst="rect">
            <a:avLst/>
          </a:prstGeom>
        </p:spPr>
        <p:txBody>
          <a:bodyPr wrap="square">
            <a:spAutoFit/>
          </a:bodyPr>
          <a:lstStyle/>
          <a:p>
            <a:r>
              <a:rPr lang="en-US" sz="2800" b="1" dirty="0"/>
              <a:t>How is mutual agreement established in a rent-to-own contract? </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99" y="3614801"/>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7758" y="3655080"/>
            <a:ext cx="8686800" cy="523220"/>
          </a:xfrm>
          <a:prstGeom prst="rect">
            <a:avLst/>
          </a:prstGeom>
        </p:spPr>
        <p:txBody>
          <a:bodyPr wrap="square">
            <a:spAutoFit/>
          </a:bodyPr>
          <a:lstStyle/>
          <a:p>
            <a:r>
              <a:rPr lang="en-US" sz="2800" dirty="0"/>
              <a:t>The store provides a written contract.</a:t>
            </a:r>
          </a:p>
        </p:txBody>
      </p:sp>
    </p:spTree>
    <p:extLst>
      <p:ext uri="{BB962C8B-B14F-4D97-AF65-F5344CB8AC3E}">
        <p14:creationId xmlns:p14="http://schemas.microsoft.com/office/powerpoint/2010/main" val="262419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67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987067240"/>
              </p:ext>
            </p:extLst>
          </p:nvPr>
        </p:nvGraphicFramePr>
        <p:xfrm>
          <a:off x="508000" y="1816100"/>
          <a:ext cx="9220201" cy="5351153"/>
        </p:xfrm>
        <a:graphic>
          <a:graphicData uri="http://schemas.openxmlformats.org/drawingml/2006/table">
            <a:tbl>
              <a:tblPr firstRow="1" bandRow="1">
                <a:tableStyleId>{5C22544A-7EE6-4342-B048-85BDC9FD1C3A}</a:tableStyleId>
              </a:tblPr>
              <a:tblGrid>
                <a:gridCol w="2565621">
                  <a:extLst>
                    <a:ext uri="{9D8B030D-6E8A-4147-A177-3AD203B41FA5}">
                      <a16:colId xmlns:a16="http://schemas.microsoft.com/office/drawing/2014/main" val="20000"/>
                    </a:ext>
                  </a:extLst>
                </a:gridCol>
                <a:gridCol w="2605709">
                  <a:extLst>
                    <a:ext uri="{9D8B030D-6E8A-4147-A177-3AD203B41FA5}">
                      <a16:colId xmlns:a16="http://schemas.microsoft.com/office/drawing/2014/main" val="20001"/>
                    </a:ext>
                  </a:extLst>
                </a:gridCol>
                <a:gridCol w="1229470">
                  <a:extLst>
                    <a:ext uri="{9D8B030D-6E8A-4147-A177-3AD203B41FA5}">
                      <a16:colId xmlns:a16="http://schemas.microsoft.com/office/drawing/2014/main" val="20002"/>
                    </a:ext>
                  </a:extLst>
                </a:gridCol>
                <a:gridCol w="1336151">
                  <a:extLst>
                    <a:ext uri="{9D8B030D-6E8A-4147-A177-3AD203B41FA5}">
                      <a16:colId xmlns:a16="http://schemas.microsoft.com/office/drawing/2014/main" val="20003"/>
                    </a:ext>
                  </a:extLst>
                </a:gridCol>
                <a:gridCol w="1483250">
                  <a:extLst>
                    <a:ext uri="{9D8B030D-6E8A-4147-A177-3AD203B41FA5}">
                      <a16:colId xmlns:a16="http://schemas.microsoft.com/office/drawing/2014/main" val="20004"/>
                    </a:ext>
                  </a:extLst>
                </a:gridCol>
              </a:tblGrid>
              <a:tr h="805807">
                <a:tc>
                  <a:txBody>
                    <a:bodyPr/>
                    <a:lstStyle/>
                    <a:p>
                      <a:r>
                        <a:rPr lang="en-US" sz="1800" b="1" i="0" u="none" baseline="0" dirty="0">
                          <a:solidFill>
                            <a:srgbClr val="FFFFFF"/>
                          </a:solidFill>
                          <a:latin typeface="Arial - 18"/>
                        </a:rPr>
                        <a:t>Merchandise</a:t>
                      </a:r>
                    </a:p>
                    <a:p>
                      <a:r>
                        <a:rPr lang="en-US" sz="1800" b="1" i="0" u="none" baseline="0" dirty="0">
                          <a:solidFill>
                            <a:srgbClr val="FFFFFF"/>
                          </a:solidFill>
                          <a:latin typeface="Arial - 18"/>
                        </a:rPr>
                        <a:t>Description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tc>
                  <a:txBody>
                    <a:bodyPr/>
                    <a:lstStyle/>
                    <a:p>
                      <a:r>
                        <a:rPr lang="en-US" sz="1800" b="1" i="0" u="none" baseline="0" dirty="0">
                          <a:solidFill>
                            <a:srgbClr val="FFFFFF"/>
                          </a:solidFill>
                          <a:latin typeface="Arial - 18"/>
                        </a:rPr>
                        <a:t>Rent-to-Own (RTO) Payments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tc>
                  <a:txBody>
                    <a:bodyPr/>
                    <a:lstStyle/>
                    <a:p>
                      <a:r>
                        <a:rPr lang="en-US" sz="1800" b="1" i="0" u="none" baseline="0" dirty="0">
                          <a:solidFill>
                            <a:srgbClr val="FFFFFF"/>
                          </a:solidFill>
                          <a:latin typeface="Arial - 18"/>
                        </a:rPr>
                        <a:t>RTO</a:t>
                      </a:r>
                    </a:p>
                    <a:p>
                      <a:r>
                        <a:rPr lang="en-US" sz="1800" b="1" i="0" u="none" baseline="0" dirty="0">
                          <a:solidFill>
                            <a:srgbClr val="FFFFFF"/>
                          </a:solidFill>
                          <a:latin typeface="Arial - 18"/>
                        </a:rPr>
                        <a:t>cost</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tc>
                  <a:txBody>
                    <a:bodyPr/>
                    <a:lstStyle/>
                    <a:p>
                      <a:r>
                        <a:rPr lang="en-US" sz="1800" b="1" i="0" u="none" baseline="0" dirty="0">
                          <a:solidFill>
                            <a:srgbClr val="FFFFFF"/>
                          </a:solidFill>
                          <a:latin typeface="Arial - 18"/>
                        </a:rPr>
                        <a:t>Retail price</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tc>
                  <a:txBody>
                    <a:bodyPr/>
                    <a:lstStyle/>
                    <a:p>
                      <a:r>
                        <a:rPr lang="en-US" sz="1800" b="1" i="0" u="none" baseline="0">
                          <a:solidFill>
                            <a:srgbClr val="FFFFFF"/>
                          </a:solidFill>
                          <a:latin typeface="Arial - 18"/>
                        </a:rPr>
                        <a:t>Difference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extLst>
                  <a:ext uri="{0D108BD9-81ED-4DB2-BD59-A6C34878D82A}">
                    <a16:rowId xmlns:a16="http://schemas.microsoft.com/office/drawing/2014/main" val="10000"/>
                  </a:ext>
                </a:extLst>
              </a:tr>
              <a:tr h="641993">
                <a:tc>
                  <a:txBody>
                    <a:bodyPr/>
                    <a:lstStyle/>
                    <a:p>
                      <a:r>
                        <a:rPr lang="en-US" sz="1600" b="0" i="0" u="none" baseline="0" dirty="0">
                          <a:solidFill>
                            <a:srgbClr val="000000"/>
                          </a:solidFill>
                          <a:latin typeface="Arial Narrow - 16"/>
                        </a:rPr>
                        <a:t>50" Smart TV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$279.99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b="1" i="1"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tc>
                  <a:txBody>
                    <a:bodyPr/>
                    <a:lstStyle/>
                    <a:p>
                      <a:r>
                        <a:rPr lang="en-US" sz="1600" b="0" i="0" u="none" baseline="0">
                          <a:solidFill>
                            <a:srgbClr val="000000"/>
                          </a:solidFill>
                          <a:latin typeface="Arial Narrow - 16"/>
                        </a:rPr>
                        <a:t>$1,449.50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$1,910.38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644645">
                <a:tc>
                  <a:txBody>
                    <a:bodyPr/>
                    <a:lstStyle/>
                    <a:p>
                      <a:r>
                        <a:rPr lang="en-US" sz="1600" b="0" i="0" u="none" baseline="0" dirty="0">
                          <a:solidFill>
                            <a:srgbClr val="000000"/>
                          </a:solidFill>
                          <a:latin typeface="Arial Narrow - 16"/>
                        </a:rPr>
                        <a:t>Gaming system bundle</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1" i="1" u="sng" baseline="0" dirty="0">
                          <a:solidFill>
                            <a:srgbClr val="000000"/>
                          </a:solidFill>
                          <a:latin typeface="Arial Narrow - 16"/>
                        </a:rPr>
                        <a:t>______</a:t>
                      </a:r>
                      <a:r>
                        <a:rPr lang="en-US" sz="1600" b="0" i="0" u="none" baseline="0" dirty="0">
                          <a:solidFill>
                            <a:srgbClr val="000000"/>
                          </a:solidFill>
                          <a:latin typeface="Arial Narrow - 16"/>
                        </a:rPr>
                        <a:t>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tc>
                  <a:txBody>
                    <a:bodyPr/>
                    <a:lstStyle/>
                    <a:p>
                      <a:r>
                        <a:rPr lang="en-US" sz="1600" b="0" i="0" u="none" baseline="0">
                          <a:solidFill>
                            <a:srgbClr val="000000"/>
                          </a:solidFill>
                          <a:latin typeface="Arial Narrow - 16"/>
                        </a:rPr>
                        <a:t>$1,170.00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$250.00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$920.00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633826">
                <a:tc>
                  <a:txBody>
                    <a:bodyPr/>
                    <a:lstStyle/>
                    <a:p>
                      <a:r>
                        <a:rPr lang="en-US" sz="1600" b="0" i="0" u="none" baseline="0" dirty="0">
                          <a:solidFill>
                            <a:srgbClr val="000000"/>
                          </a:solidFill>
                          <a:latin typeface="Arial Narrow - 16"/>
                        </a:rPr>
                        <a:t>22" Chrome car wheels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$266.48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$3,197.76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$1,776.50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b="1" i="1"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extLst>
                  <a:ext uri="{0D108BD9-81ED-4DB2-BD59-A6C34878D82A}">
                    <a16:rowId xmlns:a16="http://schemas.microsoft.com/office/drawing/2014/main" val="10003"/>
                  </a:ext>
                </a:extLst>
              </a:tr>
              <a:tr h="735122">
                <a:tc>
                  <a:txBody>
                    <a:bodyPr/>
                    <a:lstStyle/>
                    <a:p>
                      <a:r>
                        <a:rPr lang="en-US" sz="1600" b="0" i="0" u="none" baseline="0" dirty="0">
                          <a:solidFill>
                            <a:srgbClr val="000000"/>
                          </a:solidFill>
                          <a:latin typeface="Arial Narrow - 16"/>
                        </a:rPr>
                        <a:t>Laptop computer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dirty="0">
                          <a:solidFill>
                            <a:srgbClr val="000000"/>
                          </a:solidFill>
                          <a:latin typeface="Arial Narrow - 16"/>
                        </a:rPr>
                        <a:t>$149.99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$1,799.88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b="1" i="1"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tc>
                  <a:txBody>
                    <a:bodyPr/>
                    <a:lstStyle/>
                    <a:p>
                      <a:r>
                        <a:rPr lang="en-US" sz="1600" b="0" i="0" u="none" baseline="0">
                          <a:solidFill>
                            <a:srgbClr val="000000"/>
                          </a:solidFill>
                          <a:latin typeface="Arial Narrow - 16"/>
                        </a:rPr>
                        <a:t>$799.95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630224">
                <a:tc>
                  <a:txBody>
                    <a:bodyPr/>
                    <a:lstStyle/>
                    <a:p>
                      <a:r>
                        <a:rPr lang="en-US" sz="1600" b="0" i="0" u="none" baseline="0" dirty="0">
                          <a:solidFill>
                            <a:srgbClr val="000000"/>
                          </a:solidFill>
                          <a:latin typeface="Arial Narrow - 16"/>
                        </a:rPr>
                        <a:t>Refrigerator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$139.99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b="1" i="1" u="none"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tc>
                  <a:txBody>
                    <a:bodyPr/>
                    <a:lstStyle/>
                    <a:p>
                      <a:r>
                        <a:rPr lang="en-US" sz="1600" b="0" i="0" u="none" baseline="0">
                          <a:solidFill>
                            <a:srgbClr val="000000"/>
                          </a:solidFill>
                          <a:latin typeface="Arial Narrow - 16"/>
                        </a:rPr>
                        <a:t>$799.99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u="none" baseline="0" dirty="0">
                          <a:solidFill>
                            <a:srgbClr val="000000"/>
                          </a:solidFill>
                          <a:latin typeface="Arial Narrow - 16"/>
                        </a:rPr>
                        <a:t> </a:t>
                      </a:r>
                    </a:p>
                    <a:p>
                      <a:endParaRPr lang="en-US" b="1" i="1"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extLst>
                  <a:ext uri="{0D108BD9-81ED-4DB2-BD59-A6C34878D82A}">
                    <a16:rowId xmlns:a16="http://schemas.microsoft.com/office/drawing/2014/main" val="10005"/>
                  </a:ext>
                </a:extLst>
              </a:tr>
              <a:tr h="609600">
                <a:tc>
                  <a:txBody>
                    <a:bodyPr/>
                    <a:lstStyle/>
                    <a:p>
                      <a:r>
                        <a:rPr lang="en-US" sz="1600" b="0" i="0" u="none" baseline="0" dirty="0">
                          <a:solidFill>
                            <a:srgbClr val="000000"/>
                          </a:solidFill>
                          <a:latin typeface="Arial Narrow - 16"/>
                        </a:rPr>
                        <a:t>Smooth top, self-cleaning range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dirty="0">
                          <a:solidFill>
                            <a:srgbClr val="000000"/>
                          </a:solidFill>
                          <a:latin typeface="Arial Narrow - 16"/>
                        </a:rPr>
                        <a:t>$139.99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dirty="0">
                          <a:solidFill>
                            <a:srgbClr val="000000"/>
                          </a:solidFill>
                          <a:latin typeface="Arial Narrow - 16"/>
                        </a:rPr>
                        <a:t>$1,679.88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 $764.99</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b="1" i="1"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extLst>
                  <a:ext uri="{0D108BD9-81ED-4DB2-BD59-A6C34878D82A}">
                    <a16:rowId xmlns:a16="http://schemas.microsoft.com/office/drawing/2014/main" val="10006"/>
                  </a:ext>
                </a:extLst>
              </a:tr>
              <a:tr h="609600">
                <a:tc>
                  <a:txBody>
                    <a:bodyPr/>
                    <a:lstStyle/>
                    <a:p>
                      <a:r>
                        <a:rPr lang="en-US" sz="1600" b="0" i="0" u="none" baseline="0" dirty="0">
                          <a:solidFill>
                            <a:srgbClr val="000000"/>
                          </a:solidFill>
                          <a:latin typeface="Arial Narrow - 16"/>
                        </a:rPr>
                        <a:t>Electric guitar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$60.75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u="none" baseline="0" dirty="0">
                          <a:solidFill>
                            <a:srgbClr val="000000"/>
                          </a:solidFill>
                          <a:latin typeface="Arial Narrow - 16"/>
                        </a:rPr>
                        <a:t> </a:t>
                      </a:r>
                    </a:p>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tc>
                  <a:txBody>
                    <a:bodyPr/>
                    <a:lstStyle/>
                    <a:p>
                      <a:r>
                        <a:rPr lang="en-US" sz="1600" b="0" i="0" u="none" baseline="0">
                          <a:solidFill>
                            <a:srgbClr val="000000"/>
                          </a:solidFill>
                          <a:latin typeface="Arial Narrow - 16"/>
                        </a:rPr>
                        <a:t>$405.00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b="1" i="1"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
        <p:nvSpPr>
          <p:cNvPr id="2" name="Rectangle 1"/>
          <p:cNvSpPr/>
          <p:nvPr/>
        </p:nvSpPr>
        <p:spPr>
          <a:xfrm>
            <a:off x="431800" y="977900"/>
            <a:ext cx="9296400" cy="523220"/>
          </a:xfrm>
          <a:prstGeom prst="rect">
            <a:avLst/>
          </a:prstGeom>
        </p:spPr>
        <p:txBody>
          <a:bodyPr wrap="square">
            <a:spAutoFit/>
          </a:bodyPr>
          <a:lstStyle/>
          <a:p>
            <a:r>
              <a:rPr lang="en-US" sz="2800" b="1" dirty="0">
                <a:solidFill>
                  <a:srgbClr val="336600"/>
                </a:solidFill>
              </a:rPr>
              <a:t>Rent-to-Own Costs vs. Retail Prices</a:t>
            </a:r>
          </a:p>
        </p:txBody>
      </p:sp>
    </p:spTree>
    <p:extLst>
      <p:ext uri="{BB962C8B-B14F-4D97-AF65-F5344CB8AC3E}">
        <p14:creationId xmlns:p14="http://schemas.microsoft.com/office/powerpoint/2010/main" val="3819288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67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819145625"/>
              </p:ext>
            </p:extLst>
          </p:nvPr>
        </p:nvGraphicFramePr>
        <p:xfrm>
          <a:off x="508000" y="1816100"/>
          <a:ext cx="9220201" cy="5381633"/>
        </p:xfrm>
        <a:graphic>
          <a:graphicData uri="http://schemas.openxmlformats.org/drawingml/2006/table">
            <a:tbl>
              <a:tblPr firstRow="1" bandRow="1">
                <a:tableStyleId>{5C22544A-7EE6-4342-B048-85BDC9FD1C3A}</a:tableStyleId>
              </a:tblPr>
              <a:tblGrid>
                <a:gridCol w="2565621">
                  <a:extLst>
                    <a:ext uri="{9D8B030D-6E8A-4147-A177-3AD203B41FA5}">
                      <a16:colId xmlns:a16="http://schemas.microsoft.com/office/drawing/2014/main" val="20000"/>
                    </a:ext>
                  </a:extLst>
                </a:gridCol>
                <a:gridCol w="2605709">
                  <a:extLst>
                    <a:ext uri="{9D8B030D-6E8A-4147-A177-3AD203B41FA5}">
                      <a16:colId xmlns:a16="http://schemas.microsoft.com/office/drawing/2014/main" val="20001"/>
                    </a:ext>
                  </a:extLst>
                </a:gridCol>
                <a:gridCol w="1229470">
                  <a:extLst>
                    <a:ext uri="{9D8B030D-6E8A-4147-A177-3AD203B41FA5}">
                      <a16:colId xmlns:a16="http://schemas.microsoft.com/office/drawing/2014/main" val="20002"/>
                    </a:ext>
                  </a:extLst>
                </a:gridCol>
                <a:gridCol w="1336151">
                  <a:extLst>
                    <a:ext uri="{9D8B030D-6E8A-4147-A177-3AD203B41FA5}">
                      <a16:colId xmlns:a16="http://schemas.microsoft.com/office/drawing/2014/main" val="20003"/>
                    </a:ext>
                  </a:extLst>
                </a:gridCol>
                <a:gridCol w="1483250">
                  <a:extLst>
                    <a:ext uri="{9D8B030D-6E8A-4147-A177-3AD203B41FA5}">
                      <a16:colId xmlns:a16="http://schemas.microsoft.com/office/drawing/2014/main" val="20004"/>
                    </a:ext>
                  </a:extLst>
                </a:gridCol>
              </a:tblGrid>
              <a:tr h="805807">
                <a:tc>
                  <a:txBody>
                    <a:bodyPr/>
                    <a:lstStyle/>
                    <a:p>
                      <a:r>
                        <a:rPr lang="en-US" sz="1800" b="1" i="0" u="none" baseline="0" dirty="0">
                          <a:solidFill>
                            <a:srgbClr val="FFFFFF"/>
                          </a:solidFill>
                          <a:latin typeface="Arial - 18"/>
                        </a:rPr>
                        <a:t>Merchandise</a:t>
                      </a:r>
                    </a:p>
                    <a:p>
                      <a:r>
                        <a:rPr lang="en-US" sz="1800" b="1" i="0" u="none" baseline="0" dirty="0">
                          <a:solidFill>
                            <a:srgbClr val="FFFFFF"/>
                          </a:solidFill>
                          <a:latin typeface="Arial - 18"/>
                        </a:rPr>
                        <a:t>Description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tc>
                  <a:txBody>
                    <a:bodyPr/>
                    <a:lstStyle/>
                    <a:p>
                      <a:r>
                        <a:rPr lang="en-US" sz="1800" b="1" i="0" u="none" baseline="0" dirty="0">
                          <a:solidFill>
                            <a:srgbClr val="FFFFFF"/>
                          </a:solidFill>
                          <a:latin typeface="Arial - 18"/>
                        </a:rPr>
                        <a:t>Rent-to-Own (RTO) Payments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tc>
                  <a:txBody>
                    <a:bodyPr/>
                    <a:lstStyle/>
                    <a:p>
                      <a:r>
                        <a:rPr lang="en-US" sz="1800" b="1" i="0" u="none" baseline="0" dirty="0">
                          <a:solidFill>
                            <a:srgbClr val="FFFFFF"/>
                          </a:solidFill>
                          <a:latin typeface="Arial - 18"/>
                        </a:rPr>
                        <a:t>RTO</a:t>
                      </a:r>
                    </a:p>
                    <a:p>
                      <a:r>
                        <a:rPr lang="en-US" sz="1800" b="1" i="0" u="none" baseline="0" dirty="0">
                          <a:solidFill>
                            <a:srgbClr val="FFFFFF"/>
                          </a:solidFill>
                          <a:latin typeface="Arial - 18"/>
                        </a:rPr>
                        <a:t>cost</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tc>
                  <a:txBody>
                    <a:bodyPr/>
                    <a:lstStyle/>
                    <a:p>
                      <a:r>
                        <a:rPr lang="en-US" sz="1800" b="1" i="0" u="none" baseline="0" dirty="0">
                          <a:solidFill>
                            <a:srgbClr val="FFFFFF"/>
                          </a:solidFill>
                          <a:latin typeface="Arial - 18"/>
                        </a:rPr>
                        <a:t>Retail price</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tc>
                  <a:txBody>
                    <a:bodyPr/>
                    <a:lstStyle/>
                    <a:p>
                      <a:r>
                        <a:rPr lang="en-US" sz="1800" b="1" i="0" u="none" baseline="0">
                          <a:solidFill>
                            <a:srgbClr val="FFFFFF"/>
                          </a:solidFill>
                          <a:latin typeface="Arial - 18"/>
                        </a:rPr>
                        <a:t>Difference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extLst>
                  <a:ext uri="{0D108BD9-81ED-4DB2-BD59-A6C34878D82A}">
                    <a16:rowId xmlns:a16="http://schemas.microsoft.com/office/drawing/2014/main" val="10000"/>
                  </a:ext>
                </a:extLst>
              </a:tr>
              <a:tr h="641993">
                <a:tc>
                  <a:txBody>
                    <a:bodyPr/>
                    <a:lstStyle/>
                    <a:p>
                      <a:r>
                        <a:rPr lang="en-US" sz="1600" b="0" i="0" u="none" baseline="0" dirty="0">
                          <a:solidFill>
                            <a:srgbClr val="000000"/>
                          </a:solidFill>
                          <a:latin typeface="Arial Narrow - 16"/>
                        </a:rPr>
                        <a:t>50" Smart TV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$279.99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b="1" i="1" dirty="0"/>
                        <a:t>$3,359.88</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tc>
                  <a:txBody>
                    <a:bodyPr/>
                    <a:lstStyle/>
                    <a:p>
                      <a:r>
                        <a:rPr lang="en-US" sz="1600" b="0" i="0" u="none" baseline="0">
                          <a:solidFill>
                            <a:srgbClr val="000000"/>
                          </a:solidFill>
                          <a:latin typeface="Arial Narrow - 16"/>
                        </a:rPr>
                        <a:t>$1,449.50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$1,910.38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644645">
                <a:tc>
                  <a:txBody>
                    <a:bodyPr/>
                    <a:lstStyle/>
                    <a:p>
                      <a:r>
                        <a:rPr lang="en-US" sz="1600" b="0" i="0" u="none" baseline="0" dirty="0">
                          <a:solidFill>
                            <a:srgbClr val="000000"/>
                          </a:solidFill>
                          <a:latin typeface="Arial Narrow - 16"/>
                        </a:rPr>
                        <a:t>Gaming system bundle</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1" i="1" u="sng" baseline="0" dirty="0">
                          <a:solidFill>
                            <a:srgbClr val="000000"/>
                          </a:solidFill>
                          <a:latin typeface="Arial Narrow - 16"/>
                        </a:rPr>
                        <a:t>$97.50 </a:t>
                      </a:r>
                      <a:r>
                        <a:rPr lang="en-US" sz="1600" b="0" i="0" u="none" baseline="0" dirty="0">
                          <a:solidFill>
                            <a:srgbClr val="000000"/>
                          </a:solidFill>
                          <a:latin typeface="Arial Narrow - 16"/>
                        </a:rPr>
                        <a:t>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tc>
                  <a:txBody>
                    <a:bodyPr/>
                    <a:lstStyle/>
                    <a:p>
                      <a:r>
                        <a:rPr lang="en-US" sz="1600" b="0" i="0" u="none" baseline="0">
                          <a:solidFill>
                            <a:srgbClr val="000000"/>
                          </a:solidFill>
                          <a:latin typeface="Arial Narrow - 16"/>
                        </a:rPr>
                        <a:t>$1,170.00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$250.00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$920.00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633826">
                <a:tc>
                  <a:txBody>
                    <a:bodyPr/>
                    <a:lstStyle/>
                    <a:p>
                      <a:r>
                        <a:rPr lang="en-US" sz="1600" b="0" i="0" u="none" baseline="0" dirty="0">
                          <a:solidFill>
                            <a:srgbClr val="000000"/>
                          </a:solidFill>
                          <a:latin typeface="Arial Narrow - 16"/>
                        </a:rPr>
                        <a:t>22" Chrome car wheels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$266.48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$3,197.76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$1,776.50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b="1" i="1" dirty="0"/>
                        <a:t>$1,421.26</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extLst>
                  <a:ext uri="{0D108BD9-81ED-4DB2-BD59-A6C34878D82A}">
                    <a16:rowId xmlns:a16="http://schemas.microsoft.com/office/drawing/2014/main" val="10003"/>
                  </a:ext>
                </a:extLst>
              </a:tr>
              <a:tr h="735122">
                <a:tc>
                  <a:txBody>
                    <a:bodyPr/>
                    <a:lstStyle/>
                    <a:p>
                      <a:r>
                        <a:rPr lang="en-US" sz="1600" b="0" i="0" u="none" baseline="0" dirty="0">
                          <a:solidFill>
                            <a:srgbClr val="000000"/>
                          </a:solidFill>
                          <a:latin typeface="Arial Narrow - 16"/>
                        </a:rPr>
                        <a:t>Laptop computer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$149.99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$1,799.88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b="1" i="1" dirty="0"/>
                        <a:t>$999.93</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tc>
                  <a:txBody>
                    <a:bodyPr/>
                    <a:lstStyle/>
                    <a:p>
                      <a:r>
                        <a:rPr lang="en-US" sz="1600" b="0" i="0" u="none" baseline="0">
                          <a:solidFill>
                            <a:srgbClr val="000000"/>
                          </a:solidFill>
                          <a:latin typeface="Arial Narrow - 16"/>
                        </a:rPr>
                        <a:t>$799.95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630224">
                <a:tc>
                  <a:txBody>
                    <a:bodyPr/>
                    <a:lstStyle/>
                    <a:p>
                      <a:r>
                        <a:rPr lang="en-US" sz="1600" b="0" i="0" u="none" baseline="0" dirty="0">
                          <a:solidFill>
                            <a:srgbClr val="000000"/>
                          </a:solidFill>
                          <a:latin typeface="Arial Narrow - 16"/>
                        </a:rPr>
                        <a:t>Refrigerator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$139.99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b="1" i="1" u="none" dirty="0"/>
                        <a:t>$1,679.88</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tc>
                  <a:txBody>
                    <a:bodyPr/>
                    <a:lstStyle/>
                    <a:p>
                      <a:r>
                        <a:rPr lang="en-US" sz="1600" b="0" i="0" u="none" baseline="0">
                          <a:solidFill>
                            <a:srgbClr val="000000"/>
                          </a:solidFill>
                          <a:latin typeface="Arial Narrow - 16"/>
                        </a:rPr>
                        <a:t>$799.99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u="none" baseline="0" dirty="0">
                          <a:solidFill>
                            <a:srgbClr val="000000"/>
                          </a:solidFill>
                          <a:latin typeface="Arial Narrow - 16"/>
                        </a:rPr>
                        <a:t>$879.89 </a:t>
                      </a:r>
                    </a:p>
                    <a:p>
                      <a:endParaRPr lang="en-US" b="1" i="1"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extLst>
                  <a:ext uri="{0D108BD9-81ED-4DB2-BD59-A6C34878D82A}">
                    <a16:rowId xmlns:a16="http://schemas.microsoft.com/office/drawing/2014/main" val="10005"/>
                  </a:ext>
                </a:extLst>
              </a:tr>
              <a:tr h="609600">
                <a:tc>
                  <a:txBody>
                    <a:bodyPr/>
                    <a:lstStyle/>
                    <a:p>
                      <a:r>
                        <a:rPr lang="en-US" sz="1600" b="0" i="0" u="none" baseline="0" dirty="0">
                          <a:solidFill>
                            <a:srgbClr val="000000"/>
                          </a:solidFill>
                          <a:latin typeface="Arial Narrow - 16"/>
                        </a:rPr>
                        <a:t>Smooth top, self-cleaning range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$139.99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dirty="0">
                          <a:solidFill>
                            <a:srgbClr val="000000"/>
                          </a:solidFill>
                          <a:latin typeface="Arial Narrow - 16"/>
                        </a:rPr>
                        <a:t>$1,679.88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 $764.99</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u="none" baseline="0" dirty="0">
                          <a:solidFill>
                            <a:srgbClr val="000000"/>
                          </a:solidFill>
                          <a:latin typeface="Arial Narrow - 16"/>
                        </a:rPr>
                        <a:t>$914.89 </a:t>
                      </a:r>
                    </a:p>
                    <a:p>
                      <a:endParaRPr lang="en-US" b="1" i="1"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extLst>
                  <a:ext uri="{0D108BD9-81ED-4DB2-BD59-A6C34878D82A}">
                    <a16:rowId xmlns:a16="http://schemas.microsoft.com/office/drawing/2014/main" val="10006"/>
                  </a:ext>
                </a:extLst>
              </a:tr>
              <a:tr h="609600">
                <a:tc>
                  <a:txBody>
                    <a:bodyPr/>
                    <a:lstStyle/>
                    <a:p>
                      <a:r>
                        <a:rPr lang="en-US" sz="1600" b="0" i="0" u="none" baseline="0" dirty="0">
                          <a:solidFill>
                            <a:srgbClr val="000000"/>
                          </a:solidFill>
                          <a:latin typeface="Arial Narrow - 16"/>
                        </a:rPr>
                        <a:t>Electric guitar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a:solidFill>
                            <a:srgbClr val="000000"/>
                          </a:solidFill>
                          <a:latin typeface="Arial Narrow - 16"/>
                        </a:rPr>
                        <a:t>$60.75 per month for 12 months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u="none" baseline="0" dirty="0">
                          <a:solidFill>
                            <a:srgbClr val="000000"/>
                          </a:solidFill>
                          <a:latin typeface="Arial Narrow - 16"/>
                        </a:rPr>
                        <a:t>$729.00 </a:t>
                      </a:r>
                    </a:p>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tc>
                  <a:txBody>
                    <a:bodyPr/>
                    <a:lstStyle/>
                    <a:p>
                      <a:r>
                        <a:rPr lang="en-US" sz="1600" b="0" i="0" u="none" baseline="0">
                          <a:solidFill>
                            <a:srgbClr val="000000"/>
                          </a:solidFill>
                          <a:latin typeface="Arial Narrow - 16"/>
                        </a:rPr>
                        <a:t>$405.00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u="none" baseline="0" dirty="0">
                          <a:solidFill>
                            <a:srgbClr val="000000"/>
                          </a:solidFill>
                          <a:latin typeface="Arial Narrow - 16"/>
                        </a:rPr>
                        <a:t>$324.00 </a:t>
                      </a:r>
                    </a:p>
                    <a:p>
                      <a:endParaRPr lang="en-US" b="1" i="1"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
        <p:nvSpPr>
          <p:cNvPr id="2" name="Rectangle 1"/>
          <p:cNvSpPr/>
          <p:nvPr/>
        </p:nvSpPr>
        <p:spPr>
          <a:xfrm>
            <a:off x="431800" y="977900"/>
            <a:ext cx="9296400" cy="523220"/>
          </a:xfrm>
          <a:prstGeom prst="rect">
            <a:avLst/>
          </a:prstGeom>
        </p:spPr>
        <p:txBody>
          <a:bodyPr wrap="square">
            <a:spAutoFit/>
          </a:bodyPr>
          <a:lstStyle/>
          <a:p>
            <a:r>
              <a:rPr lang="en-US" sz="2800" b="1" dirty="0">
                <a:solidFill>
                  <a:srgbClr val="336600"/>
                </a:solidFill>
              </a:rPr>
              <a:t>Rent-to-Own Costs vs. Retail Prices—Answer Key</a:t>
            </a:r>
          </a:p>
        </p:txBody>
      </p:sp>
    </p:spTree>
    <p:extLst>
      <p:ext uri="{BB962C8B-B14F-4D97-AF65-F5344CB8AC3E}">
        <p14:creationId xmlns:p14="http://schemas.microsoft.com/office/powerpoint/2010/main" val="2753687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5" y="35687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954107"/>
          </a:xfrm>
          <a:prstGeom prst="rect">
            <a:avLst/>
          </a:prstGeom>
        </p:spPr>
        <p:txBody>
          <a:bodyPr wrap="square">
            <a:spAutoFit/>
          </a:bodyPr>
          <a:lstStyle/>
          <a:p>
            <a:r>
              <a:rPr lang="en-US" sz="2800" b="1" dirty="0"/>
              <a:t>How is the total cost of a rent-to-own contract computed?</a:t>
            </a:r>
          </a:p>
        </p:txBody>
      </p:sp>
      <p:sp>
        <p:nvSpPr>
          <p:cNvPr id="8" name="Rectangle 7"/>
          <p:cNvSpPr/>
          <p:nvPr/>
        </p:nvSpPr>
        <p:spPr>
          <a:xfrm>
            <a:off x="1093096" y="3614947"/>
            <a:ext cx="8448462" cy="954107"/>
          </a:xfrm>
          <a:prstGeom prst="rect">
            <a:avLst/>
          </a:prstGeom>
        </p:spPr>
        <p:txBody>
          <a:bodyPr wrap="square">
            <a:spAutoFit/>
          </a:bodyPr>
          <a:lstStyle/>
          <a:p>
            <a:r>
              <a:rPr lang="en-US" sz="2800" dirty="0"/>
              <a:t>The monthly payment amount is multiplied by the number of payments.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71170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50" y="60794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077758" y="4745028"/>
            <a:ext cx="8650442" cy="1384995"/>
          </a:xfrm>
          <a:prstGeom prst="rect">
            <a:avLst/>
          </a:prstGeom>
        </p:spPr>
        <p:txBody>
          <a:bodyPr wrap="square">
            <a:spAutoFit/>
          </a:bodyPr>
          <a:lstStyle/>
          <a:p>
            <a:r>
              <a:rPr lang="en-US" sz="2800" b="1" dirty="0"/>
              <a:t>Which column has the higher final costs—the rent-to-own cost column or the retail price column? </a:t>
            </a:r>
          </a:p>
        </p:txBody>
      </p:sp>
      <p:sp>
        <p:nvSpPr>
          <p:cNvPr id="12" name="Rectangle 11"/>
          <p:cNvSpPr/>
          <p:nvPr/>
        </p:nvSpPr>
        <p:spPr>
          <a:xfrm>
            <a:off x="1077758" y="6093480"/>
            <a:ext cx="8153400" cy="523220"/>
          </a:xfrm>
          <a:prstGeom prst="rect">
            <a:avLst/>
          </a:prstGeom>
        </p:spPr>
        <p:txBody>
          <a:bodyPr wrap="square">
            <a:spAutoFit/>
          </a:bodyPr>
          <a:lstStyle/>
          <a:p>
            <a:r>
              <a:rPr lang="en-US" sz="2800" dirty="0"/>
              <a:t>The rent-to-own cost column</a:t>
            </a:r>
          </a:p>
        </p:txBody>
      </p:sp>
    </p:spTree>
    <p:extLst>
      <p:ext uri="{BB962C8B-B14F-4D97-AF65-F5344CB8AC3E}">
        <p14:creationId xmlns:p14="http://schemas.microsoft.com/office/powerpoint/2010/main" val="205806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5" y="4016146"/>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1384995"/>
          </a:xfrm>
          <a:prstGeom prst="rect">
            <a:avLst/>
          </a:prstGeom>
        </p:spPr>
        <p:txBody>
          <a:bodyPr wrap="square">
            <a:spAutoFit/>
          </a:bodyPr>
          <a:lstStyle/>
          <a:p>
            <a:r>
              <a:rPr lang="en-US" sz="2800" b="1" dirty="0"/>
              <a:t>When might purchasing merchandise, such as furniture or an appliance, with a rent-to-own contract be beneficial to purchasing it outright?</a:t>
            </a:r>
          </a:p>
        </p:txBody>
      </p:sp>
      <p:sp>
        <p:nvSpPr>
          <p:cNvPr id="8" name="Rectangle 7"/>
          <p:cNvSpPr/>
          <p:nvPr/>
        </p:nvSpPr>
        <p:spPr>
          <a:xfrm>
            <a:off x="1093096" y="4062393"/>
            <a:ext cx="8448462" cy="1384995"/>
          </a:xfrm>
          <a:prstGeom prst="rect">
            <a:avLst/>
          </a:prstGeom>
        </p:spPr>
        <p:txBody>
          <a:bodyPr wrap="square">
            <a:spAutoFit/>
          </a:bodyPr>
          <a:lstStyle/>
          <a:p>
            <a:r>
              <a:rPr lang="en-US" sz="2800" dirty="0"/>
              <a:t>It may be beneficial to choose a rent-to-own contract if you want the merchandise for only a short time or want to try it before you purchase it.</a:t>
            </a:r>
          </a:p>
        </p:txBody>
      </p:sp>
    </p:spTree>
    <p:extLst>
      <p:ext uri="{BB962C8B-B14F-4D97-AF65-F5344CB8AC3E}">
        <p14:creationId xmlns:p14="http://schemas.microsoft.com/office/powerpoint/2010/main" val="134352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5" y="36449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954107"/>
          </a:xfrm>
          <a:prstGeom prst="rect">
            <a:avLst/>
          </a:prstGeom>
        </p:spPr>
        <p:txBody>
          <a:bodyPr wrap="square">
            <a:spAutoFit/>
          </a:bodyPr>
          <a:lstStyle/>
          <a:p>
            <a:r>
              <a:rPr lang="en-US" sz="2800" b="1" dirty="0"/>
              <a:t>What are the drawbacks of purchasing with a rent-to-own contract? </a:t>
            </a:r>
          </a:p>
        </p:txBody>
      </p:sp>
      <p:sp>
        <p:nvSpPr>
          <p:cNvPr id="8" name="Rectangle 7"/>
          <p:cNvSpPr/>
          <p:nvPr/>
        </p:nvSpPr>
        <p:spPr>
          <a:xfrm>
            <a:off x="1093096" y="3691147"/>
            <a:ext cx="8448462" cy="3108543"/>
          </a:xfrm>
          <a:prstGeom prst="rect">
            <a:avLst/>
          </a:prstGeom>
        </p:spPr>
        <p:txBody>
          <a:bodyPr wrap="square">
            <a:spAutoFit/>
          </a:bodyPr>
          <a:lstStyle/>
          <a:p>
            <a:r>
              <a:rPr lang="en-US" sz="2800" dirty="0"/>
              <a:t>Purchasing merchandise with a rent-to-own contract usually costs more than purchasing it outright because of the fees and interest charged. Financial disclosure laws do not always apply to rent-to-own contracts. No matter how many payments you have made, if you miss a payment, you will lose the merchandise rented.</a:t>
            </a:r>
          </a:p>
        </p:txBody>
      </p:sp>
    </p:spTree>
    <p:extLst>
      <p:ext uri="{BB962C8B-B14F-4D97-AF65-F5344CB8AC3E}">
        <p14:creationId xmlns:p14="http://schemas.microsoft.com/office/powerpoint/2010/main" val="190417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954107"/>
          </a:xfrm>
          <a:prstGeom prst="rect">
            <a:avLst/>
          </a:prstGeom>
        </p:spPr>
        <p:txBody>
          <a:bodyPr wrap="square">
            <a:spAutoFit/>
          </a:bodyPr>
          <a:lstStyle/>
          <a:p>
            <a:r>
              <a:rPr lang="en-US" sz="2800" b="1" dirty="0"/>
              <a:t>Do the differences between the retail prices and the rent-to-own costs seem significant to you?</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77" y="3996848"/>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27" y="5261658"/>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075642" y="4024741"/>
            <a:ext cx="8382000" cy="1384995"/>
          </a:xfrm>
          <a:prstGeom prst="rect">
            <a:avLst/>
          </a:prstGeom>
        </p:spPr>
        <p:txBody>
          <a:bodyPr wrap="square">
            <a:spAutoFit/>
          </a:bodyPr>
          <a:lstStyle/>
          <a:p>
            <a:r>
              <a:rPr lang="en-US" sz="2800" b="1" dirty="0"/>
              <a:t>What do you notice about the differences between the retail prices and the rent-to-own costs?</a:t>
            </a:r>
          </a:p>
        </p:txBody>
      </p:sp>
      <p:sp>
        <p:nvSpPr>
          <p:cNvPr id="12" name="Rectangle 11"/>
          <p:cNvSpPr/>
          <p:nvPr/>
        </p:nvSpPr>
        <p:spPr>
          <a:xfrm>
            <a:off x="1051138" y="5307905"/>
            <a:ext cx="8448462" cy="1384995"/>
          </a:xfrm>
          <a:prstGeom prst="rect">
            <a:avLst/>
          </a:prstGeom>
        </p:spPr>
        <p:txBody>
          <a:bodyPr wrap="square">
            <a:spAutoFit/>
          </a:bodyPr>
          <a:lstStyle/>
          <a:p>
            <a:r>
              <a:rPr lang="en-US" sz="2800" dirty="0"/>
              <a:t>The rent-to-own costs are from 80 percent (chrome car wheels and laptop) to 368 percent (gaming system) more than the retail prices.</a:t>
            </a:r>
          </a:p>
        </p:txBody>
      </p:sp>
    </p:spTree>
    <p:extLst>
      <p:ext uri="{BB962C8B-B14F-4D97-AF65-F5344CB8AC3E}">
        <p14:creationId xmlns:p14="http://schemas.microsoft.com/office/powerpoint/2010/main" val="39611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5" y="326390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523220"/>
          </a:xfrm>
          <a:prstGeom prst="rect">
            <a:avLst/>
          </a:prstGeom>
        </p:spPr>
        <p:txBody>
          <a:bodyPr wrap="square">
            <a:spAutoFit/>
          </a:bodyPr>
          <a:lstStyle/>
          <a:p>
            <a:r>
              <a:rPr lang="en-US" sz="2800" b="1" dirty="0"/>
              <a:t>Why are rent-to-own costs higher?</a:t>
            </a:r>
          </a:p>
        </p:txBody>
      </p:sp>
      <p:sp>
        <p:nvSpPr>
          <p:cNvPr id="8" name="Rectangle 7"/>
          <p:cNvSpPr/>
          <p:nvPr/>
        </p:nvSpPr>
        <p:spPr>
          <a:xfrm>
            <a:off x="1093096" y="3310147"/>
            <a:ext cx="8448462" cy="2246769"/>
          </a:xfrm>
          <a:prstGeom prst="rect">
            <a:avLst/>
          </a:prstGeom>
        </p:spPr>
        <p:txBody>
          <a:bodyPr wrap="square">
            <a:spAutoFit/>
          </a:bodyPr>
          <a:lstStyle/>
          <a:p>
            <a:r>
              <a:rPr lang="en-US" sz="2800" dirty="0"/>
              <a:t>Rent-to-own stores incur the risk of loss or damage to the merchandise and must repair or replace damaged merchandise. If renters fail to make payments, rent-to-own stores incur the costs of repossessing the merchandise.</a:t>
            </a:r>
          </a:p>
        </p:txBody>
      </p:sp>
    </p:spTree>
    <p:extLst>
      <p:ext uri="{BB962C8B-B14F-4D97-AF65-F5344CB8AC3E}">
        <p14:creationId xmlns:p14="http://schemas.microsoft.com/office/powerpoint/2010/main" val="290993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889000" y="2869505"/>
            <a:ext cx="8763000" cy="954107"/>
          </a:xfrm>
          <a:prstGeom prst="rect">
            <a:avLst/>
          </a:prstGeom>
        </p:spPr>
        <p:txBody>
          <a:bodyPr wrap="square">
            <a:spAutoFit/>
          </a:bodyPr>
          <a:lstStyle/>
          <a:p>
            <a:r>
              <a:rPr lang="en-US" sz="2800" b="1" dirty="0">
                <a:solidFill>
                  <a:srgbClr val="336600"/>
                </a:solidFill>
              </a:rPr>
              <a:t>Contract </a:t>
            </a:r>
            <a:r>
              <a:rPr lang="en-US" sz="2800" dirty="0"/>
              <a:t>– An exchange, promise, or agreement between parties that is enforceable by law.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3295437"/>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5" y="3866484"/>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3323330"/>
            <a:ext cx="8382000" cy="523220"/>
          </a:xfrm>
          <a:prstGeom prst="rect">
            <a:avLst/>
          </a:prstGeom>
        </p:spPr>
        <p:txBody>
          <a:bodyPr wrap="square">
            <a:spAutoFit/>
          </a:bodyPr>
          <a:lstStyle/>
          <a:p>
            <a:r>
              <a:rPr lang="en-US" sz="2800" b="1" dirty="0"/>
              <a:t>What is a contract?</a:t>
            </a:r>
          </a:p>
        </p:txBody>
      </p:sp>
      <p:sp>
        <p:nvSpPr>
          <p:cNvPr id="8" name="Rectangle 7"/>
          <p:cNvSpPr/>
          <p:nvPr/>
        </p:nvSpPr>
        <p:spPr>
          <a:xfrm>
            <a:off x="1093096" y="3873500"/>
            <a:ext cx="8448462" cy="954107"/>
          </a:xfrm>
          <a:prstGeom prst="rect">
            <a:avLst/>
          </a:prstGeom>
        </p:spPr>
        <p:txBody>
          <a:bodyPr wrap="square">
            <a:spAutoFit/>
          </a:bodyPr>
          <a:lstStyle/>
          <a:p>
            <a:r>
              <a:rPr lang="en-US" sz="2800" dirty="0"/>
              <a:t>An exchange, promise, or agreement between parties that is enforceable by law</a:t>
            </a:r>
          </a:p>
        </p:txBody>
      </p:sp>
      <p:sp>
        <p:nvSpPr>
          <p:cNvPr id="2" name="TextBox 1"/>
          <p:cNvSpPr txBox="1"/>
          <p:nvPr/>
        </p:nvSpPr>
        <p:spPr>
          <a:xfrm>
            <a:off x="492735" y="2578100"/>
            <a:ext cx="1423788" cy="523220"/>
          </a:xfrm>
          <a:prstGeom prst="rect">
            <a:avLst/>
          </a:prstGeom>
          <a:noFill/>
        </p:spPr>
        <p:txBody>
          <a:bodyPr wrap="none" rtlCol="0">
            <a:spAutoFit/>
          </a:bodyPr>
          <a:lstStyle/>
          <a:p>
            <a:r>
              <a:rPr lang="en-US" sz="2800" b="1" dirty="0">
                <a:solidFill>
                  <a:srgbClr val="336600"/>
                </a:solidFill>
              </a:rPr>
              <a:t>Review</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31" y="499873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81" y="556978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1093096" y="5026626"/>
            <a:ext cx="8382000" cy="523220"/>
          </a:xfrm>
          <a:prstGeom prst="rect">
            <a:avLst/>
          </a:prstGeom>
        </p:spPr>
        <p:txBody>
          <a:bodyPr wrap="square">
            <a:spAutoFit/>
          </a:bodyPr>
          <a:lstStyle/>
          <a:p>
            <a:r>
              <a:rPr lang="en-US" sz="2800" b="1" dirty="0"/>
              <a:t>What are the key elements of a contract? </a:t>
            </a:r>
          </a:p>
        </p:txBody>
      </p:sp>
      <p:sp>
        <p:nvSpPr>
          <p:cNvPr id="28" name="Rectangle 27"/>
          <p:cNvSpPr/>
          <p:nvPr/>
        </p:nvSpPr>
        <p:spPr>
          <a:xfrm>
            <a:off x="1068592" y="5616027"/>
            <a:ext cx="8448462" cy="954107"/>
          </a:xfrm>
          <a:prstGeom prst="rect">
            <a:avLst/>
          </a:prstGeom>
        </p:spPr>
        <p:txBody>
          <a:bodyPr wrap="square">
            <a:spAutoFit/>
          </a:bodyPr>
          <a:lstStyle/>
          <a:p>
            <a:r>
              <a:rPr lang="en-US" sz="2800" dirty="0"/>
              <a:t>Competent parties, consideration, and mutual agreement</a:t>
            </a:r>
          </a:p>
        </p:txBody>
      </p:sp>
    </p:spTree>
    <p:extLst>
      <p:ext uri="{BB962C8B-B14F-4D97-AF65-F5344CB8AC3E}">
        <p14:creationId xmlns:p14="http://schemas.microsoft.com/office/powerpoint/2010/main" val="365398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3295437"/>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5" y="3866484"/>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3323330"/>
            <a:ext cx="8382000" cy="523220"/>
          </a:xfrm>
          <a:prstGeom prst="rect">
            <a:avLst/>
          </a:prstGeom>
        </p:spPr>
        <p:txBody>
          <a:bodyPr wrap="square">
            <a:spAutoFit/>
          </a:bodyPr>
          <a:lstStyle/>
          <a:p>
            <a:r>
              <a:rPr lang="en-US" sz="2800" b="1" dirty="0"/>
              <a:t>What is a rent-to-own contract?</a:t>
            </a:r>
          </a:p>
        </p:txBody>
      </p:sp>
      <p:sp>
        <p:nvSpPr>
          <p:cNvPr id="8" name="Rectangle 7"/>
          <p:cNvSpPr/>
          <p:nvPr/>
        </p:nvSpPr>
        <p:spPr>
          <a:xfrm>
            <a:off x="1093096" y="3873500"/>
            <a:ext cx="8448462" cy="954107"/>
          </a:xfrm>
          <a:prstGeom prst="rect">
            <a:avLst/>
          </a:prstGeom>
        </p:spPr>
        <p:txBody>
          <a:bodyPr wrap="square">
            <a:spAutoFit/>
          </a:bodyPr>
          <a:lstStyle/>
          <a:p>
            <a:r>
              <a:rPr lang="en-US" sz="2800" dirty="0"/>
              <a:t>A basic lease agreement with the option to purchase the item leased</a:t>
            </a:r>
          </a:p>
        </p:txBody>
      </p:sp>
      <p:sp>
        <p:nvSpPr>
          <p:cNvPr id="2" name="TextBox 1"/>
          <p:cNvSpPr txBox="1"/>
          <p:nvPr/>
        </p:nvSpPr>
        <p:spPr>
          <a:xfrm>
            <a:off x="492735" y="2578100"/>
            <a:ext cx="1423788" cy="523220"/>
          </a:xfrm>
          <a:prstGeom prst="rect">
            <a:avLst/>
          </a:prstGeom>
          <a:noFill/>
        </p:spPr>
        <p:txBody>
          <a:bodyPr wrap="none" rtlCol="0">
            <a:spAutoFit/>
          </a:bodyPr>
          <a:lstStyle/>
          <a:p>
            <a:r>
              <a:rPr lang="en-US" sz="2800" b="1" dirty="0">
                <a:solidFill>
                  <a:srgbClr val="336600"/>
                </a:solidFill>
              </a:rPr>
              <a:t>Review</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31" y="499873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81" y="6354771"/>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1093096" y="5026626"/>
            <a:ext cx="8382000" cy="1384995"/>
          </a:xfrm>
          <a:prstGeom prst="rect">
            <a:avLst/>
          </a:prstGeom>
        </p:spPr>
        <p:txBody>
          <a:bodyPr wrap="square">
            <a:spAutoFit/>
          </a:bodyPr>
          <a:lstStyle/>
          <a:p>
            <a:r>
              <a:rPr lang="en-US" sz="2800" b="1" dirty="0"/>
              <a:t>Why is purchasing merchandise with a rent-to-own contract usually more expensive than buying it outright?</a:t>
            </a:r>
          </a:p>
        </p:txBody>
      </p:sp>
      <p:sp>
        <p:nvSpPr>
          <p:cNvPr id="28" name="Rectangle 27"/>
          <p:cNvSpPr/>
          <p:nvPr/>
        </p:nvSpPr>
        <p:spPr>
          <a:xfrm>
            <a:off x="1068592" y="6401018"/>
            <a:ext cx="8448462" cy="1815882"/>
          </a:xfrm>
          <a:prstGeom prst="rect">
            <a:avLst/>
          </a:prstGeom>
        </p:spPr>
        <p:txBody>
          <a:bodyPr wrap="square">
            <a:spAutoFit/>
          </a:bodyPr>
          <a:lstStyle/>
          <a:p>
            <a:r>
              <a:rPr lang="en-US" sz="2800" dirty="0"/>
              <a:t>Rent-to-own contracts charge fees and interest. Rent-to-own stores incur the risk of repossessing the merchandise and repairing or replacing the merchandise.</a:t>
            </a:r>
          </a:p>
        </p:txBody>
      </p:sp>
    </p:spTree>
    <p:extLst>
      <p:ext uri="{BB962C8B-B14F-4D97-AF65-F5344CB8AC3E}">
        <p14:creationId xmlns:p14="http://schemas.microsoft.com/office/powerpoint/2010/main" val="238511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3295437"/>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5" y="41744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3286323"/>
            <a:ext cx="8382000" cy="954107"/>
          </a:xfrm>
          <a:prstGeom prst="rect">
            <a:avLst/>
          </a:prstGeom>
        </p:spPr>
        <p:txBody>
          <a:bodyPr wrap="square">
            <a:spAutoFit/>
          </a:bodyPr>
          <a:lstStyle/>
          <a:p>
            <a:r>
              <a:rPr lang="en-US" sz="2800" b="1" dirty="0"/>
              <a:t>What are the disadvantages of a rent-to-own contract?</a:t>
            </a:r>
          </a:p>
        </p:txBody>
      </p:sp>
      <p:sp>
        <p:nvSpPr>
          <p:cNvPr id="8" name="Rectangle 7"/>
          <p:cNvSpPr/>
          <p:nvPr/>
        </p:nvSpPr>
        <p:spPr>
          <a:xfrm>
            <a:off x="1093096" y="4193957"/>
            <a:ext cx="8448462" cy="3108543"/>
          </a:xfrm>
          <a:prstGeom prst="rect">
            <a:avLst/>
          </a:prstGeom>
        </p:spPr>
        <p:txBody>
          <a:bodyPr wrap="square">
            <a:spAutoFit/>
          </a:bodyPr>
          <a:lstStyle/>
          <a:p>
            <a:r>
              <a:rPr lang="en-US" sz="2800" dirty="0"/>
              <a:t>Purchasing merchandise with a rent-to-own contract usually costs more than purchasing it outright because of the fees and interest charged. Financial disclosure laws do not always apply to rent-to-own contracts. No matter how many payments you have made, if you miss a payment, you will lose the merchandise.</a:t>
            </a:r>
          </a:p>
        </p:txBody>
      </p:sp>
      <p:sp>
        <p:nvSpPr>
          <p:cNvPr id="2" name="TextBox 1"/>
          <p:cNvSpPr txBox="1"/>
          <p:nvPr/>
        </p:nvSpPr>
        <p:spPr>
          <a:xfrm>
            <a:off x="492735" y="2578100"/>
            <a:ext cx="1423788" cy="523220"/>
          </a:xfrm>
          <a:prstGeom prst="rect">
            <a:avLst/>
          </a:prstGeom>
          <a:noFill/>
        </p:spPr>
        <p:txBody>
          <a:bodyPr wrap="none" rtlCol="0">
            <a:spAutoFit/>
          </a:bodyPr>
          <a:lstStyle/>
          <a:p>
            <a:r>
              <a:rPr lang="en-US" sz="2800" b="1" dirty="0">
                <a:solidFill>
                  <a:srgbClr val="336600"/>
                </a:solidFill>
              </a:rPr>
              <a:t>Review</a:t>
            </a:r>
          </a:p>
        </p:txBody>
      </p:sp>
    </p:spTree>
    <p:extLst>
      <p:ext uri="{BB962C8B-B14F-4D97-AF65-F5344CB8AC3E}">
        <p14:creationId xmlns:p14="http://schemas.microsoft.com/office/powerpoint/2010/main" val="68010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954107"/>
          </a:xfrm>
          <a:prstGeom prst="rect">
            <a:avLst/>
          </a:prstGeom>
        </p:spPr>
        <p:txBody>
          <a:bodyPr wrap="square">
            <a:spAutoFit/>
          </a:bodyPr>
          <a:lstStyle/>
          <a:p>
            <a:r>
              <a:rPr lang="en-US" sz="2800" b="1" dirty="0"/>
              <a:t>Have you seen or heard advertisements for rent-to-own stores?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947408"/>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50" y="4841518"/>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077758" y="3980736"/>
            <a:ext cx="8650442" cy="954107"/>
          </a:xfrm>
          <a:prstGeom prst="rect">
            <a:avLst/>
          </a:prstGeom>
        </p:spPr>
        <p:txBody>
          <a:bodyPr wrap="square">
            <a:spAutoFit/>
          </a:bodyPr>
          <a:lstStyle/>
          <a:p>
            <a:r>
              <a:rPr lang="en-US" sz="2800" b="1" dirty="0"/>
              <a:t>What types of products do rent-to-own ads usually offer? </a:t>
            </a:r>
          </a:p>
        </p:txBody>
      </p:sp>
      <p:sp>
        <p:nvSpPr>
          <p:cNvPr id="12" name="Rectangle 11"/>
          <p:cNvSpPr/>
          <p:nvPr/>
        </p:nvSpPr>
        <p:spPr>
          <a:xfrm>
            <a:off x="1117600" y="4900593"/>
            <a:ext cx="8153400" cy="954107"/>
          </a:xfrm>
          <a:prstGeom prst="rect">
            <a:avLst/>
          </a:prstGeom>
        </p:spPr>
        <p:txBody>
          <a:bodyPr wrap="square">
            <a:spAutoFit/>
          </a:bodyPr>
          <a:lstStyle/>
          <a:p>
            <a:r>
              <a:rPr lang="en-US" sz="2800" dirty="0"/>
              <a:t>Possibilities include furniture, appliances, and televisions.</a:t>
            </a:r>
          </a:p>
        </p:txBody>
      </p:sp>
    </p:spTree>
    <p:extLst>
      <p:ext uri="{BB962C8B-B14F-4D97-AF65-F5344CB8AC3E}">
        <p14:creationId xmlns:p14="http://schemas.microsoft.com/office/powerpoint/2010/main" val="32790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508000" y="977900"/>
            <a:ext cx="8763000" cy="523220"/>
          </a:xfrm>
          <a:prstGeom prst="rect">
            <a:avLst/>
          </a:prstGeom>
        </p:spPr>
        <p:txBody>
          <a:bodyPr wrap="square">
            <a:spAutoFit/>
          </a:bodyPr>
          <a:lstStyle/>
          <a:p>
            <a:r>
              <a:rPr lang="en-US" sz="2800" b="1" dirty="0">
                <a:solidFill>
                  <a:srgbClr val="336600"/>
                </a:solidFill>
              </a:rPr>
              <a:t>Rent-to-Own Contract Facts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67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974" y="1663700"/>
            <a:ext cx="9188226" cy="3108543"/>
          </a:xfrm>
          <a:prstGeom prst="rect">
            <a:avLst/>
          </a:prstGeom>
        </p:spPr>
        <p:txBody>
          <a:bodyPr wrap="square">
            <a:spAutoFit/>
          </a:bodyPr>
          <a:lstStyle/>
          <a:p>
            <a:r>
              <a:rPr lang="en-US" sz="2800" dirty="0"/>
              <a:t>A lease is a legal contract that outlines the terms under which one party agrees to rent property from another party. A rent-to-own contract</a:t>
            </a:r>
            <a:r>
              <a:rPr lang="en-US" sz="2800" b="1" dirty="0"/>
              <a:t> </a:t>
            </a:r>
            <a:r>
              <a:rPr lang="en-US" sz="2800" dirty="0"/>
              <a:t>is a basic lease contract with the option to purchase the good leased and generally adheres to the following terms (see the next slide): </a:t>
            </a:r>
          </a:p>
          <a:p>
            <a:endParaRPr lang="en-US" sz="2800" b="1" dirty="0"/>
          </a:p>
        </p:txBody>
      </p:sp>
    </p:spTree>
    <p:extLst>
      <p:ext uri="{BB962C8B-B14F-4D97-AF65-F5344CB8AC3E}">
        <p14:creationId xmlns:p14="http://schemas.microsoft.com/office/powerpoint/2010/main" val="403806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508000" y="977900"/>
            <a:ext cx="8763000" cy="523220"/>
          </a:xfrm>
          <a:prstGeom prst="rect">
            <a:avLst/>
          </a:prstGeom>
        </p:spPr>
        <p:txBody>
          <a:bodyPr wrap="square">
            <a:spAutoFit/>
          </a:bodyPr>
          <a:lstStyle/>
          <a:p>
            <a:r>
              <a:rPr lang="en-US" sz="2800" b="1" dirty="0">
                <a:solidFill>
                  <a:srgbClr val="336600"/>
                </a:solidFill>
              </a:rPr>
              <a:t>Rent-to-Own Contract Facts (cont.)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0160000" cy="67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48161" y="1663700"/>
            <a:ext cx="8375239" cy="6509474"/>
          </a:xfrm>
          <a:prstGeom prst="rect">
            <a:avLst/>
          </a:prstGeom>
        </p:spPr>
        <p:txBody>
          <a:bodyPr wrap="square">
            <a:spAutoFit/>
          </a:bodyPr>
          <a:lstStyle/>
          <a:p>
            <a:pPr>
              <a:spcAft>
                <a:spcPts val="600"/>
              </a:spcAft>
            </a:pPr>
            <a:r>
              <a:rPr lang="en-US" sz="2800" dirty="0"/>
              <a:t>No down payment or credit check is required. </a:t>
            </a:r>
          </a:p>
          <a:p>
            <a:pPr>
              <a:spcAft>
                <a:spcPts val="600"/>
              </a:spcAft>
            </a:pPr>
            <a:r>
              <a:rPr lang="en-US" sz="2800" dirty="0"/>
              <a:t>A consumer (renter) can get immediate delivery of new furniture, appliances, or other goods. </a:t>
            </a:r>
          </a:p>
          <a:p>
            <a:pPr>
              <a:spcAft>
                <a:spcPts val="600"/>
              </a:spcAft>
            </a:pPr>
            <a:r>
              <a:rPr lang="en-US" sz="2800" dirty="0"/>
              <a:t>The merchandise may be rented by the week or month. </a:t>
            </a:r>
          </a:p>
          <a:p>
            <a:pPr>
              <a:spcAft>
                <a:spcPts val="600"/>
              </a:spcAft>
            </a:pPr>
            <a:r>
              <a:rPr lang="en-US" sz="2800" dirty="0"/>
              <a:t>The consumer owns the merchandise after all payments have been made. </a:t>
            </a:r>
          </a:p>
          <a:p>
            <a:pPr>
              <a:spcAft>
                <a:spcPts val="600"/>
              </a:spcAft>
            </a:pPr>
            <a:r>
              <a:rPr lang="en-US" sz="2800" dirty="0"/>
              <a:t>If the merchandise is kept for a minimum amount of time, there is no penalty charged for returning it. </a:t>
            </a:r>
          </a:p>
          <a:p>
            <a:pPr>
              <a:spcAft>
                <a:spcPts val="600"/>
              </a:spcAft>
            </a:pPr>
            <a:r>
              <a:rPr lang="en-US" sz="2800" dirty="0"/>
              <a:t>If a payment is missed, the consumer must return the merchandise—that is, it will be repossessed—and will receive nothing in return for the payments made (except the benefit of having used the merchandise).</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1724957"/>
            <a:ext cx="485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257308"/>
            <a:ext cx="485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3082925"/>
            <a:ext cx="485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2" y="3644900"/>
            <a:ext cx="485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1" y="4635500"/>
            <a:ext cx="485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5549900"/>
            <a:ext cx="485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3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889000" y="2869505"/>
            <a:ext cx="8763000" cy="954107"/>
          </a:xfrm>
          <a:prstGeom prst="rect">
            <a:avLst/>
          </a:prstGeom>
        </p:spPr>
        <p:txBody>
          <a:bodyPr wrap="square">
            <a:spAutoFit/>
          </a:bodyPr>
          <a:lstStyle/>
          <a:p>
            <a:r>
              <a:rPr lang="en-US" sz="2800" b="1" dirty="0">
                <a:solidFill>
                  <a:srgbClr val="336600"/>
                </a:solidFill>
              </a:rPr>
              <a:t>Annual percentage rate (APR) </a:t>
            </a:r>
            <a:r>
              <a:rPr lang="en-US" sz="2800" dirty="0"/>
              <a:t>–</a:t>
            </a:r>
            <a:r>
              <a:rPr lang="en-US" sz="2800" b="1" dirty="0"/>
              <a:t> </a:t>
            </a:r>
            <a:r>
              <a:rPr lang="en-US" sz="2800" dirty="0"/>
              <a:t>The percentage cost of credit on an annual basis.</a:t>
            </a:r>
          </a:p>
        </p:txBody>
      </p:sp>
    </p:spTree>
    <p:extLst>
      <p:ext uri="{BB962C8B-B14F-4D97-AF65-F5344CB8AC3E}">
        <p14:creationId xmlns:p14="http://schemas.microsoft.com/office/powerpoint/2010/main" val="384197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p:cNvSpPr/>
          <p:nvPr/>
        </p:nvSpPr>
        <p:spPr>
          <a:xfrm>
            <a:off x="508000" y="2834445"/>
            <a:ext cx="8763000" cy="523220"/>
          </a:xfrm>
          <a:prstGeom prst="rect">
            <a:avLst/>
          </a:prstGeom>
        </p:spPr>
        <p:txBody>
          <a:bodyPr wrap="square">
            <a:spAutoFit/>
          </a:bodyPr>
          <a:lstStyle/>
          <a:p>
            <a:r>
              <a:rPr lang="en-US" sz="2800" b="1" dirty="0">
                <a:solidFill>
                  <a:srgbClr val="336600"/>
                </a:solidFill>
              </a:rPr>
              <a:t>Key Elements of a Contract</a:t>
            </a:r>
            <a:endParaRPr lang="en-US" sz="2800" dirty="0">
              <a:solidFill>
                <a:srgbClr val="336600"/>
              </a:solidFill>
              <a:latin typeface="Arial" panose="020B0604020202020204" pitchFamily="34" charset="0"/>
              <a:cs typeface="Arial" panose="020B0604020202020204" pitchFamily="34" charset="0"/>
            </a:endParaRPr>
          </a:p>
        </p:txBody>
      </p:sp>
      <p:sp>
        <p:nvSpPr>
          <p:cNvPr id="2" name="Rectangle 1"/>
          <p:cNvSpPr/>
          <p:nvPr/>
        </p:nvSpPr>
        <p:spPr>
          <a:xfrm>
            <a:off x="812800" y="3357665"/>
            <a:ext cx="5080000" cy="2677656"/>
          </a:xfrm>
          <a:prstGeom prst="rect">
            <a:avLst/>
          </a:prstGeom>
        </p:spPr>
        <p:txBody>
          <a:bodyPr>
            <a:spAutoFit/>
          </a:bodyPr>
          <a:lstStyle/>
          <a:p>
            <a:pPr marL="285750" indent="-285750">
              <a:buFont typeface="Arial" panose="020B0604020202020204" pitchFamily="34" charset="0"/>
              <a:buChar char="•"/>
            </a:pPr>
            <a:r>
              <a:rPr lang="en-US" sz="2800" dirty="0"/>
              <a:t>Offer</a:t>
            </a:r>
          </a:p>
          <a:p>
            <a:pPr marL="285750" indent="-285750">
              <a:buFont typeface="Arial" panose="020B0604020202020204" pitchFamily="34" charset="0"/>
              <a:buChar char="•"/>
            </a:pPr>
            <a:r>
              <a:rPr lang="en-US" sz="2800" dirty="0"/>
              <a:t>Acceptance</a:t>
            </a:r>
          </a:p>
          <a:p>
            <a:pPr marL="285750" indent="-285750">
              <a:buFont typeface="Arial" panose="020B0604020202020204" pitchFamily="34" charset="0"/>
              <a:buChar char="•"/>
            </a:pPr>
            <a:r>
              <a:rPr lang="en-US" sz="2800" dirty="0"/>
              <a:t>Competent parties </a:t>
            </a:r>
          </a:p>
          <a:p>
            <a:pPr marL="285750" indent="-285750">
              <a:buFont typeface="Arial" panose="020B0604020202020204" pitchFamily="34" charset="0"/>
              <a:buChar char="•"/>
            </a:pPr>
            <a:r>
              <a:rPr lang="en-US" sz="2800" dirty="0"/>
              <a:t>Consideration</a:t>
            </a:r>
          </a:p>
          <a:p>
            <a:pPr marL="285750" indent="-285750">
              <a:buFont typeface="Arial" panose="020B0604020202020204" pitchFamily="34" charset="0"/>
              <a:buChar char="•"/>
            </a:pPr>
            <a:r>
              <a:rPr lang="en-US" sz="2800" dirty="0"/>
              <a:t>Mutual agreement</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7919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954107"/>
          </a:xfrm>
          <a:prstGeom prst="rect">
            <a:avLst/>
          </a:prstGeom>
        </p:spPr>
        <p:txBody>
          <a:bodyPr wrap="square">
            <a:spAutoFit/>
          </a:bodyPr>
          <a:lstStyle/>
          <a:p>
            <a:r>
              <a:rPr lang="en-US" sz="2800" b="1" dirty="0"/>
              <a:t>How does the requirement of an offer factor into a rent-to-own contract?</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99" y="36410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7758" y="3681348"/>
            <a:ext cx="8686800" cy="1815882"/>
          </a:xfrm>
          <a:prstGeom prst="rect">
            <a:avLst/>
          </a:prstGeom>
        </p:spPr>
        <p:txBody>
          <a:bodyPr wrap="square">
            <a:spAutoFit/>
          </a:bodyPr>
          <a:lstStyle/>
          <a:p>
            <a:r>
              <a:rPr lang="en-US" sz="2800" dirty="0"/>
              <a:t>The rent-to-own company is making an offer to the consumer. The offer includes renting an item with the option to purchase it in the future.</a:t>
            </a:r>
          </a:p>
          <a:p>
            <a:endParaRPr lang="en-US" sz="2800" dirty="0"/>
          </a:p>
        </p:txBody>
      </p:sp>
    </p:spTree>
    <p:extLst>
      <p:ext uri="{BB962C8B-B14F-4D97-AF65-F5344CB8AC3E}">
        <p14:creationId xmlns:p14="http://schemas.microsoft.com/office/powerpoint/2010/main" val="30026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7600" y="2720746"/>
            <a:ext cx="8382000" cy="954107"/>
          </a:xfrm>
          <a:prstGeom prst="rect">
            <a:avLst/>
          </a:prstGeom>
        </p:spPr>
        <p:txBody>
          <a:bodyPr wrap="square">
            <a:spAutoFit/>
          </a:bodyPr>
          <a:lstStyle/>
          <a:p>
            <a:r>
              <a:rPr lang="en-US" sz="2800" b="1" dirty="0"/>
              <a:t>How does the requirement of acceptance factor into a rent-to-own contract?</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99" y="36410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7758" y="3681348"/>
            <a:ext cx="8686800" cy="1384995"/>
          </a:xfrm>
          <a:prstGeom prst="rect">
            <a:avLst/>
          </a:prstGeom>
        </p:spPr>
        <p:txBody>
          <a:bodyPr wrap="square">
            <a:spAutoFit/>
          </a:bodyPr>
          <a:lstStyle/>
          <a:p>
            <a:r>
              <a:rPr lang="en-US" sz="2800" dirty="0"/>
              <a:t>Acceptance occurs as the consumer agrees to the terms of the contract by giving consideration.</a:t>
            </a:r>
          </a:p>
          <a:p>
            <a:r>
              <a:rPr lang="en-US" sz="2800" dirty="0"/>
              <a:t> </a:t>
            </a:r>
          </a:p>
        </p:txBody>
      </p:sp>
    </p:spTree>
    <p:extLst>
      <p:ext uri="{BB962C8B-B14F-4D97-AF65-F5344CB8AC3E}">
        <p14:creationId xmlns:p14="http://schemas.microsoft.com/office/powerpoint/2010/main" val="124876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F150CE-9FE0-4C21-8375-0C1CCD211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CE92645-061B-4EBA-B4AE-A9A1897D7B1D}">
  <ds:schemaRefs>
    <ds:schemaRef ds:uri="http://schemas.microsoft.com/sharepoint/v3/contenttype/forms"/>
  </ds:schemaRefs>
</ds:datastoreItem>
</file>

<file path=customXml/itemProps3.xml><?xml version="1.0" encoding="utf-8"?>
<ds:datastoreItem xmlns:ds="http://schemas.openxmlformats.org/officeDocument/2006/customXml" ds:itemID="{9D5A5888-DE1D-4A90-8512-BC3AE1002690}">
  <ds:schemaRefs>
    <ds:schemaRef ds:uri="http://www.w3.org/XML/1998/namespace"/>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329</TotalTime>
  <Words>1251</Words>
  <Application>Microsoft Office PowerPoint</Application>
  <PresentationFormat>Custom</PresentationFormat>
  <Paragraphs>172</Paragraphs>
  <Slides>22</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 Narrow - 16</vt:lpstr>
      <vt:lpstr>Calibri Light</vt:lpstr>
      <vt:lpstr>Arial - 22</vt:lpstr>
      <vt:lpstr>Arial - 18</vt:lpstr>
      <vt:lpstr>Calibri</vt:lpstr>
      <vt:lpstr>Arial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Ives, Jennifer M</cp:lastModifiedBy>
  <cp:revision>45</cp:revision>
  <dcterms:created xsi:type="dcterms:W3CDTF">2011-09-08T12:45:17Z</dcterms:created>
  <dcterms:modified xsi:type="dcterms:W3CDTF">2022-03-09T14:54:48Z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0ec47d57-10e5-4b01-b71b-624f4130d5fb</vt:lpwstr>
  </property>
  <property fmtid="{D5CDD505-2E9C-101B-9397-08002B2CF9AE}" pid="3" name="MSIP_Label_b51c2f0d-b3ff-4d77-9838-7b0e82bdd7ab_Enabled">
    <vt:lpwstr>true</vt:lpwstr>
  </property>
  <property fmtid="{D5CDD505-2E9C-101B-9397-08002B2CF9AE}" pid="4" name="MSIP_Label_b51c2f0d-b3ff-4d77-9838-7b0e82bdd7ab_SetDate">
    <vt:lpwstr>2022-03-09T14:54:46Z</vt:lpwstr>
  </property>
  <property fmtid="{D5CDD505-2E9C-101B-9397-08002B2CF9AE}" pid="5" name="MSIP_Label_b51c2f0d-b3ff-4d77-9838-7b0e82bdd7ab_Method">
    <vt:lpwstr>Privileged</vt:lpwstr>
  </property>
  <property fmtid="{D5CDD505-2E9C-101B-9397-08002B2CF9AE}" pid="6" name="MSIP_Label_b51c2f0d-b3ff-4d77-9838-7b0e82bdd7ab_Name">
    <vt:lpwstr>b51c2f0d-b3ff-4d77-9838-7b0e82bdd7ab</vt:lpwstr>
  </property>
  <property fmtid="{D5CDD505-2E9C-101B-9397-08002B2CF9AE}" pid="7" name="MSIP_Label_b51c2f0d-b3ff-4d77-9838-7b0e82bdd7ab_SiteId">
    <vt:lpwstr>b397c653-5b19-463f-b9fc-af658ded9128</vt:lpwstr>
  </property>
  <property fmtid="{D5CDD505-2E9C-101B-9397-08002B2CF9AE}" pid="8" name="MSIP_Label_b51c2f0d-b3ff-4d77-9838-7b0e82bdd7ab_ActionId">
    <vt:lpwstr>ee2283d8-5d6b-4343-9a73-310ba9f9c20e</vt:lpwstr>
  </property>
  <property fmtid="{D5CDD505-2E9C-101B-9397-08002B2CF9AE}" pid="9" name="MSIP_Label_b51c2f0d-b3ff-4d77-9838-7b0e82bdd7ab_ContentBits">
    <vt:lpwstr>1</vt:lpwstr>
  </property>
</Properties>
</file>