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92" r:id="rId3"/>
    <p:sldId id="293"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Lst>
  <p:sldSz cx="10160000" cy="7620000"/>
  <p:notesSz cx="6858000" cy="9144000"/>
  <p:embeddedFontLst>
    <p:embeddedFont>
      <p:font typeface="Calibri" pitchFamily="34" charset="0"/>
      <p:regular r:id="rId38"/>
      <p:bold r:id="rId39"/>
      <p:italic r:id="rId40"/>
      <p:boldItalic r:id="rId41"/>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1596" y="-84"/>
      </p:cViewPr>
      <p:guideLst>
        <p:guide orient="horz" pos="2400"/>
        <p:guide pos="32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41"/>
            <a:ext cx="8636000" cy="1633361"/>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EC35B6E-772A-4145-B43C-1BAC820A5A38}" type="datetimeFigureOut">
              <a:rPr lang="en-US"/>
              <a:pPr>
                <a:defRPr/>
              </a:pPr>
              <a:t>8/16/2012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35A7F9-DACA-483D-A85F-5E8E0C552CB7}" type="slidenum">
              <a:rPr lang="en-US"/>
              <a:pPr>
                <a:defRPr/>
              </a:pPr>
              <a:t>‹#›</a:t>
            </a:fld>
            <a:endParaRPr lang="en-US"/>
          </a:p>
        </p:txBody>
      </p:sp>
    </p:spTree>
    <p:extLst>
      <p:ext uri="{BB962C8B-B14F-4D97-AF65-F5344CB8AC3E}">
        <p14:creationId xmlns:p14="http://schemas.microsoft.com/office/powerpoint/2010/main" val="3529537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312CA6-8FD4-4E81-A729-65E9283FF00A}" type="datetimeFigureOut">
              <a:rPr lang="en-US"/>
              <a:pPr>
                <a:defRPr/>
              </a:pPr>
              <a:t>8/16/2012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8F552B-2BDA-49A5-A87A-ECB2B98988D9}" type="slidenum">
              <a:rPr lang="en-US"/>
              <a:pPr>
                <a:defRPr/>
              </a:pPr>
              <a:t>‹#›</a:t>
            </a:fld>
            <a:endParaRPr lang="en-US"/>
          </a:p>
        </p:txBody>
      </p:sp>
    </p:spTree>
    <p:extLst>
      <p:ext uri="{BB962C8B-B14F-4D97-AF65-F5344CB8AC3E}">
        <p14:creationId xmlns:p14="http://schemas.microsoft.com/office/powerpoint/2010/main" val="2146488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5155"/>
            <a:ext cx="2286000" cy="65016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1" y="305155"/>
            <a:ext cx="6688667" cy="65016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779555-A2A0-4C12-8C73-4F3ED8E1813A}" type="datetimeFigureOut">
              <a:rPr lang="en-US"/>
              <a:pPr>
                <a:defRPr/>
              </a:pPr>
              <a:t>8/16/2012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83491F-9E74-4ED6-A0F8-82D3CE9B8F2B}" type="slidenum">
              <a:rPr lang="en-US"/>
              <a:pPr>
                <a:defRPr/>
              </a:pPr>
              <a:t>‹#›</a:t>
            </a:fld>
            <a:endParaRPr lang="en-US"/>
          </a:p>
        </p:txBody>
      </p:sp>
    </p:spTree>
    <p:extLst>
      <p:ext uri="{BB962C8B-B14F-4D97-AF65-F5344CB8AC3E}">
        <p14:creationId xmlns:p14="http://schemas.microsoft.com/office/powerpoint/2010/main" val="88035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2C1143-AECD-472A-B591-549211542BC8}" type="datetimeFigureOut">
              <a:rPr lang="en-US"/>
              <a:pPr>
                <a:defRPr/>
              </a:pPr>
              <a:t>8/16/2012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7F82F8-02F4-4368-B0C6-1EBE0C10EF34}" type="slidenum">
              <a:rPr lang="en-US"/>
              <a:pPr>
                <a:defRPr/>
              </a:pPr>
              <a:t>‹#›</a:t>
            </a:fld>
            <a:endParaRPr lang="en-US"/>
          </a:p>
        </p:txBody>
      </p:sp>
    </p:spTree>
    <p:extLst>
      <p:ext uri="{BB962C8B-B14F-4D97-AF65-F5344CB8AC3E}">
        <p14:creationId xmlns:p14="http://schemas.microsoft.com/office/powerpoint/2010/main" val="27385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57"/>
            <a:ext cx="8636000" cy="151341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229682"/>
            <a:ext cx="8636000" cy="16668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428A3E9-79F8-479F-BD1B-1299B53551EF}" type="datetimeFigureOut">
              <a:rPr lang="en-US"/>
              <a:pPr>
                <a:defRPr/>
              </a:pPr>
              <a:t>8/16/2012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CDC060-2151-46E6-83E4-1A4FD064BFAF}" type="slidenum">
              <a:rPr lang="en-US"/>
              <a:pPr>
                <a:defRPr/>
              </a:pPr>
              <a:t>‹#›</a:t>
            </a:fld>
            <a:endParaRPr lang="en-US"/>
          </a:p>
        </p:txBody>
      </p:sp>
    </p:spTree>
    <p:extLst>
      <p:ext uri="{BB962C8B-B14F-4D97-AF65-F5344CB8AC3E}">
        <p14:creationId xmlns:p14="http://schemas.microsoft.com/office/powerpoint/2010/main" val="3949701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78002"/>
            <a:ext cx="4487333" cy="50288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1778002"/>
            <a:ext cx="4487333" cy="50288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63A8E90-8E21-48A6-A78F-04B882A67E78}" type="datetimeFigureOut">
              <a:rPr lang="en-US"/>
              <a:pPr>
                <a:defRPr/>
              </a:pPr>
              <a:t>8/16/2012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1AEEDE-C23F-414C-8653-D15B39F08208}" type="slidenum">
              <a:rPr lang="en-US"/>
              <a:pPr>
                <a:defRPr/>
              </a:pPr>
              <a:t>‹#›</a:t>
            </a:fld>
            <a:endParaRPr lang="en-US"/>
          </a:p>
        </p:txBody>
      </p:sp>
    </p:spTree>
    <p:extLst>
      <p:ext uri="{BB962C8B-B14F-4D97-AF65-F5344CB8AC3E}">
        <p14:creationId xmlns:p14="http://schemas.microsoft.com/office/powerpoint/2010/main" val="3559386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1" y="1705681"/>
            <a:ext cx="4490861" cy="7108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1" y="2416528"/>
            <a:ext cx="4490861" cy="4390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98BB4E9-E9FB-4073-B67E-62B08A897B5E}" type="datetimeFigureOut">
              <a:rPr lang="en-US"/>
              <a:pPr>
                <a:defRPr/>
              </a:pPr>
              <a:t>8/16/2012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AF62600-BB5C-4F4A-B3EF-BDDB4F83C041}" type="slidenum">
              <a:rPr lang="en-US"/>
              <a:pPr>
                <a:defRPr/>
              </a:pPr>
              <a:t>‹#›</a:t>
            </a:fld>
            <a:endParaRPr lang="en-US"/>
          </a:p>
        </p:txBody>
      </p:sp>
    </p:spTree>
    <p:extLst>
      <p:ext uri="{BB962C8B-B14F-4D97-AF65-F5344CB8AC3E}">
        <p14:creationId xmlns:p14="http://schemas.microsoft.com/office/powerpoint/2010/main" val="1654436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46EEB95-ADF8-4C9B-9508-74470E166FD3}" type="datetimeFigureOut">
              <a:rPr lang="en-US"/>
              <a:pPr>
                <a:defRPr/>
              </a:pPr>
              <a:t>8/16/2012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F660DEE-4340-40DF-8EAC-49903919A891}" type="slidenum">
              <a:rPr lang="en-US"/>
              <a:pPr>
                <a:defRPr/>
              </a:pPr>
              <a:t>‹#›</a:t>
            </a:fld>
            <a:endParaRPr lang="en-US"/>
          </a:p>
        </p:txBody>
      </p:sp>
    </p:spTree>
    <p:extLst>
      <p:ext uri="{BB962C8B-B14F-4D97-AF65-F5344CB8AC3E}">
        <p14:creationId xmlns:p14="http://schemas.microsoft.com/office/powerpoint/2010/main" val="3500448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15547B-423A-41FA-8FF7-1D86860EF422}" type="datetimeFigureOut">
              <a:rPr lang="en-US"/>
              <a:pPr>
                <a:defRPr/>
              </a:pPr>
              <a:t>8/16/2012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B8CE321-4DDA-4F10-A9D8-E5A20ECC6FDF}" type="slidenum">
              <a:rPr lang="en-US"/>
              <a:pPr>
                <a:defRPr/>
              </a:pPr>
              <a:t>‹#›</a:t>
            </a:fld>
            <a:endParaRPr lang="en-US"/>
          </a:p>
        </p:txBody>
      </p:sp>
    </p:spTree>
    <p:extLst>
      <p:ext uri="{BB962C8B-B14F-4D97-AF65-F5344CB8AC3E}">
        <p14:creationId xmlns:p14="http://schemas.microsoft.com/office/powerpoint/2010/main" val="390486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03389"/>
            <a:ext cx="3342570" cy="129116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03391"/>
            <a:ext cx="5679722" cy="6503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594557"/>
            <a:ext cx="3342570" cy="52122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11C3060-AC7D-4F2A-996E-F4C0F7A6F888}" type="datetimeFigureOut">
              <a:rPr lang="en-US"/>
              <a:pPr>
                <a:defRPr/>
              </a:pPr>
              <a:t>8/16/2012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45CD83-DCC1-46E7-82C2-6FF1241564C2}" type="slidenum">
              <a:rPr lang="en-US"/>
              <a:pPr>
                <a:defRPr/>
              </a:pPr>
              <a:t>‹#›</a:t>
            </a:fld>
            <a:endParaRPr lang="en-US"/>
          </a:p>
        </p:txBody>
      </p:sp>
    </p:spTree>
    <p:extLst>
      <p:ext uri="{BB962C8B-B14F-4D97-AF65-F5344CB8AC3E}">
        <p14:creationId xmlns:p14="http://schemas.microsoft.com/office/powerpoint/2010/main" val="2492546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0"/>
            <a:ext cx="6096000" cy="62970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680861"/>
            <a:ext cx="6096000" cy="4572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1431" y="5963709"/>
            <a:ext cx="6096000" cy="8942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7E0D0D-51AF-41C7-B408-7920268691CB}" type="datetimeFigureOut">
              <a:rPr lang="en-US"/>
              <a:pPr>
                <a:defRPr/>
              </a:pPr>
              <a:t>8/16/2012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927E53-4010-4D29-890E-85076F8AEE52}" type="slidenum">
              <a:rPr lang="en-US"/>
              <a:pPr>
                <a:defRPr/>
              </a:pPr>
              <a:t>‹#›</a:t>
            </a:fld>
            <a:endParaRPr lang="en-US"/>
          </a:p>
        </p:txBody>
      </p:sp>
    </p:spTree>
    <p:extLst>
      <p:ext uri="{BB962C8B-B14F-4D97-AF65-F5344CB8AC3E}">
        <p14:creationId xmlns:p14="http://schemas.microsoft.com/office/powerpoint/2010/main" val="3962897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8000" y="304800"/>
            <a:ext cx="9144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8000" y="17780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8000" y="7062788"/>
            <a:ext cx="2370138" cy="4048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647F1EC-D0A2-42D3-9229-F64841997962}" type="datetimeFigureOut">
              <a:rPr lang="en-US"/>
              <a:pPr>
                <a:defRPr/>
              </a:pPr>
              <a:t>8/16/2012</a:t>
            </a:fld>
            <a:endParaRPr lang="en-US"/>
          </a:p>
        </p:txBody>
      </p:sp>
      <p:sp>
        <p:nvSpPr>
          <p:cNvPr id="5" name="Footer Placeholder 4"/>
          <p:cNvSpPr>
            <a:spLocks noGrp="1"/>
          </p:cNvSpPr>
          <p:nvPr>
            <p:ph type="ftr" sz="quarter" idx="3"/>
          </p:nvPr>
        </p:nvSpPr>
        <p:spPr>
          <a:xfrm>
            <a:off x="3471863" y="7062788"/>
            <a:ext cx="3216275" cy="4048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7281863" y="7062788"/>
            <a:ext cx="2370137" cy="4048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8AE6E2C-29FF-4EC9-A8D1-E0E6BA4FD4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louisfed.org/greatdepression/pdf/GD_g-lesson_4.pdf"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7.xml"/><Relationship Id="rId18" Type="http://schemas.openxmlformats.org/officeDocument/2006/relationships/slide" Target="slide24.xml"/><Relationship Id="rId3" Type="http://schemas.openxmlformats.org/officeDocument/2006/relationships/slide" Target="slide22.xml"/><Relationship Id="rId21" Type="http://schemas.openxmlformats.org/officeDocument/2006/relationships/slide" Target="slide20.xml"/><Relationship Id="rId7" Type="http://schemas.openxmlformats.org/officeDocument/2006/relationships/slide" Target="slide15.xml"/><Relationship Id="rId12" Type="http://schemas.openxmlformats.org/officeDocument/2006/relationships/slide" Target="slide25.xml"/><Relationship Id="rId17" Type="http://schemas.openxmlformats.org/officeDocument/2006/relationships/slide" Target="slide36.xml"/><Relationship Id="rId2" Type="http://schemas.openxmlformats.org/officeDocument/2006/relationships/image" Target="../media/image1.png"/><Relationship Id="rId16" Type="http://schemas.openxmlformats.org/officeDocument/2006/relationships/slide" Target="slide26.xml"/><Relationship Id="rId20"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slide" Target="slide32.xml"/><Relationship Id="rId11" Type="http://schemas.openxmlformats.org/officeDocument/2006/relationships/slide" Target="slide17.xml"/><Relationship Id="rId5" Type="http://schemas.openxmlformats.org/officeDocument/2006/relationships/slide" Target="slide29.xml"/><Relationship Id="rId15" Type="http://schemas.openxmlformats.org/officeDocument/2006/relationships/slide" Target="slide14.xml"/><Relationship Id="rId23" Type="http://schemas.openxmlformats.org/officeDocument/2006/relationships/slide" Target="slide21.xml"/><Relationship Id="rId10" Type="http://schemas.openxmlformats.org/officeDocument/2006/relationships/slide" Target="slide34.xml"/><Relationship Id="rId19" Type="http://schemas.openxmlformats.org/officeDocument/2006/relationships/slide" Target="slide33.xml"/><Relationship Id="rId4" Type="http://schemas.openxmlformats.org/officeDocument/2006/relationships/slide" Target="slide28.xml"/><Relationship Id="rId9" Type="http://schemas.openxmlformats.org/officeDocument/2006/relationships/slide" Target="slide30.xml"/><Relationship Id="rId14" Type="http://schemas.openxmlformats.org/officeDocument/2006/relationships/slide" Target="slide31.xml"/><Relationship Id="rId22" Type="http://schemas.openxmlformats.org/officeDocument/2006/relationships/slide" Target="slide1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1" name="Picture 2" descr="clipboard(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88900"/>
            <a:ext cx="7683500" cy="469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2" name="TextBox 4"/>
          <p:cNvSpPr txBox="1">
            <a:spLocks noChangeArrowheads="1"/>
          </p:cNvSpPr>
          <p:nvPr/>
        </p:nvSpPr>
        <p:spPr bwMode="auto">
          <a:xfrm>
            <a:off x="660400" y="838200"/>
            <a:ext cx="89662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000000"/>
                </a:solidFill>
                <a:latin typeface="Arial - 16"/>
              </a:rPr>
              <a:t>Teacher instructions:</a:t>
            </a:r>
          </a:p>
          <a:p>
            <a:pPr eaLnBrk="1" hangingPunct="1"/>
            <a:endParaRPr lang="en-US" sz="1600">
              <a:solidFill>
                <a:srgbClr val="000000"/>
              </a:solidFill>
              <a:latin typeface="Arial - 16"/>
            </a:endParaRPr>
          </a:p>
          <a:p>
            <a:pPr eaLnBrk="1" hangingPunct="1"/>
            <a:r>
              <a:rPr lang="en-US" sz="1600">
                <a:solidFill>
                  <a:srgbClr val="000000"/>
                </a:solidFill>
                <a:latin typeface="Arial - 16"/>
              </a:rPr>
              <a:t>  1.	Print the lesson, </a:t>
            </a:r>
          </a:p>
          <a:p>
            <a:pPr eaLnBrk="1" hangingPunct="1"/>
            <a:r>
              <a:rPr lang="en-US" sz="1600">
                <a:solidFill>
                  <a:srgbClr val="000000"/>
                </a:solidFill>
                <a:latin typeface="Arial - 16"/>
              </a:rPr>
              <a:t>  2.	Display slide 2 with Procedure step 2 in the lesson.  </a:t>
            </a:r>
          </a:p>
          <a:p>
            <a:pPr eaLnBrk="1" hangingPunct="1"/>
            <a:r>
              <a:rPr lang="en-US" sz="1600">
                <a:solidFill>
                  <a:srgbClr val="000000"/>
                </a:solidFill>
                <a:latin typeface="Arial - 16"/>
              </a:rPr>
              <a:t>  3.	Display slide 3 with Procedure step 3.  </a:t>
            </a:r>
          </a:p>
          <a:p>
            <a:pPr eaLnBrk="1" hangingPunct="1"/>
            <a:r>
              <a:rPr lang="en-US" sz="1600">
                <a:solidFill>
                  <a:srgbClr val="000000"/>
                </a:solidFill>
                <a:latin typeface="Arial - 16"/>
              </a:rPr>
              <a:t>  4.	Display slide 4 with Procedure step 6.</a:t>
            </a:r>
          </a:p>
          <a:p>
            <a:pPr eaLnBrk="1" hangingPunct="1"/>
            <a:r>
              <a:rPr lang="en-US" sz="1600">
                <a:solidFill>
                  <a:srgbClr val="000000"/>
                </a:solidFill>
                <a:latin typeface="Arial - 16"/>
              </a:rPr>
              <a:t>  5.	Display slide 5 with Procedure step 8.</a:t>
            </a:r>
          </a:p>
          <a:p>
            <a:pPr eaLnBrk="1" hangingPunct="1"/>
            <a:r>
              <a:rPr lang="en-US" sz="1600">
                <a:solidFill>
                  <a:srgbClr val="000000"/>
                </a:solidFill>
                <a:latin typeface="Arial - 16"/>
              </a:rPr>
              <a:t>  6.	Display slide 6 with the third bullet in Procedure step 9.</a:t>
            </a:r>
          </a:p>
          <a:p>
            <a:pPr eaLnBrk="1" hangingPunct="1"/>
            <a:r>
              <a:rPr lang="en-US" sz="1600">
                <a:solidFill>
                  <a:srgbClr val="000000"/>
                </a:solidFill>
                <a:latin typeface="Arial - 16"/>
              </a:rPr>
              <a:t>  7.	Display slide 7 with Procedure steps 11 through 16.  This activity can be done in lieu of 	the card activity described in the procedure.  Students can draw a line from the term to 	the correct category. Information about each program is linked to the name of the 	program.</a:t>
            </a:r>
          </a:p>
          <a:p>
            <a:pPr eaLnBrk="1" hangingPunct="1"/>
            <a:r>
              <a:rPr lang="en-US" sz="1600">
                <a:solidFill>
                  <a:srgbClr val="000000"/>
                </a:solidFill>
                <a:latin typeface="Arial - 16"/>
              </a:rPr>
              <a:t>  8.	Display slide 8 with Procedure step 17.</a:t>
            </a:r>
          </a:p>
          <a:p>
            <a:pPr eaLnBrk="1" hangingPunct="1"/>
            <a:r>
              <a:rPr lang="en-US" sz="1600">
                <a:solidFill>
                  <a:srgbClr val="000000"/>
                </a:solidFill>
                <a:latin typeface="Arial - 16"/>
              </a:rPr>
              <a:t>  9.	Display slide 9 with Procedure step 18.  </a:t>
            </a:r>
          </a:p>
          <a:p>
            <a:pPr eaLnBrk="1" hangingPunct="1"/>
            <a:r>
              <a:rPr lang="en-US" sz="1600">
                <a:solidFill>
                  <a:srgbClr val="000000"/>
                </a:solidFill>
                <a:latin typeface="Arial - 16"/>
              </a:rPr>
              <a:t>10.	Display slide 10 with Procedure step 20.</a:t>
            </a:r>
          </a:p>
          <a:p>
            <a:pPr eaLnBrk="1" hangingPunct="1"/>
            <a:r>
              <a:rPr lang="en-US" sz="1600">
                <a:solidFill>
                  <a:srgbClr val="000000"/>
                </a:solidFill>
                <a:latin typeface="Arial - 16"/>
              </a:rPr>
              <a:t>11.	Display slide 11 with Procedure step 23.  </a:t>
            </a:r>
          </a:p>
          <a:p>
            <a:pPr eaLnBrk="1" hangingPunct="1"/>
            <a:r>
              <a:rPr lang="en-US" sz="1600">
                <a:solidFill>
                  <a:srgbClr val="000000"/>
                </a:solidFill>
                <a:latin typeface="Arial - 16"/>
              </a:rPr>
              <a:t>12.	Display slides 12 and 13 with Procedure step 26.  </a:t>
            </a:r>
          </a:p>
        </p:txBody>
      </p:sp>
      <p:sp>
        <p:nvSpPr>
          <p:cNvPr id="2053" name="TextBox 5">
            <a:hlinkClick r:id="rId3"/>
          </p:cNvPr>
          <p:cNvSpPr txBox="1">
            <a:spLocks noChangeArrowheads="1"/>
          </p:cNvSpPr>
          <p:nvPr/>
        </p:nvSpPr>
        <p:spPr bwMode="auto">
          <a:xfrm>
            <a:off x="3175000" y="1295400"/>
            <a:ext cx="337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0000FF"/>
                </a:solidFill>
                <a:latin typeface="Arial - 16"/>
              </a:rPr>
              <a:t>Dealing with the Great Depression</a:t>
            </a:r>
            <a:r>
              <a:rPr lang="en-US" sz="1600">
                <a:solidFill>
                  <a:srgbClr val="000000"/>
                </a:solidFill>
                <a:latin typeface="Arial - 16"/>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267" name="Picture 2" descr="clipboard(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88900"/>
            <a:ext cx="7683500" cy="469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215900" y="812800"/>
          <a:ext cx="9753600" cy="4318000"/>
        </p:xfrm>
        <a:graphic>
          <a:graphicData uri="http://schemas.openxmlformats.org/drawingml/2006/table">
            <a:tbl>
              <a:tblPr firstRow="1" bandRow="1">
                <a:tableStyleId>{5C22544A-7EE6-4342-B048-85BDC9FD1C3A}</a:tableStyleId>
              </a:tblPr>
              <a:tblGrid>
                <a:gridCol w="1739901"/>
                <a:gridCol w="1524000"/>
                <a:gridCol w="1752600"/>
                <a:gridCol w="1346199"/>
                <a:gridCol w="1676400"/>
                <a:gridCol w="1714500"/>
              </a:tblGrid>
              <a:tr h="1104900">
                <a:tc>
                  <a:txBody>
                    <a:bodyPr/>
                    <a:lstStyle/>
                    <a:p>
                      <a:pPr algn="ctr"/>
                      <a:r>
                        <a:rPr lang="en-US" sz="2000" b="1" i="0" u="none" baseline="0" dirty="0" smtClean="0">
                          <a:solidFill>
                            <a:srgbClr val="000000"/>
                          </a:solidFill>
                          <a:latin typeface="Arial - 20"/>
                        </a:rPr>
                        <a:t>Type of Program </a:t>
                      </a:r>
                      <a:endParaRPr lang="en-US" sz="2000" b="1" i="0" u="none" baseline="0" dirty="0">
                        <a:solidFill>
                          <a:srgbClr val="000000"/>
                        </a:solidFill>
                        <a:latin typeface="Arial - 20"/>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6820">
                        <a:alpha val="99996"/>
                      </a:srgbClr>
                    </a:solidFill>
                  </a:tcPr>
                </a:tc>
                <a:tc>
                  <a:txBody>
                    <a:bodyPr/>
                    <a:lstStyle/>
                    <a:p>
                      <a:pPr algn="ctr"/>
                      <a:r>
                        <a:rPr lang="en-US" sz="2000" b="1" i="0" u="none" baseline="0" dirty="0" err="1" smtClean="0">
                          <a:solidFill>
                            <a:srgbClr val="000000"/>
                          </a:solidFill>
                          <a:latin typeface="Arial - 20"/>
                        </a:rPr>
                        <a:t>Unemploy-ment</a:t>
                      </a:r>
                      <a:r>
                        <a:rPr lang="en-US" sz="2000" b="1" i="0" u="none" baseline="0" dirty="0" smtClean="0">
                          <a:solidFill>
                            <a:srgbClr val="000000"/>
                          </a:solidFill>
                          <a:latin typeface="Arial - 20"/>
                        </a:rPr>
                        <a:t> Rate </a:t>
                      </a:r>
                      <a:endParaRPr lang="en-US" sz="2000" b="1" i="0" u="none" baseline="0" dirty="0">
                        <a:solidFill>
                          <a:srgbClr val="000000"/>
                        </a:solidFill>
                        <a:latin typeface="Arial - 20"/>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6820">
                        <a:alpha val="99996"/>
                      </a:srgbClr>
                    </a:solidFill>
                  </a:tcPr>
                </a:tc>
                <a:tc>
                  <a:txBody>
                    <a:bodyPr/>
                    <a:lstStyle/>
                    <a:p>
                      <a:r>
                        <a:rPr lang="en-US" sz="2000" b="1" i="0" u="none" baseline="0" smtClean="0">
                          <a:solidFill>
                            <a:srgbClr val="000000"/>
                          </a:solidFill>
                          <a:latin typeface="Arial - 20"/>
                        </a:rPr>
                        <a:t>Government Spending </a:t>
                      </a:r>
                      <a:endParaRPr lang="en-US" sz="2000" b="1" i="0" u="none" baseline="0">
                        <a:solidFill>
                          <a:srgbClr val="000000"/>
                        </a:solidFill>
                        <a:latin typeface="Arial - 20"/>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6820">
                        <a:alpha val="99996"/>
                      </a:srgbClr>
                    </a:solidFill>
                  </a:tcPr>
                </a:tc>
                <a:tc>
                  <a:txBody>
                    <a:bodyPr/>
                    <a:lstStyle/>
                    <a:p>
                      <a:pPr algn="ctr"/>
                      <a:r>
                        <a:rPr lang="en-US" sz="2000" b="0" i="0" u="none" baseline="0" dirty="0" smtClean="0">
                          <a:solidFill>
                            <a:srgbClr val="000000"/>
                          </a:solidFill>
                          <a:latin typeface="Arial - 20"/>
                        </a:rPr>
                        <a:t>
</a:t>
                      </a:r>
                      <a:r>
                        <a:rPr lang="en-US" sz="2000" b="1" i="0" u="none" baseline="0" dirty="0" smtClean="0">
                          <a:solidFill>
                            <a:srgbClr val="000000"/>
                          </a:solidFill>
                          <a:latin typeface="Arial - 20"/>
                        </a:rPr>
                        <a:t>GDP</a:t>
                      </a:r>
                      <a:r>
                        <a:rPr lang="en-US" sz="2000" b="0" i="0" u="none" baseline="0" dirty="0" smtClean="0">
                          <a:solidFill>
                            <a:srgbClr val="000000"/>
                          </a:solidFill>
                          <a:latin typeface="Arial - 20"/>
                        </a:rPr>
                        <a:t> </a:t>
                      </a:r>
                      <a:endParaRPr lang="en-US" sz="2000" b="0" i="0" u="none" baseline="0" dirty="0">
                        <a:solidFill>
                          <a:srgbClr val="000000"/>
                        </a:solidFill>
                        <a:latin typeface="Arial - 20"/>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6820">
                        <a:alpha val="99996"/>
                      </a:srgbClr>
                    </a:solidFill>
                  </a:tcPr>
                </a:tc>
                <a:tc>
                  <a:txBody>
                    <a:bodyPr/>
                    <a:lstStyle/>
                    <a:p>
                      <a:pPr algn="ctr"/>
                      <a:r>
                        <a:rPr lang="en-US" sz="2000" b="1" i="0" u="none" baseline="0" dirty="0" smtClean="0">
                          <a:solidFill>
                            <a:srgbClr val="000000"/>
                          </a:solidFill>
                          <a:latin typeface="Arial - 20"/>
                        </a:rPr>
                        <a:t>Confidence Level </a:t>
                      </a:r>
                      <a:endParaRPr lang="en-US" sz="2000" b="1" i="0" u="none" baseline="0" dirty="0">
                        <a:solidFill>
                          <a:srgbClr val="000000"/>
                        </a:solidFill>
                        <a:latin typeface="Arial - 20"/>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6820">
                        <a:alpha val="99996"/>
                      </a:srgbClr>
                    </a:solidFill>
                  </a:tcPr>
                </a:tc>
                <a:tc>
                  <a:txBody>
                    <a:bodyPr/>
                    <a:lstStyle/>
                    <a:p>
                      <a:pPr algn="ctr"/>
                      <a:r>
                        <a:rPr lang="en-US" sz="2000" b="1" i="0" u="none" baseline="0" dirty="0" smtClean="0">
                          <a:solidFill>
                            <a:srgbClr val="000000"/>
                          </a:solidFill>
                          <a:latin typeface="Arial - 20"/>
                        </a:rPr>
                        <a:t>Role of Government </a:t>
                      </a:r>
                      <a:endParaRPr lang="en-US" sz="2000" b="1" i="0" u="none" baseline="0" dirty="0">
                        <a:solidFill>
                          <a:srgbClr val="000000"/>
                        </a:solidFill>
                        <a:latin typeface="Arial - 20"/>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6820">
                        <a:alpha val="99996"/>
                      </a:srgbClr>
                    </a:solidFill>
                  </a:tcPr>
                </a:tc>
              </a:tr>
              <a:tr h="1066800">
                <a:tc>
                  <a:txBody>
                    <a:bodyPr/>
                    <a:lstStyle/>
                    <a:p>
                      <a:r>
                        <a:rPr lang="en-US" sz="2000" b="1" i="0" u="none" baseline="0" smtClean="0">
                          <a:solidFill>
                            <a:srgbClr val="000000"/>
                          </a:solidFill>
                          <a:latin typeface="Arial - 20"/>
                        </a:rPr>
                        <a:t>
Relief </a:t>
                      </a:r>
                      <a:endParaRPr lang="en-US" sz="2000" b="1" i="0" u="none" baseline="0">
                        <a:solidFill>
                          <a:srgbClr val="000000"/>
                        </a:solidFill>
                        <a:latin typeface="Arial - 20"/>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AD5B">
                        <a:alpha val="99996"/>
                      </a:srgbClr>
                    </a:solidFill>
                  </a:tcPr>
                </a:tc>
                <a:tc>
                  <a:txBody>
                    <a:bodyPr/>
                    <a:lstStyle/>
                    <a:p>
                      <a:endParaRPr lang="en-US" dirty="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dirty="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dirty="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1041400">
                <a:tc>
                  <a:txBody>
                    <a:bodyPr/>
                    <a:lstStyle/>
                    <a:p>
                      <a:r>
                        <a:rPr lang="en-US" sz="2000" b="1" i="0" u="none" baseline="0" smtClean="0">
                          <a:solidFill>
                            <a:srgbClr val="000000"/>
                          </a:solidFill>
                          <a:latin typeface="Arial - 20"/>
                        </a:rPr>
                        <a:t>
Reform </a:t>
                      </a:r>
                      <a:endParaRPr lang="en-US" sz="2000" b="1" i="0" u="none" baseline="0">
                        <a:solidFill>
                          <a:srgbClr val="000000"/>
                        </a:solidFill>
                        <a:latin typeface="Arial - 20"/>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AD5B">
                        <a:alpha val="99996"/>
                      </a:srgbClr>
                    </a:solidFill>
                  </a:tcPr>
                </a:tc>
                <a:tc>
                  <a:txBody>
                    <a:bodyPr/>
                    <a:lstStyle/>
                    <a:p>
                      <a:endParaRPr lang="en-US" dirty="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dirty="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dirty="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dirty="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1104900">
                <a:tc>
                  <a:txBody>
                    <a:bodyPr/>
                    <a:lstStyle/>
                    <a:p>
                      <a:r>
                        <a:rPr lang="en-US" sz="2000" b="1" i="0" u="none" baseline="0" smtClean="0">
                          <a:solidFill>
                            <a:srgbClr val="000000"/>
                          </a:solidFill>
                          <a:latin typeface="Arial - 20"/>
                        </a:rPr>
                        <a:t>Recovery/
Combination </a:t>
                      </a:r>
                      <a:endParaRPr lang="en-US" sz="2000" b="1" i="0" u="none" baseline="0">
                        <a:solidFill>
                          <a:srgbClr val="000000"/>
                        </a:solidFill>
                        <a:latin typeface="Arial - 20"/>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AD5B">
                        <a:alpha val="99996"/>
                      </a:srgbClr>
                    </a:solidFill>
                  </a:tcPr>
                </a:tc>
                <a:tc>
                  <a:txBody>
                    <a:bodyPr/>
                    <a:lstStyle/>
                    <a:p>
                      <a:endParaRPr lang="en-US"/>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dirty="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dirty="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dirty="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grpSp>
        <p:nvGrpSpPr>
          <p:cNvPr id="11305" name="Group 37"/>
          <p:cNvGrpSpPr>
            <a:grpSpLocks/>
          </p:cNvGrpSpPr>
          <p:nvPr/>
        </p:nvGrpSpPr>
        <p:grpSpPr bwMode="auto">
          <a:xfrm>
            <a:off x="6299200" y="2057400"/>
            <a:ext cx="152400" cy="762000"/>
            <a:chOff x="6375400" y="5562600"/>
            <a:chExt cx="152400" cy="762000"/>
          </a:xfrm>
        </p:grpSpPr>
        <p:sp>
          <p:nvSpPr>
            <p:cNvPr id="26" name="Rectangle 25"/>
            <p:cNvSpPr/>
            <p:nvPr/>
          </p:nvSpPr>
          <p:spPr>
            <a:xfrm>
              <a:off x="6375400" y="61722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6375400" y="58674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6375400" y="55626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9" name="Rectangle 28"/>
          <p:cNvSpPr/>
          <p:nvPr/>
        </p:nvSpPr>
        <p:spPr>
          <a:xfrm>
            <a:off x="7975600" y="48006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7975600" y="44958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7975600" y="41910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7975600" y="37338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7975600" y="34290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7975600" y="31242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7975600" y="26670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7975600" y="23622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7975600" y="20574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315" name="Group 38"/>
          <p:cNvGrpSpPr>
            <a:grpSpLocks/>
          </p:cNvGrpSpPr>
          <p:nvPr/>
        </p:nvGrpSpPr>
        <p:grpSpPr bwMode="auto">
          <a:xfrm>
            <a:off x="6299200" y="3124200"/>
            <a:ext cx="152400" cy="762000"/>
            <a:chOff x="6375400" y="5562600"/>
            <a:chExt cx="152400" cy="762000"/>
          </a:xfrm>
        </p:grpSpPr>
        <p:sp>
          <p:nvSpPr>
            <p:cNvPr id="40" name="Rectangle 39"/>
            <p:cNvSpPr/>
            <p:nvPr/>
          </p:nvSpPr>
          <p:spPr>
            <a:xfrm>
              <a:off x="6375400" y="61722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40"/>
            <p:cNvSpPr/>
            <p:nvPr/>
          </p:nvSpPr>
          <p:spPr>
            <a:xfrm>
              <a:off x="6375400" y="58674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41"/>
            <p:cNvSpPr/>
            <p:nvPr/>
          </p:nvSpPr>
          <p:spPr>
            <a:xfrm>
              <a:off x="6375400" y="55626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316" name="Group 42"/>
          <p:cNvGrpSpPr>
            <a:grpSpLocks/>
          </p:cNvGrpSpPr>
          <p:nvPr/>
        </p:nvGrpSpPr>
        <p:grpSpPr bwMode="auto">
          <a:xfrm>
            <a:off x="6299200" y="4191000"/>
            <a:ext cx="152400" cy="762000"/>
            <a:chOff x="6375400" y="5562600"/>
            <a:chExt cx="152400" cy="762000"/>
          </a:xfrm>
        </p:grpSpPr>
        <p:sp>
          <p:nvSpPr>
            <p:cNvPr id="44" name="Rectangle 43"/>
            <p:cNvSpPr/>
            <p:nvPr/>
          </p:nvSpPr>
          <p:spPr>
            <a:xfrm>
              <a:off x="6375400" y="61722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4"/>
            <p:cNvSpPr/>
            <p:nvPr/>
          </p:nvSpPr>
          <p:spPr>
            <a:xfrm>
              <a:off x="6375400" y="58674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45"/>
            <p:cNvSpPr/>
            <p:nvPr/>
          </p:nvSpPr>
          <p:spPr>
            <a:xfrm>
              <a:off x="6375400" y="55626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317" name="Group 46"/>
          <p:cNvGrpSpPr>
            <a:grpSpLocks/>
          </p:cNvGrpSpPr>
          <p:nvPr/>
        </p:nvGrpSpPr>
        <p:grpSpPr bwMode="auto">
          <a:xfrm>
            <a:off x="9652000" y="2057400"/>
            <a:ext cx="152400" cy="762000"/>
            <a:chOff x="6375400" y="5562600"/>
            <a:chExt cx="152400" cy="762000"/>
          </a:xfrm>
        </p:grpSpPr>
        <p:sp>
          <p:nvSpPr>
            <p:cNvPr id="48" name="Rectangle 47"/>
            <p:cNvSpPr/>
            <p:nvPr/>
          </p:nvSpPr>
          <p:spPr>
            <a:xfrm>
              <a:off x="6375400" y="61722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Rectangle 48"/>
            <p:cNvSpPr/>
            <p:nvPr/>
          </p:nvSpPr>
          <p:spPr>
            <a:xfrm>
              <a:off x="6375400" y="58674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Rectangle 49"/>
            <p:cNvSpPr/>
            <p:nvPr/>
          </p:nvSpPr>
          <p:spPr>
            <a:xfrm>
              <a:off x="6375400" y="55626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318" name="Group 50"/>
          <p:cNvGrpSpPr>
            <a:grpSpLocks/>
          </p:cNvGrpSpPr>
          <p:nvPr/>
        </p:nvGrpSpPr>
        <p:grpSpPr bwMode="auto">
          <a:xfrm>
            <a:off x="9652000" y="3124200"/>
            <a:ext cx="152400" cy="762000"/>
            <a:chOff x="6375400" y="5562600"/>
            <a:chExt cx="152400" cy="762000"/>
          </a:xfrm>
        </p:grpSpPr>
        <p:sp>
          <p:nvSpPr>
            <p:cNvPr id="52" name="Rectangle 51"/>
            <p:cNvSpPr/>
            <p:nvPr/>
          </p:nvSpPr>
          <p:spPr>
            <a:xfrm>
              <a:off x="6375400" y="61722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Rectangle 52"/>
            <p:cNvSpPr/>
            <p:nvPr/>
          </p:nvSpPr>
          <p:spPr>
            <a:xfrm>
              <a:off x="6375400" y="58674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Rectangle 53"/>
            <p:cNvSpPr/>
            <p:nvPr/>
          </p:nvSpPr>
          <p:spPr>
            <a:xfrm>
              <a:off x="6375400" y="55626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319" name="Group 54"/>
          <p:cNvGrpSpPr>
            <a:grpSpLocks/>
          </p:cNvGrpSpPr>
          <p:nvPr/>
        </p:nvGrpSpPr>
        <p:grpSpPr bwMode="auto">
          <a:xfrm>
            <a:off x="9652000" y="4191000"/>
            <a:ext cx="152400" cy="762000"/>
            <a:chOff x="6375400" y="5562600"/>
            <a:chExt cx="152400" cy="762000"/>
          </a:xfrm>
        </p:grpSpPr>
        <p:sp>
          <p:nvSpPr>
            <p:cNvPr id="56" name="Rectangle 55"/>
            <p:cNvSpPr/>
            <p:nvPr/>
          </p:nvSpPr>
          <p:spPr>
            <a:xfrm>
              <a:off x="6375400" y="61722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Rectangle 56"/>
            <p:cNvSpPr/>
            <p:nvPr/>
          </p:nvSpPr>
          <p:spPr>
            <a:xfrm>
              <a:off x="6375400" y="58674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Rectangle 57"/>
            <p:cNvSpPr/>
            <p:nvPr/>
          </p:nvSpPr>
          <p:spPr>
            <a:xfrm>
              <a:off x="6375400" y="55626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320" name="Group 58"/>
          <p:cNvGrpSpPr>
            <a:grpSpLocks/>
          </p:cNvGrpSpPr>
          <p:nvPr/>
        </p:nvGrpSpPr>
        <p:grpSpPr bwMode="auto">
          <a:xfrm>
            <a:off x="4851400" y="2057400"/>
            <a:ext cx="152400" cy="762000"/>
            <a:chOff x="6375400" y="5562600"/>
            <a:chExt cx="152400" cy="762000"/>
          </a:xfrm>
        </p:grpSpPr>
        <p:sp>
          <p:nvSpPr>
            <p:cNvPr id="60" name="Rectangle 59"/>
            <p:cNvSpPr/>
            <p:nvPr/>
          </p:nvSpPr>
          <p:spPr>
            <a:xfrm>
              <a:off x="6375400" y="61722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Rectangle 60"/>
            <p:cNvSpPr/>
            <p:nvPr/>
          </p:nvSpPr>
          <p:spPr>
            <a:xfrm>
              <a:off x="6375400" y="58674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Rectangle 61"/>
            <p:cNvSpPr/>
            <p:nvPr/>
          </p:nvSpPr>
          <p:spPr>
            <a:xfrm>
              <a:off x="6375400" y="55626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321" name="Group 62"/>
          <p:cNvGrpSpPr>
            <a:grpSpLocks/>
          </p:cNvGrpSpPr>
          <p:nvPr/>
        </p:nvGrpSpPr>
        <p:grpSpPr bwMode="auto">
          <a:xfrm>
            <a:off x="4851400" y="3124200"/>
            <a:ext cx="152400" cy="762000"/>
            <a:chOff x="6375400" y="5562600"/>
            <a:chExt cx="152400" cy="762000"/>
          </a:xfrm>
        </p:grpSpPr>
        <p:sp>
          <p:nvSpPr>
            <p:cNvPr id="64" name="Rectangle 63"/>
            <p:cNvSpPr/>
            <p:nvPr/>
          </p:nvSpPr>
          <p:spPr>
            <a:xfrm>
              <a:off x="6375400" y="61722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 name="Rectangle 64"/>
            <p:cNvSpPr/>
            <p:nvPr/>
          </p:nvSpPr>
          <p:spPr>
            <a:xfrm>
              <a:off x="6375400" y="58674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 name="Rectangle 65"/>
            <p:cNvSpPr/>
            <p:nvPr/>
          </p:nvSpPr>
          <p:spPr>
            <a:xfrm>
              <a:off x="6375400" y="55626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322" name="Group 66"/>
          <p:cNvGrpSpPr>
            <a:grpSpLocks/>
          </p:cNvGrpSpPr>
          <p:nvPr/>
        </p:nvGrpSpPr>
        <p:grpSpPr bwMode="auto">
          <a:xfrm>
            <a:off x="4851400" y="4191000"/>
            <a:ext cx="152400" cy="762000"/>
            <a:chOff x="6375400" y="5562600"/>
            <a:chExt cx="152400" cy="762000"/>
          </a:xfrm>
        </p:grpSpPr>
        <p:sp>
          <p:nvSpPr>
            <p:cNvPr id="68" name="Rectangle 67"/>
            <p:cNvSpPr/>
            <p:nvPr/>
          </p:nvSpPr>
          <p:spPr>
            <a:xfrm>
              <a:off x="6375400" y="61722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 name="Rectangle 68"/>
            <p:cNvSpPr/>
            <p:nvPr/>
          </p:nvSpPr>
          <p:spPr>
            <a:xfrm>
              <a:off x="6375400" y="58674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Rectangle 69"/>
            <p:cNvSpPr/>
            <p:nvPr/>
          </p:nvSpPr>
          <p:spPr>
            <a:xfrm>
              <a:off x="6375400" y="55626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323" name="Group 70"/>
          <p:cNvGrpSpPr>
            <a:grpSpLocks/>
          </p:cNvGrpSpPr>
          <p:nvPr/>
        </p:nvGrpSpPr>
        <p:grpSpPr bwMode="auto">
          <a:xfrm>
            <a:off x="3098800" y="2057400"/>
            <a:ext cx="152400" cy="762000"/>
            <a:chOff x="6375400" y="5562600"/>
            <a:chExt cx="152400" cy="762000"/>
          </a:xfrm>
        </p:grpSpPr>
        <p:sp>
          <p:nvSpPr>
            <p:cNvPr id="72" name="Rectangle 71"/>
            <p:cNvSpPr/>
            <p:nvPr/>
          </p:nvSpPr>
          <p:spPr>
            <a:xfrm>
              <a:off x="6375400" y="61722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Rectangle 72"/>
            <p:cNvSpPr/>
            <p:nvPr/>
          </p:nvSpPr>
          <p:spPr>
            <a:xfrm>
              <a:off x="6375400" y="58674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 name="Rectangle 73"/>
            <p:cNvSpPr/>
            <p:nvPr/>
          </p:nvSpPr>
          <p:spPr>
            <a:xfrm>
              <a:off x="6375400" y="55626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324" name="Group 74"/>
          <p:cNvGrpSpPr>
            <a:grpSpLocks/>
          </p:cNvGrpSpPr>
          <p:nvPr/>
        </p:nvGrpSpPr>
        <p:grpSpPr bwMode="auto">
          <a:xfrm>
            <a:off x="3098800" y="3124200"/>
            <a:ext cx="152400" cy="762000"/>
            <a:chOff x="6375400" y="5562600"/>
            <a:chExt cx="152400" cy="762000"/>
          </a:xfrm>
        </p:grpSpPr>
        <p:sp>
          <p:nvSpPr>
            <p:cNvPr id="76" name="Rectangle 75"/>
            <p:cNvSpPr/>
            <p:nvPr/>
          </p:nvSpPr>
          <p:spPr>
            <a:xfrm>
              <a:off x="6375400" y="61722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 name="Rectangle 76"/>
            <p:cNvSpPr/>
            <p:nvPr/>
          </p:nvSpPr>
          <p:spPr>
            <a:xfrm>
              <a:off x="6375400" y="58674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 name="Rectangle 77"/>
            <p:cNvSpPr/>
            <p:nvPr/>
          </p:nvSpPr>
          <p:spPr>
            <a:xfrm>
              <a:off x="6375400" y="55626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325" name="Group 78"/>
          <p:cNvGrpSpPr>
            <a:grpSpLocks/>
          </p:cNvGrpSpPr>
          <p:nvPr/>
        </p:nvGrpSpPr>
        <p:grpSpPr bwMode="auto">
          <a:xfrm>
            <a:off x="3098800" y="4191000"/>
            <a:ext cx="152400" cy="762000"/>
            <a:chOff x="6375400" y="5562600"/>
            <a:chExt cx="152400" cy="762000"/>
          </a:xfrm>
        </p:grpSpPr>
        <p:sp>
          <p:nvSpPr>
            <p:cNvPr id="80" name="Rectangle 79"/>
            <p:cNvSpPr/>
            <p:nvPr/>
          </p:nvSpPr>
          <p:spPr>
            <a:xfrm>
              <a:off x="6375400" y="61722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Rectangle 80"/>
            <p:cNvSpPr/>
            <p:nvPr/>
          </p:nvSpPr>
          <p:spPr>
            <a:xfrm>
              <a:off x="6375400" y="58674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Rectangle 81"/>
            <p:cNvSpPr/>
            <p:nvPr/>
          </p:nvSpPr>
          <p:spPr>
            <a:xfrm>
              <a:off x="6375400" y="5562600"/>
              <a:ext cx="152400" cy="1524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326" name="TextBox 82"/>
          <p:cNvSpPr txBox="1">
            <a:spLocks noChangeArrowheads="1"/>
          </p:cNvSpPr>
          <p:nvPr/>
        </p:nvSpPr>
        <p:spPr bwMode="auto">
          <a:xfrm>
            <a:off x="1955800" y="1981200"/>
            <a:ext cx="106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atin typeface="Calibri" pitchFamily="34" charset="0"/>
              </a:rPr>
              <a:t>increase</a:t>
            </a:r>
          </a:p>
          <a:p>
            <a:pPr algn="ctr" eaLnBrk="1" hangingPunct="1"/>
            <a:r>
              <a:rPr lang="en-US">
                <a:latin typeface="Calibri" pitchFamily="34" charset="0"/>
              </a:rPr>
              <a:t>decrease</a:t>
            </a:r>
          </a:p>
          <a:p>
            <a:pPr algn="ctr" eaLnBrk="1" hangingPunct="1"/>
            <a:r>
              <a:rPr lang="en-US">
                <a:latin typeface="Calibri" pitchFamily="34" charset="0"/>
              </a:rPr>
              <a:t>mixed</a:t>
            </a:r>
          </a:p>
        </p:txBody>
      </p:sp>
      <p:sp>
        <p:nvSpPr>
          <p:cNvPr id="11327" name="TextBox 83"/>
          <p:cNvSpPr txBox="1">
            <a:spLocks noChangeArrowheads="1"/>
          </p:cNvSpPr>
          <p:nvPr/>
        </p:nvSpPr>
        <p:spPr bwMode="auto">
          <a:xfrm>
            <a:off x="1955800" y="3048000"/>
            <a:ext cx="106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atin typeface="Calibri" pitchFamily="34" charset="0"/>
              </a:rPr>
              <a:t>increase</a:t>
            </a:r>
          </a:p>
          <a:p>
            <a:pPr algn="ctr" eaLnBrk="1" hangingPunct="1"/>
            <a:r>
              <a:rPr lang="en-US">
                <a:latin typeface="Calibri" pitchFamily="34" charset="0"/>
              </a:rPr>
              <a:t>decrease</a:t>
            </a:r>
          </a:p>
          <a:p>
            <a:pPr algn="ctr" eaLnBrk="1" hangingPunct="1"/>
            <a:r>
              <a:rPr lang="en-US">
                <a:latin typeface="Calibri" pitchFamily="34" charset="0"/>
              </a:rPr>
              <a:t>mixed</a:t>
            </a:r>
          </a:p>
        </p:txBody>
      </p:sp>
      <p:sp>
        <p:nvSpPr>
          <p:cNvPr id="11328" name="TextBox 84"/>
          <p:cNvSpPr txBox="1">
            <a:spLocks noChangeArrowheads="1"/>
          </p:cNvSpPr>
          <p:nvPr/>
        </p:nvSpPr>
        <p:spPr bwMode="auto">
          <a:xfrm>
            <a:off x="1955800" y="4114800"/>
            <a:ext cx="106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atin typeface="Calibri" pitchFamily="34" charset="0"/>
              </a:rPr>
              <a:t>increase</a:t>
            </a:r>
          </a:p>
          <a:p>
            <a:pPr algn="ctr" eaLnBrk="1" hangingPunct="1"/>
            <a:r>
              <a:rPr lang="en-US">
                <a:latin typeface="Calibri" pitchFamily="34" charset="0"/>
              </a:rPr>
              <a:t>decrease</a:t>
            </a:r>
          </a:p>
          <a:p>
            <a:pPr algn="ctr" eaLnBrk="1" hangingPunct="1"/>
            <a:r>
              <a:rPr lang="en-US">
                <a:latin typeface="Calibri" pitchFamily="34" charset="0"/>
              </a:rPr>
              <a:t>mixed</a:t>
            </a:r>
          </a:p>
        </p:txBody>
      </p:sp>
      <p:sp>
        <p:nvSpPr>
          <p:cNvPr id="11329" name="TextBox 85"/>
          <p:cNvSpPr txBox="1">
            <a:spLocks noChangeArrowheads="1"/>
          </p:cNvSpPr>
          <p:nvPr/>
        </p:nvSpPr>
        <p:spPr bwMode="auto">
          <a:xfrm>
            <a:off x="3403600" y="1981200"/>
            <a:ext cx="106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atin typeface="Calibri" pitchFamily="34" charset="0"/>
              </a:rPr>
              <a:t>increase</a:t>
            </a:r>
          </a:p>
          <a:p>
            <a:pPr algn="ctr" eaLnBrk="1" hangingPunct="1"/>
            <a:r>
              <a:rPr lang="en-US">
                <a:latin typeface="Calibri" pitchFamily="34" charset="0"/>
              </a:rPr>
              <a:t>decrease</a:t>
            </a:r>
          </a:p>
          <a:p>
            <a:pPr algn="ctr" eaLnBrk="1" hangingPunct="1"/>
            <a:r>
              <a:rPr lang="en-US">
                <a:latin typeface="Calibri" pitchFamily="34" charset="0"/>
              </a:rPr>
              <a:t>mixed</a:t>
            </a:r>
          </a:p>
        </p:txBody>
      </p:sp>
      <p:sp>
        <p:nvSpPr>
          <p:cNvPr id="11330" name="TextBox 86"/>
          <p:cNvSpPr txBox="1">
            <a:spLocks noChangeArrowheads="1"/>
          </p:cNvSpPr>
          <p:nvPr/>
        </p:nvSpPr>
        <p:spPr bwMode="auto">
          <a:xfrm>
            <a:off x="3403600" y="3048000"/>
            <a:ext cx="106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atin typeface="Calibri" pitchFamily="34" charset="0"/>
              </a:rPr>
              <a:t>increase</a:t>
            </a:r>
          </a:p>
          <a:p>
            <a:pPr algn="ctr" eaLnBrk="1" hangingPunct="1"/>
            <a:r>
              <a:rPr lang="en-US">
                <a:latin typeface="Calibri" pitchFamily="34" charset="0"/>
              </a:rPr>
              <a:t>decrease</a:t>
            </a:r>
          </a:p>
          <a:p>
            <a:pPr algn="ctr" eaLnBrk="1" hangingPunct="1"/>
            <a:r>
              <a:rPr lang="en-US">
                <a:latin typeface="Calibri" pitchFamily="34" charset="0"/>
              </a:rPr>
              <a:t>mixed</a:t>
            </a:r>
          </a:p>
        </p:txBody>
      </p:sp>
      <p:sp>
        <p:nvSpPr>
          <p:cNvPr id="11331" name="TextBox 87"/>
          <p:cNvSpPr txBox="1">
            <a:spLocks noChangeArrowheads="1"/>
          </p:cNvSpPr>
          <p:nvPr/>
        </p:nvSpPr>
        <p:spPr bwMode="auto">
          <a:xfrm>
            <a:off x="3403600" y="4114800"/>
            <a:ext cx="106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atin typeface="Calibri" pitchFamily="34" charset="0"/>
              </a:rPr>
              <a:t>increase</a:t>
            </a:r>
          </a:p>
          <a:p>
            <a:pPr algn="ctr" eaLnBrk="1" hangingPunct="1"/>
            <a:r>
              <a:rPr lang="en-US">
                <a:latin typeface="Calibri" pitchFamily="34" charset="0"/>
              </a:rPr>
              <a:t>decrease</a:t>
            </a:r>
          </a:p>
          <a:p>
            <a:pPr algn="ctr" eaLnBrk="1" hangingPunct="1"/>
            <a:r>
              <a:rPr lang="en-US">
                <a:latin typeface="Calibri" pitchFamily="34" charset="0"/>
              </a:rPr>
              <a:t>mixed</a:t>
            </a:r>
          </a:p>
        </p:txBody>
      </p:sp>
      <p:sp>
        <p:nvSpPr>
          <p:cNvPr id="11332" name="TextBox 88"/>
          <p:cNvSpPr txBox="1">
            <a:spLocks noChangeArrowheads="1"/>
          </p:cNvSpPr>
          <p:nvPr/>
        </p:nvSpPr>
        <p:spPr bwMode="auto">
          <a:xfrm>
            <a:off x="5156200" y="1981200"/>
            <a:ext cx="106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atin typeface="Calibri" pitchFamily="34" charset="0"/>
              </a:rPr>
              <a:t>increase</a:t>
            </a:r>
          </a:p>
          <a:p>
            <a:pPr algn="ctr" eaLnBrk="1" hangingPunct="1"/>
            <a:r>
              <a:rPr lang="en-US">
                <a:latin typeface="Calibri" pitchFamily="34" charset="0"/>
              </a:rPr>
              <a:t>decrease</a:t>
            </a:r>
          </a:p>
          <a:p>
            <a:pPr algn="ctr" eaLnBrk="1" hangingPunct="1"/>
            <a:r>
              <a:rPr lang="en-US">
                <a:latin typeface="Calibri" pitchFamily="34" charset="0"/>
              </a:rPr>
              <a:t>mixed</a:t>
            </a:r>
          </a:p>
        </p:txBody>
      </p:sp>
      <p:sp>
        <p:nvSpPr>
          <p:cNvPr id="11333" name="TextBox 89"/>
          <p:cNvSpPr txBox="1">
            <a:spLocks noChangeArrowheads="1"/>
          </p:cNvSpPr>
          <p:nvPr/>
        </p:nvSpPr>
        <p:spPr bwMode="auto">
          <a:xfrm>
            <a:off x="5156200" y="3048000"/>
            <a:ext cx="106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atin typeface="Calibri" pitchFamily="34" charset="0"/>
              </a:rPr>
              <a:t>increase</a:t>
            </a:r>
          </a:p>
          <a:p>
            <a:pPr algn="ctr" eaLnBrk="1" hangingPunct="1"/>
            <a:r>
              <a:rPr lang="en-US">
                <a:latin typeface="Calibri" pitchFamily="34" charset="0"/>
              </a:rPr>
              <a:t>decrease</a:t>
            </a:r>
          </a:p>
          <a:p>
            <a:pPr algn="ctr" eaLnBrk="1" hangingPunct="1"/>
            <a:r>
              <a:rPr lang="en-US">
                <a:latin typeface="Calibri" pitchFamily="34" charset="0"/>
              </a:rPr>
              <a:t>mixed</a:t>
            </a:r>
          </a:p>
        </p:txBody>
      </p:sp>
      <p:sp>
        <p:nvSpPr>
          <p:cNvPr id="11334" name="TextBox 90"/>
          <p:cNvSpPr txBox="1">
            <a:spLocks noChangeArrowheads="1"/>
          </p:cNvSpPr>
          <p:nvPr/>
        </p:nvSpPr>
        <p:spPr bwMode="auto">
          <a:xfrm>
            <a:off x="5156200" y="4114800"/>
            <a:ext cx="106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atin typeface="Calibri" pitchFamily="34" charset="0"/>
              </a:rPr>
              <a:t>increase</a:t>
            </a:r>
          </a:p>
          <a:p>
            <a:pPr algn="ctr" eaLnBrk="1" hangingPunct="1"/>
            <a:r>
              <a:rPr lang="en-US">
                <a:latin typeface="Calibri" pitchFamily="34" charset="0"/>
              </a:rPr>
              <a:t>decrease</a:t>
            </a:r>
          </a:p>
          <a:p>
            <a:pPr algn="ctr" eaLnBrk="1" hangingPunct="1"/>
            <a:r>
              <a:rPr lang="en-US">
                <a:latin typeface="Calibri" pitchFamily="34" charset="0"/>
              </a:rPr>
              <a:t>mixed</a:t>
            </a:r>
          </a:p>
        </p:txBody>
      </p:sp>
      <p:sp>
        <p:nvSpPr>
          <p:cNvPr id="11335" name="TextBox 91"/>
          <p:cNvSpPr txBox="1">
            <a:spLocks noChangeArrowheads="1"/>
          </p:cNvSpPr>
          <p:nvPr/>
        </p:nvSpPr>
        <p:spPr bwMode="auto">
          <a:xfrm>
            <a:off x="6604000" y="1981200"/>
            <a:ext cx="106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atin typeface="Calibri" pitchFamily="34" charset="0"/>
              </a:rPr>
              <a:t>increase</a:t>
            </a:r>
          </a:p>
          <a:p>
            <a:pPr algn="ctr" eaLnBrk="1" hangingPunct="1"/>
            <a:r>
              <a:rPr lang="en-US">
                <a:latin typeface="Calibri" pitchFamily="34" charset="0"/>
              </a:rPr>
              <a:t>decrease</a:t>
            </a:r>
          </a:p>
          <a:p>
            <a:pPr algn="ctr" eaLnBrk="1" hangingPunct="1"/>
            <a:r>
              <a:rPr lang="en-US">
                <a:latin typeface="Calibri" pitchFamily="34" charset="0"/>
              </a:rPr>
              <a:t>mixed</a:t>
            </a:r>
          </a:p>
        </p:txBody>
      </p:sp>
      <p:sp>
        <p:nvSpPr>
          <p:cNvPr id="11336" name="TextBox 92"/>
          <p:cNvSpPr txBox="1">
            <a:spLocks noChangeArrowheads="1"/>
          </p:cNvSpPr>
          <p:nvPr/>
        </p:nvSpPr>
        <p:spPr bwMode="auto">
          <a:xfrm>
            <a:off x="6604000" y="3048000"/>
            <a:ext cx="106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atin typeface="Calibri" pitchFamily="34" charset="0"/>
              </a:rPr>
              <a:t>increase</a:t>
            </a:r>
          </a:p>
          <a:p>
            <a:pPr algn="ctr" eaLnBrk="1" hangingPunct="1"/>
            <a:r>
              <a:rPr lang="en-US">
                <a:latin typeface="Calibri" pitchFamily="34" charset="0"/>
              </a:rPr>
              <a:t>decrease</a:t>
            </a:r>
          </a:p>
          <a:p>
            <a:pPr algn="ctr" eaLnBrk="1" hangingPunct="1"/>
            <a:r>
              <a:rPr lang="en-US">
                <a:latin typeface="Calibri" pitchFamily="34" charset="0"/>
              </a:rPr>
              <a:t>mixed</a:t>
            </a:r>
          </a:p>
        </p:txBody>
      </p:sp>
      <p:sp>
        <p:nvSpPr>
          <p:cNvPr id="11337" name="TextBox 93"/>
          <p:cNvSpPr txBox="1">
            <a:spLocks noChangeArrowheads="1"/>
          </p:cNvSpPr>
          <p:nvPr/>
        </p:nvSpPr>
        <p:spPr bwMode="auto">
          <a:xfrm>
            <a:off x="6604000" y="4114800"/>
            <a:ext cx="106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atin typeface="Calibri" pitchFamily="34" charset="0"/>
              </a:rPr>
              <a:t>increase</a:t>
            </a:r>
          </a:p>
          <a:p>
            <a:pPr algn="ctr" eaLnBrk="1" hangingPunct="1"/>
            <a:r>
              <a:rPr lang="en-US">
                <a:latin typeface="Calibri" pitchFamily="34" charset="0"/>
              </a:rPr>
              <a:t>decrease</a:t>
            </a:r>
          </a:p>
          <a:p>
            <a:pPr algn="ctr" eaLnBrk="1" hangingPunct="1"/>
            <a:r>
              <a:rPr lang="en-US">
                <a:latin typeface="Calibri" pitchFamily="34" charset="0"/>
              </a:rPr>
              <a:t>mixed</a:t>
            </a:r>
          </a:p>
        </p:txBody>
      </p:sp>
      <p:sp>
        <p:nvSpPr>
          <p:cNvPr id="11338" name="TextBox 94"/>
          <p:cNvSpPr txBox="1">
            <a:spLocks noChangeArrowheads="1"/>
          </p:cNvSpPr>
          <p:nvPr/>
        </p:nvSpPr>
        <p:spPr bwMode="auto">
          <a:xfrm>
            <a:off x="8280400" y="1981200"/>
            <a:ext cx="106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atin typeface="Calibri" pitchFamily="34" charset="0"/>
              </a:rPr>
              <a:t>increase</a:t>
            </a:r>
          </a:p>
          <a:p>
            <a:pPr algn="ctr" eaLnBrk="1" hangingPunct="1"/>
            <a:r>
              <a:rPr lang="en-US">
                <a:latin typeface="Calibri" pitchFamily="34" charset="0"/>
              </a:rPr>
              <a:t>decrease</a:t>
            </a:r>
          </a:p>
          <a:p>
            <a:pPr algn="ctr" eaLnBrk="1" hangingPunct="1"/>
            <a:r>
              <a:rPr lang="en-US">
                <a:latin typeface="Calibri" pitchFamily="34" charset="0"/>
              </a:rPr>
              <a:t>mixed</a:t>
            </a:r>
          </a:p>
        </p:txBody>
      </p:sp>
      <p:sp>
        <p:nvSpPr>
          <p:cNvPr id="11339" name="TextBox 95"/>
          <p:cNvSpPr txBox="1">
            <a:spLocks noChangeArrowheads="1"/>
          </p:cNvSpPr>
          <p:nvPr/>
        </p:nvSpPr>
        <p:spPr bwMode="auto">
          <a:xfrm>
            <a:off x="8280400" y="3048000"/>
            <a:ext cx="106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atin typeface="Calibri" pitchFamily="34" charset="0"/>
              </a:rPr>
              <a:t>increase</a:t>
            </a:r>
          </a:p>
          <a:p>
            <a:pPr algn="ctr" eaLnBrk="1" hangingPunct="1"/>
            <a:r>
              <a:rPr lang="en-US">
                <a:latin typeface="Calibri" pitchFamily="34" charset="0"/>
              </a:rPr>
              <a:t>decrease</a:t>
            </a:r>
          </a:p>
          <a:p>
            <a:pPr algn="ctr" eaLnBrk="1" hangingPunct="1"/>
            <a:r>
              <a:rPr lang="en-US">
                <a:latin typeface="Calibri" pitchFamily="34" charset="0"/>
              </a:rPr>
              <a:t>mixed</a:t>
            </a:r>
          </a:p>
        </p:txBody>
      </p:sp>
      <p:sp>
        <p:nvSpPr>
          <p:cNvPr id="11340" name="TextBox 96"/>
          <p:cNvSpPr txBox="1">
            <a:spLocks noChangeArrowheads="1"/>
          </p:cNvSpPr>
          <p:nvPr/>
        </p:nvSpPr>
        <p:spPr bwMode="auto">
          <a:xfrm>
            <a:off x="8280400" y="4114800"/>
            <a:ext cx="106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atin typeface="Calibri" pitchFamily="34" charset="0"/>
              </a:rPr>
              <a:t>increase</a:t>
            </a:r>
          </a:p>
          <a:p>
            <a:pPr algn="ctr" eaLnBrk="1" hangingPunct="1"/>
            <a:r>
              <a:rPr lang="en-US">
                <a:latin typeface="Calibri" pitchFamily="34" charset="0"/>
              </a:rPr>
              <a:t>decrease</a:t>
            </a:r>
          </a:p>
          <a:p>
            <a:pPr algn="ctr" eaLnBrk="1" hangingPunct="1"/>
            <a:r>
              <a:rPr lang="en-US">
                <a:latin typeface="Calibri" pitchFamily="34" charset="0"/>
              </a:rPr>
              <a:t>mixed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291" name="Picture 2" descr="clipboard(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88900"/>
            <a:ext cx="7683500" cy="469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92" name="Picture 5" descr="clipboard(8).pn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565400" y="762000"/>
            <a:ext cx="5041900" cy="5443538"/>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315" name="Picture 2" descr="clipboard(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88900"/>
            <a:ext cx="7683500" cy="469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16" name="Picture 4" descr="clipboard(10).pn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717800" y="762000"/>
            <a:ext cx="4627563" cy="5197475"/>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17" name="Picture 6" descr="clipboard(11).pn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7708900" y="5111750"/>
            <a:ext cx="1414463" cy="506413"/>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339" name="Picture 2" descr="clipboard(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88900"/>
            <a:ext cx="7683500" cy="469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340" name="Picture 5" descr="clipboard(12).pn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175000" y="838200"/>
            <a:ext cx="4049713" cy="5167313"/>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363" name="Picture 2" descr="clipboard(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88900"/>
            <a:ext cx="7683500" cy="469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4" name="TextBox 4">
            <a:hlinkClick r:id="rId3" action="ppaction://hlinksldjump"/>
          </p:cNvPr>
          <p:cNvSpPr txBox="1">
            <a:spLocks noChangeArrowheads="1"/>
          </p:cNvSpPr>
          <p:nvPr/>
        </p:nvSpPr>
        <p:spPr bwMode="auto">
          <a:xfrm>
            <a:off x="736600" y="762000"/>
            <a:ext cx="8610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0"/>
              </a:rPr>
              <a:t>The</a:t>
            </a:r>
            <a:r>
              <a:rPr lang="en-US" sz="2400" b="1">
                <a:solidFill>
                  <a:srgbClr val="000000"/>
                </a:solidFill>
                <a:latin typeface="Arial - 20"/>
              </a:rPr>
              <a:t> Agriculture Adjustment Administration (AAA)</a:t>
            </a:r>
            <a:r>
              <a:rPr lang="en-US" sz="2400">
                <a:solidFill>
                  <a:srgbClr val="000000"/>
                </a:solidFill>
                <a:latin typeface="Arial - 20"/>
              </a:rPr>
              <a:t> of 1933 raised farm prices through subsidies.  It paid farmers not to raise certain crops and livestock, hoping that lower production would cause prices to rise.  The Supreme Court struck down the tax that funded AAA subsidies to farmers.  The Civil Works Administration (CWA) was a public works program funding jobs ranging from ditch digging to highway repairs to reaching.  Created in November 1933, it was criticized as "make work" and abandoned in the spring of 1934.  It provided a psychological and physical boost to its 4 million workers.</a:t>
            </a:r>
          </a:p>
        </p:txBody>
      </p:sp>
      <p:grpSp>
        <p:nvGrpSpPr>
          <p:cNvPr id="15365" name="Group 6"/>
          <p:cNvGrpSpPr>
            <a:grpSpLocks/>
          </p:cNvGrpSpPr>
          <p:nvPr/>
        </p:nvGrpSpPr>
        <p:grpSpPr bwMode="auto">
          <a:xfrm>
            <a:off x="9055100" y="4946650"/>
            <a:ext cx="749300" cy="719138"/>
            <a:chOff x="9055100" y="4947030"/>
            <a:chExt cx="749300" cy="718820"/>
          </a:xfrm>
        </p:grpSpPr>
        <p:sp>
          <p:nvSpPr>
            <p:cNvPr id="8" name="Oval 7">
              <a:hlinkClick r:id="rId3" action="ppaction://hlinksldjump"/>
            </p:cNvPr>
            <p:cNvSpPr/>
            <p:nvPr/>
          </p:nvSpPr>
          <p:spPr>
            <a:xfrm>
              <a:off x="9064625" y="4947030"/>
              <a:ext cx="719138" cy="718820"/>
            </a:xfrm>
            <a:prstGeom prst="ellipse">
              <a:avLst/>
            </a:pr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7" name="TextBox 8">
              <a:hlinkClick r:id="rId3" action="ppaction://hlinksldjump"/>
            </p:cNvPr>
            <p:cNvSpPr txBox="1">
              <a:spLocks noChangeArrowheads="1"/>
            </p:cNvSpPr>
            <p:nvPr/>
          </p:nvSpPr>
          <p:spPr bwMode="auto">
            <a:xfrm>
              <a:off x="9055100" y="5156200"/>
              <a:ext cx="7493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500" b="1">
                  <a:solidFill>
                    <a:srgbClr val="FFFFFF"/>
                  </a:solidFill>
                  <a:latin typeface="Arial - 20"/>
                </a:rPr>
                <a:t>Back</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6387" name="Picture 2" descr="clipboard(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88900"/>
            <a:ext cx="7683500" cy="469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6388" name="Group 6"/>
          <p:cNvGrpSpPr>
            <a:grpSpLocks/>
          </p:cNvGrpSpPr>
          <p:nvPr/>
        </p:nvGrpSpPr>
        <p:grpSpPr bwMode="auto">
          <a:xfrm>
            <a:off x="9055100" y="4946650"/>
            <a:ext cx="749300" cy="719138"/>
            <a:chOff x="9055100" y="4947030"/>
            <a:chExt cx="749300" cy="718820"/>
          </a:xfrm>
        </p:grpSpPr>
        <p:sp>
          <p:nvSpPr>
            <p:cNvPr id="8" name="Oval 7">
              <a:hlinkClick r:id="rId3" action="ppaction://hlinksldjump"/>
            </p:cNvPr>
            <p:cNvSpPr/>
            <p:nvPr/>
          </p:nvSpPr>
          <p:spPr>
            <a:xfrm>
              <a:off x="9064625" y="4947030"/>
              <a:ext cx="719138" cy="718820"/>
            </a:xfrm>
            <a:prstGeom prst="ellipse">
              <a:avLst/>
            </a:pr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91" name="TextBox 8">
              <a:hlinkClick r:id="rId3" action="ppaction://hlinksldjump"/>
            </p:cNvPr>
            <p:cNvSpPr txBox="1">
              <a:spLocks noChangeArrowheads="1"/>
            </p:cNvSpPr>
            <p:nvPr/>
          </p:nvSpPr>
          <p:spPr bwMode="auto">
            <a:xfrm>
              <a:off x="9055100" y="5156200"/>
              <a:ext cx="7493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500" b="1">
                  <a:solidFill>
                    <a:srgbClr val="FFFFFF"/>
                  </a:solidFill>
                  <a:latin typeface="Arial - 20"/>
                </a:rPr>
                <a:t>Back</a:t>
              </a:r>
            </a:p>
          </p:txBody>
        </p:sp>
      </p:grpSp>
      <p:sp>
        <p:nvSpPr>
          <p:cNvPr id="16389" name="TextBox 10">
            <a:hlinkClick r:id="rId3" action="ppaction://hlinksldjump"/>
          </p:cNvPr>
          <p:cNvSpPr txBox="1">
            <a:spLocks noChangeArrowheads="1"/>
          </p:cNvSpPr>
          <p:nvPr/>
        </p:nvSpPr>
        <p:spPr bwMode="auto">
          <a:xfrm>
            <a:off x="812800" y="838200"/>
            <a:ext cx="8458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0"/>
              </a:rPr>
              <a:t>The</a:t>
            </a:r>
            <a:r>
              <a:rPr lang="en-US" sz="2400" b="1">
                <a:solidFill>
                  <a:srgbClr val="000000"/>
                </a:solidFill>
                <a:latin typeface="Arial - 20"/>
              </a:rPr>
              <a:t> Civilian Conservation Corps (CCC)</a:t>
            </a:r>
            <a:r>
              <a:rPr lang="en-US" sz="2400">
                <a:solidFill>
                  <a:srgbClr val="000000"/>
                </a:solidFill>
                <a:latin typeface="Arial - 20"/>
              </a:rPr>
              <a:t> of 1933 put 2.5 million men to work in a variety of conservation projects: planting trees to combat soil erosion and maintain national forests; eliminating stream pollution; creating fish, game and bird sanctuaries; and conserving coal, petroleum, shale, gas, sodium ad helium deposits.  Workers earned only $1 a day but received free board and job training.  </a:t>
            </a:r>
          </a:p>
          <a:p>
            <a:pPr eaLnBrk="1" hangingPunct="1"/>
            <a:endParaRPr lang="en-US" sz="2400">
              <a:solidFill>
                <a:srgbClr val="000000"/>
              </a:solidFill>
              <a:latin typeface="Arial - 20"/>
            </a:endParaRPr>
          </a:p>
          <a:p>
            <a:pPr eaLnBrk="1" hangingPunct="1"/>
            <a:r>
              <a:rPr lang="en-US" sz="2400">
                <a:solidFill>
                  <a:srgbClr val="000000"/>
                </a:solidFill>
                <a:latin typeface="Arial - 20"/>
              </a:rPr>
              <a:t>From 1934 to 1937, this program funded similar programs for 8,500 women.  It taught men and women of America how to live independently, this increasing self-esteem.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7411" name="Picture 2" descr="clipboard(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88900"/>
            <a:ext cx="7683500" cy="469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7412" name="Group 6"/>
          <p:cNvGrpSpPr>
            <a:grpSpLocks/>
          </p:cNvGrpSpPr>
          <p:nvPr/>
        </p:nvGrpSpPr>
        <p:grpSpPr bwMode="auto">
          <a:xfrm>
            <a:off x="9055100" y="4946650"/>
            <a:ext cx="749300" cy="719138"/>
            <a:chOff x="9055100" y="4947030"/>
            <a:chExt cx="749300" cy="718820"/>
          </a:xfrm>
        </p:grpSpPr>
        <p:sp>
          <p:nvSpPr>
            <p:cNvPr id="8" name="Oval 7">
              <a:hlinkClick r:id="rId3" action="ppaction://hlinksldjump"/>
            </p:cNvPr>
            <p:cNvSpPr/>
            <p:nvPr/>
          </p:nvSpPr>
          <p:spPr>
            <a:xfrm>
              <a:off x="9064625" y="4947030"/>
              <a:ext cx="719138" cy="718820"/>
            </a:xfrm>
            <a:prstGeom prst="ellipse">
              <a:avLst/>
            </a:pr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5" name="TextBox 8">
              <a:hlinkClick r:id="rId3" action="ppaction://hlinksldjump"/>
            </p:cNvPr>
            <p:cNvSpPr txBox="1">
              <a:spLocks noChangeArrowheads="1"/>
            </p:cNvSpPr>
            <p:nvPr/>
          </p:nvSpPr>
          <p:spPr bwMode="auto">
            <a:xfrm>
              <a:off x="9055100" y="5156200"/>
              <a:ext cx="7493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500" b="1">
                  <a:solidFill>
                    <a:srgbClr val="FFFFFF"/>
                  </a:solidFill>
                  <a:latin typeface="Arial - 20"/>
                </a:rPr>
                <a:t>Back</a:t>
              </a:r>
            </a:p>
          </p:txBody>
        </p:sp>
      </p:grpSp>
      <p:sp>
        <p:nvSpPr>
          <p:cNvPr id="17413" name="TextBox 9">
            <a:hlinkClick r:id="rId3" action="ppaction://hlinksldjump"/>
          </p:cNvPr>
          <p:cNvSpPr txBox="1">
            <a:spLocks noChangeArrowheads="1"/>
          </p:cNvSpPr>
          <p:nvPr/>
        </p:nvSpPr>
        <p:spPr bwMode="auto">
          <a:xfrm>
            <a:off x="812800" y="914400"/>
            <a:ext cx="8534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solidFill>
                  <a:srgbClr val="000000"/>
                </a:solidFill>
                <a:latin typeface="Arial - 20"/>
              </a:rPr>
              <a:t>Emergency Banking Act </a:t>
            </a:r>
          </a:p>
          <a:p>
            <a:pPr eaLnBrk="1" hangingPunct="1"/>
            <a:endParaRPr lang="en-US" sz="2400" b="1">
              <a:solidFill>
                <a:srgbClr val="000000"/>
              </a:solidFill>
              <a:latin typeface="Arial - 20"/>
            </a:endParaRPr>
          </a:p>
          <a:p>
            <a:pPr eaLnBrk="1" hangingPunct="1"/>
            <a:r>
              <a:rPr lang="en-US" sz="2400" b="1">
                <a:solidFill>
                  <a:srgbClr val="000000"/>
                </a:solidFill>
                <a:latin typeface="Arial - 20"/>
              </a:rPr>
              <a:t>On</a:t>
            </a:r>
            <a:r>
              <a:rPr lang="en-US" sz="2400">
                <a:solidFill>
                  <a:srgbClr val="000000"/>
                </a:solidFill>
                <a:latin typeface="Arial - 20"/>
              </a:rPr>
              <a:t> March 6, 1933, FDR shut down all the banks in the national and forced Congress to pass this Act.  It gave the government the opportunity to inspect the health of all banks.  This re-established citizens' faith in banks.  Inspectors found that most banks were healthy, and two-thirds of all banks were allowed to open soon after.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5" name="Picture 2" descr="clipboard(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88900"/>
            <a:ext cx="7683500" cy="469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8436" name="Group 6"/>
          <p:cNvGrpSpPr>
            <a:grpSpLocks/>
          </p:cNvGrpSpPr>
          <p:nvPr/>
        </p:nvGrpSpPr>
        <p:grpSpPr bwMode="auto">
          <a:xfrm>
            <a:off x="9055100" y="4946650"/>
            <a:ext cx="749300" cy="719138"/>
            <a:chOff x="9055100" y="4947030"/>
            <a:chExt cx="749300" cy="718820"/>
          </a:xfrm>
        </p:grpSpPr>
        <p:sp>
          <p:nvSpPr>
            <p:cNvPr id="8" name="Oval 7">
              <a:hlinkClick r:id="rId3" action="ppaction://hlinksldjump"/>
            </p:cNvPr>
            <p:cNvSpPr/>
            <p:nvPr/>
          </p:nvSpPr>
          <p:spPr>
            <a:xfrm>
              <a:off x="9064625" y="4947030"/>
              <a:ext cx="719138" cy="718820"/>
            </a:xfrm>
            <a:prstGeom prst="ellipse">
              <a:avLst/>
            </a:pr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39" name="TextBox 8">
              <a:hlinkClick r:id="rId3" action="ppaction://hlinksldjump"/>
            </p:cNvPr>
            <p:cNvSpPr txBox="1">
              <a:spLocks noChangeArrowheads="1"/>
            </p:cNvSpPr>
            <p:nvPr/>
          </p:nvSpPr>
          <p:spPr bwMode="auto">
            <a:xfrm>
              <a:off x="9055100" y="5156200"/>
              <a:ext cx="7493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500" b="1">
                  <a:solidFill>
                    <a:srgbClr val="FFFFFF"/>
                  </a:solidFill>
                  <a:latin typeface="Arial - 20"/>
                </a:rPr>
                <a:t>Back</a:t>
              </a:r>
            </a:p>
          </p:txBody>
        </p:sp>
      </p:grpSp>
      <p:sp>
        <p:nvSpPr>
          <p:cNvPr id="18437" name="TextBox 10">
            <a:hlinkClick r:id="rId3" action="ppaction://hlinksldjump"/>
          </p:cNvPr>
          <p:cNvSpPr txBox="1">
            <a:spLocks noChangeArrowheads="1"/>
          </p:cNvSpPr>
          <p:nvPr/>
        </p:nvSpPr>
        <p:spPr bwMode="auto">
          <a:xfrm>
            <a:off x="850900" y="901700"/>
            <a:ext cx="8204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0"/>
              </a:rPr>
              <a:t>The</a:t>
            </a:r>
            <a:r>
              <a:rPr lang="en-US" sz="2400" b="1">
                <a:solidFill>
                  <a:srgbClr val="000000"/>
                </a:solidFill>
                <a:latin typeface="Arial - 20"/>
              </a:rPr>
              <a:t> Fair Labor Standards Act of 1938</a:t>
            </a:r>
            <a:r>
              <a:rPr lang="en-US" sz="2400">
                <a:solidFill>
                  <a:srgbClr val="000000"/>
                </a:solidFill>
                <a:latin typeface="Arial - 20"/>
              </a:rPr>
              <a:t> banned child labor and set a minimum wage.  It also established a normal work week of 40 hours.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9459" name="Picture 2" descr="clipboard(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88900"/>
            <a:ext cx="7683500" cy="469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9460" name="Group 6"/>
          <p:cNvGrpSpPr>
            <a:grpSpLocks/>
          </p:cNvGrpSpPr>
          <p:nvPr/>
        </p:nvGrpSpPr>
        <p:grpSpPr bwMode="auto">
          <a:xfrm>
            <a:off x="9055100" y="4946650"/>
            <a:ext cx="749300" cy="719138"/>
            <a:chOff x="9055100" y="4947030"/>
            <a:chExt cx="749300" cy="718820"/>
          </a:xfrm>
        </p:grpSpPr>
        <p:sp>
          <p:nvSpPr>
            <p:cNvPr id="8" name="Oval 7">
              <a:hlinkClick r:id="rId3" action="ppaction://hlinksldjump"/>
            </p:cNvPr>
            <p:cNvSpPr/>
            <p:nvPr/>
          </p:nvSpPr>
          <p:spPr>
            <a:xfrm>
              <a:off x="9064625" y="4947030"/>
              <a:ext cx="719138" cy="718820"/>
            </a:xfrm>
            <a:prstGeom prst="ellipse">
              <a:avLst/>
            </a:pr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63" name="TextBox 8">
              <a:hlinkClick r:id="rId3" action="ppaction://hlinksldjump"/>
            </p:cNvPr>
            <p:cNvSpPr txBox="1">
              <a:spLocks noChangeArrowheads="1"/>
            </p:cNvSpPr>
            <p:nvPr/>
          </p:nvSpPr>
          <p:spPr bwMode="auto">
            <a:xfrm>
              <a:off x="9055100" y="5156200"/>
              <a:ext cx="7493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500" b="1">
                  <a:solidFill>
                    <a:srgbClr val="FFFFFF"/>
                  </a:solidFill>
                  <a:latin typeface="Arial - 20"/>
                </a:rPr>
                <a:t>Back</a:t>
              </a:r>
            </a:p>
          </p:txBody>
        </p:sp>
      </p:grpSp>
      <p:sp>
        <p:nvSpPr>
          <p:cNvPr id="19461" name="TextBox 9">
            <a:hlinkClick r:id="rId3" action="ppaction://hlinksldjump"/>
          </p:cNvPr>
          <p:cNvSpPr txBox="1">
            <a:spLocks noChangeArrowheads="1"/>
          </p:cNvSpPr>
          <p:nvPr/>
        </p:nvSpPr>
        <p:spPr bwMode="auto">
          <a:xfrm>
            <a:off x="736600" y="9271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0"/>
              </a:rPr>
              <a:t>The</a:t>
            </a:r>
            <a:r>
              <a:rPr lang="en-US" sz="2400" b="1">
                <a:solidFill>
                  <a:srgbClr val="000000"/>
                </a:solidFill>
                <a:latin typeface="Arial - 20"/>
              </a:rPr>
              <a:t> Farm Security Administration (FSA)</a:t>
            </a:r>
            <a:r>
              <a:rPr lang="en-US" sz="2400">
                <a:solidFill>
                  <a:srgbClr val="000000"/>
                </a:solidFill>
                <a:latin typeface="Arial - 20"/>
              </a:rPr>
              <a:t> was created in 1937 (formerly called the Resettlement Administration in 1935) to aid sharecroppers.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483" name="Picture 2" descr="clipboard(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88900"/>
            <a:ext cx="7683500" cy="469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20484" name="Group 6"/>
          <p:cNvGrpSpPr>
            <a:grpSpLocks/>
          </p:cNvGrpSpPr>
          <p:nvPr/>
        </p:nvGrpSpPr>
        <p:grpSpPr bwMode="auto">
          <a:xfrm>
            <a:off x="9055100" y="4946650"/>
            <a:ext cx="749300" cy="719138"/>
            <a:chOff x="9055100" y="4947030"/>
            <a:chExt cx="749300" cy="718820"/>
          </a:xfrm>
        </p:grpSpPr>
        <p:sp>
          <p:nvSpPr>
            <p:cNvPr id="8" name="Oval 7">
              <a:hlinkClick r:id="rId3" action="ppaction://hlinksldjump"/>
            </p:cNvPr>
            <p:cNvSpPr/>
            <p:nvPr/>
          </p:nvSpPr>
          <p:spPr>
            <a:xfrm>
              <a:off x="9064625" y="4947030"/>
              <a:ext cx="719138" cy="718820"/>
            </a:xfrm>
            <a:prstGeom prst="ellipse">
              <a:avLst/>
            </a:pr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87" name="TextBox 8">
              <a:hlinkClick r:id="rId3" action="ppaction://hlinksldjump"/>
            </p:cNvPr>
            <p:cNvSpPr txBox="1">
              <a:spLocks noChangeArrowheads="1"/>
            </p:cNvSpPr>
            <p:nvPr/>
          </p:nvSpPr>
          <p:spPr bwMode="auto">
            <a:xfrm>
              <a:off x="9055100" y="5156200"/>
              <a:ext cx="7493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500" b="1">
                  <a:solidFill>
                    <a:srgbClr val="FFFFFF"/>
                  </a:solidFill>
                  <a:latin typeface="Arial - 20"/>
                </a:rPr>
                <a:t>Back</a:t>
              </a:r>
            </a:p>
          </p:txBody>
        </p:sp>
      </p:grpSp>
      <p:sp>
        <p:nvSpPr>
          <p:cNvPr id="20485" name="TextBox 11">
            <a:hlinkClick r:id="rId3" action="ppaction://hlinksldjump"/>
          </p:cNvPr>
          <p:cNvSpPr txBox="1">
            <a:spLocks noChangeArrowheads="1"/>
          </p:cNvSpPr>
          <p:nvPr/>
        </p:nvSpPr>
        <p:spPr bwMode="auto">
          <a:xfrm>
            <a:off x="736600" y="939800"/>
            <a:ext cx="8839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0"/>
              </a:rPr>
              <a:t>The</a:t>
            </a:r>
            <a:r>
              <a:rPr lang="en-US" sz="2400" b="1">
                <a:solidFill>
                  <a:srgbClr val="000000"/>
                </a:solidFill>
                <a:latin typeface="Arial - 20"/>
              </a:rPr>
              <a:t> Federal Art Project (FAP) of 1935</a:t>
            </a:r>
            <a:r>
              <a:rPr lang="en-US" sz="2400">
                <a:solidFill>
                  <a:srgbClr val="000000"/>
                </a:solidFill>
                <a:latin typeface="Arial - 20"/>
              </a:rPr>
              <a:t> was a part of the Works Progress Administration (WPA).  This cultural program employed 5,300 artists at its height in 1936.  Murals, paintings, sculptures and photography were all part of this program.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75" name="Picture 2" descr="clipboard(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88900"/>
            <a:ext cx="7683500" cy="469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76" name="Picture 6" descr="clipboard(2).pn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08000" y="838200"/>
            <a:ext cx="9078913" cy="4306888"/>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1507" name="Picture 2" descr="clipboard(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88900"/>
            <a:ext cx="7683500" cy="469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21508" name="Group 6"/>
          <p:cNvGrpSpPr>
            <a:grpSpLocks/>
          </p:cNvGrpSpPr>
          <p:nvPr/>
        </p:nvGrpSpPr>
        <p:grpSpPr bwMode="auto">
          <a:xfrm>
            <a:off x="9055100" y="4946650"/>
            <a:ext cx="749300" cy="719138"/>
            <a:chOff x="9055100" y="4947030"/>
            <a:chExt cx="749300" cy="718820"/>
          </a:xfrm>
        </p:grpSpPr>
        <p:sp>
          <p:nvSpPr>
            <p:cNvPr id="8" name="Oval 7">
              <a:hlinkClick r:id="rId3" action="ppaction://hlinksldjump"/>
            </p:cNvPr>
            <p:cNvSpPr/>
            <p:nvPr/>
          </p:nvSpPr>
          <p:spPr>
            <a:xfrm>
              <a:off x="9064625" y="4947030"/>
              <a:ext cx="719138" cy="718820"/>
            </a:xfrm>
            <a:prstGeom prst="ellipse">
              <a:avLst/>
            </a:pr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11" name="TextBox 8">
              <a:hlinkClick r:id="rId3" action="ppaction://hlinksldjump"/>
            </p:cNvPr>
            <p:cNvSpPr txBox="1">
              <a:spLocks noChangeArrowheads="1"/>
            </p:cNvSpPr>
            <p:nvPr/>
          </p:nvSpPr>
          <p:spPr bwMode="auto">
            <a:xfrm>
              <a:off x="9055100" y="5156200"/>
              <a:ext cx="7493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500" b="1">
                  <a:solidFill>
                    <a:srgbClr val="FFFFFF"/>
                  </a:solidFill>
                  <a:latin typeface="Arial - 20"/>
                </a:rPr>
                <a:t>Back</a:t>
              </a:r>
            </a:p>
          </p:txBody>
        </p:sp>
      </p:grpSp>
      <p:sp>
        <p:nvSpPr>
          <p:cNvPr id="21509" name="TextBox 9">
            <a:hlinkClick r:id="rId3" action="ppaction://hlinksldjump"/>
          </p:cNvPr>
          <p:cNvSpPr txBox="1">
            <a:spLocks noChangeArrowheads="1"/>
          </p:cNvSpPr>
          <p:nvPr/>
        </p:nvSpPr>
        <p:spPr bwMode="auto">
          <a:xfrm>
            <a:off x="736600" y="1003300"/>
            <a:ext cx="8902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0"/>
              </a:rPr>
              <a:t>The</a:t>
            </a:r>
            <a:r>
              <a:rPr lang="en-US" sz="2400" b="1">
                <a:solidFill>
                  <a:srgbClr val="000000"/>
                </a:solidFill>
                <a:latin typeface="Arial - 20"/>
              </a:rPr>
              <a:t> Federal Deposit Insurance Corporation (FDIC)</a:t>
            </a:r>
            <a:r>
              <a:rPr lang="en-US" sz="2400">
                <a:solidFill>
                  <a:srgbClr val="000000"/>
                </a:solidFill>
                <a:latin typeface="Arial - 20"/>
              </a:rPr>
              <a:t> was established by the Glass-Steagall Banking Act of 1933 to insure bank deposits of up to $5,000.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31" name="Picture 2" descr="clipboard(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88900"/>
            <a:ext cx="7683500" cy="469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22532" name="Group 6"/>
          <p:cNvGrpSpPr>
            <a:grpSpLocks/>
          </p:cNvGrpSpPr>
          <p:nvPr/>
        </p:nvGrpSpPr>
        <p:grpSpPr bwMode="auto">
          <a:xfrm>
            <a:off x="9055100" y="4946650"/>
            <a:ext cx="749300" cy="719138"/>
            <a:chOff x="9055100" y="4947030"/>
            <a:chExt cx="749300" cy="718820"/>
          </a:xfrm>
        </p:grpSpPr>
        <p:sp>
          <p:nvSpPr>
            <p:cNvPr id="8" name="Oval 7">
              <a:hlinkClick r:id="rId3" action="ppaction://hlinksldjump"/>
            </p:cNvPr>
            <p:cNvSpPr/>
            <p:nvPr/>
          </p:nvSpPr>
          <p:spPr>
            <a:xfrm>
              <a:off x="9064625" y="4947030"/>
              <a:ext cx="719138" cy="718820"/>
            </a:xfrm>
            <a:prstGeom prst="ellipse">
              <a:avLst/>
            </a:pr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35" name="TextBox 8">
              <a:hlinkClick r:id="rId3" action="ppaction://hlinksldjump"/>
            </p:cNvPr>
            <p:cNvSpPr txBox="1">
              <a:spLocks noChangeArrowheads="1"/>
            </p:cNvSpPr>
            <p:nvPr/>
          </p:nvSpPr>
          <p:spPr bwMode="auto">
            <a:xfrm>
              <a:off x="9055100" y="5156200"/>
              <a:ext cx="7493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500" b="1">
                  <a:solidFill>
                    <a:srgbClr val="FFFFFF"/>
                  </a:solidFill>
                  <a:latin typeface="Arial - 20"/>
                </a:rPr>
                <a:t>Back</a:t>
              </a:r>
            </a:p>
          </p:txBody>
        </p:sp>
      </p:grpSp>
      <p:sp>
        <p:nvSpPr>
          <p:cNvPr id="22533" name="TextBox 10">
            <a:hlinkClick r:id="rId3" action="ppaction://hlinksldjump"/>
          </p:cNvPr>
          <p:cNvSpPr txBox="1">
            <a:spLocks noChangeArrowheads="1"/>
          </p:cNvSpPr>
          <p:nvPr/>
        </p:nvSpPr>
        <p:spPr bwMode="auto">
          <a:xfrm>
            <a:off x="736600" y="1041400"/>
            <a:ext cx="899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0"/>
              </a:rPr>
              <a:t>The</a:t>
            </a:r>
            <a:r>
              <a:rPr lang="en-US" sz="2400" b="1">
                <a:solidFill>
                  <a:srgbClr val="000000"/>
                </a:solidFill>
                <a:latin typeface="Arial - 20"/>
              </a:rPr>
              <a:t> Federal Emergency Relief Administration (FERA)</a:t>
            </a:r>
            <a:r>
              <a:rPr lang="en-US" sz="2400">
                <a:solidFill>
                  <a:srgbClr val="000000"/>
                </a:solidFill>
                <a:latin typeface="Arial - 20"/>
              </a:rPr>
              <a:t> of 1933 put money into public works programs, which were government-funded projects to build public facilities and create jobs.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3555" name="Picture 2" descr="clipboard(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88900"/>
            <a:ext cx="7683500" cy="469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23556" name="Group 6"/>
          <p:cNvGrpSpPr>
            <a:grpSpLocks/>
          </p:cNvGrpSpPr>
          <p:nvPr/>
        </p:nvGrpSpPr>
        <p:grpSpPr bwMode="auto">
          <a:xfrm>
            <a:off x="9055100" y="4946650"/>
            <a:ext cx="749300" cy="719138"/>
            <a:chOff x="9055100" y="4947030"/>
            <a:chExt cx="749300" cy="718820"/>
          </a:xfrm>
        </p:grpSpPr>
        <p:sp>
          <p:nvSpPr>
            <p:cNvPr id="8" name="Oval 7">
              <a:hlinkClick r:id="rId3" action="ppaction://hlinksldjump"/>
            </p:cNvPr>
            <p:cNvSpPr/>
            <p:nvPr/>
          </p:nvSpPr>
          <p:spPr>
            <a:xfrm>
              <a:off x="9064625" y="4947030"/>
              <a:ext cx="719138" cy="718820"/>
            </a:xfrm>
            <a:prstGeom prst="ellipse">
              <a:avLst/>
            </a:pr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59" name="TextBox 8">
              <a:hlinkClick r:id="rId3" action="ppaction://hlinksldjump"/>
            </p:cNvPr>
            <p:cNvSpPr txBox="1">
              <a:spLocks noChangeArrowheads="1"/>
            </p:cNvSpPr>
            <p:nvPr/>
          </p:nvSpPr>
          <p:spPr bwMode="auto">
            <a:xfrm>
              <a:off x="9055100" y="5156200"/>
              <a:ext cx="7493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500" b="1">
                  <a:solidFill>
                    <a:srgbClr val="FFFFFF"/>
                  </a:solidFill>
                  <a:latin typeface="Arial - 20"/>
                </a:rPr>
                <a:t>Back</a:t>
              </a:r>
            </a:p>
          </p:txBody>
        </p:sp>
      </p:grpSp>
      <p:sp>
        <p:nvSpPr>
          <p:cNvPr id="23557" name="TextBox 9">
            <a:hlinkClick r:id="rId3" action="ppaction://hlinksldjump"/>
          </p:cNvPr>
          <p:cNvSpPr txBox="1">
            <a:spLocks noChangeArrowheads="1"/>
          </p:cNvSpPr>
          <p:nvPr/>
        </p:nvSpPr>
        <p:spPr bwMode="auto">
          <a:xfrm>
            <a:off x="812800" y="977900"/>
            <a:ext cx="8445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0"/>
              </a:rPr>
              <a:t>The</a:t>
            </a:r>
            <a:r>
              <a:rPr lang="en-US" sz="2400" b="1">
                <a:solidFill>
                  <a:srgbClr val="000000"/>
                </a:solidFill>
                <a:latin typeface="Arial - 20"/>
              </a:rPr>
              <a:t> Federal Housing Administration (FHA)</a:t>
            </a:r>
            <a:r>
              <a:rPr lang="en-US" sz="2400">
                <a:solidFill>
                  <a:srgbClr val="000000"/>
                </a:solidFill>
                <a:latin typeface="Arial - 20"/>
              </a:rPr>
              <a:t> of 1934 worked to improve housing standards and conditions and to insure mortgages.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4579" name="Picture 2" descr="clipboard(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88900"/>
            <a:ext cx="7683500" cy="469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24580" name="Group 6"/>
          <p:cNvGrpSpPr>
            <a:grpSpLocks/>
          </p:cNvGrpSpPr>
          <p:nvPr/>
        </p:nvGrpSpPr>
        <p:grpSpPr bwMode="auto">
          <a:xfrm>
            <a:off x="9055100" y="4946650"/>
            <a:ext cx="749300" cy="719138"/>
            <a:chOff x="9055100" y="4947030"/>
            <a:chExt cx="749300" cy="718820"/>
          </a:xfrm>
        </p:grpSpPr>
        <p:sp>
          <p:nvSpPr>
            <p:cNvPr id="8" name="Oval 7">
              <a:hlinkClick r:id="rId3" action="ppaction://hlinksldjump"/>
            </p:cNvPr>
            <p:cNvSpPr/>
            <p:nvPr/>
          </p:nvSpPr>
          <p:spPr>
            <a:xfrm>
              <a:off x="9064625" y="4947030"/>
              <a:ext cx="719138" cy="718820"/>
            </a:xfrm>
            <a:prstGeom prst="ellipse">
              <a:avLst/>
            </a:pr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83" name="TextBox 8">
              <a:hlinkClick r:id="rId3" action="ppaction://hlinksldjump"/>
            </p:cNvPr>
            <p:cNvSpPr txBox="1">
              <a:spLocks noChangeArrowheads="1"/>
            </p:cNvSpPr>
            <p:nvPr/>
          </p:nvSpPr>
          <p:spPr bwMode="auto">
            <a:xfrm>
              <a:off x="9055100" y="5156200"/>
              <a:ext cx="7493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500" b="1">
                  <a:solidFill>
                    <a:srgbClr val="FFFFFF"/>
                  </a:solidFill>
                  <a:latin typeface="Arial - 20"/>
                </a:rPr>
                <a:t>Back</a:t>
              </a:r>
            </a:p>
          </p:txBody>
        </p:sp>
      </p:grpSp>
      <p:sp>
        <p:nvSpPr>
          <p:cNvPr id="24581" name="TextBox 10">
            <a:hlinkClick r:id="rId3" action="ppaction://hlinksldjump"/>
          </p:cNvPr>
          <p:cNvSpPr txBox="1">
            <a:spLocks noChangeArrowheads="1"/>
          </p:cNvSpPr>
          <p:nvPr/>
        </p:nvSpPr>
        <p:spPr bwMode="auto">
          <a:xfrm>
            <a:off x="660400" y="838200"/>
            <a:ext cx="891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0"/>
              </a:rPr>
              <a:t>The </a:t>
            </a:r>
            <a:r>
              <a:rPr lang="en-US" sz="2400" b="1">
                <a:solidFill>
                  <a:srgbClr val="000000"/>
                </a:solidFill>
                <a:latin typeface="Arial - 20"/>
              </a:rPr>
              <a:t>Federal Music Project (FMP)</a:t>
            </a:r>
            <a:r>
              <a:rPr lang="en-US" sz="2400">
                <a:solidFill>
                  <a:srgbClr val="000000"/>
                </a:solidFill>
                <a:latin typeface="Arial - 20"/>
              </a:rPr>
              <a:t> of 1935 was a part of the Works Progress Administration (WPA).  This cultural program employed about 16,000 musicians at its peak.</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5603" name="Picture 2" descr="clipboard(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88900"/>
            <a:ext cx="7683500" cy="469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25604" name="Group 6"/>
          <p:cNvGrpSpPr>
            <a:grpSpLocks/>
          </p:cNvGrpSpPr>
          <p:nvPr/>
        </p:nvGrpSpPr>
        <p:grpSpPr bwMode="auto">
          <a:xfrm>
            <a:off x="9055100" y="4946650"/>
            <a:ext cx="749300" cy="719138"/>
            <a:chOff x="9055100" y="4947030"/>
            <a:chExt cx="749300" cy="718820"/>
          </a:xfrm>
        </p:grpSpPr>
        <p:sp>
          <p:nvSpPr>
            <p:cNvPr id="8" name="Oval 7">
              <a:hlinkClick r:id="rId3" action="ppaction://hlinksldjump"/>
            </p:cNvPr>
            <p:cNvSpPr/>
            <p:nvPr/>
          </p:nvSpPr>
          <p:spPr>
            <a:xfrm>
              <a:off x="9064625" y="4947030"/>
              <a:ext cx="719138" cy="718820"/>
            </a:xfrm>
            <a:prstGeom prst="ellipse">
              <a:avLst/>
            </a:pr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607" name="TextBox 8">
              <a:hlinkClick r:id="rId3" action="ppaction://hlinksldjump"/>
            </p:cNvPr>
            <p:cNvSpPr txBox="1">
              <a:spLocks noChangeArrowheads="1"/>
            </p:cNvSpPr>
            <p:nvPr/>
          </p:nvSpPr>
          <p:spPr bwMode="auto">
            <a:xfrm>
              <a:off x="9055100" y="5156200"/>
              <a:ext cx="7493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500" b="1">
                  <a:solidFill>
                    <a:srgbClr val="FFFFFF"/>
                  </a:solidFill>
                  <a:latin typeface="Arial - 20"/>
                </a:rPr>
                <a:t>Back</a:t>
              </a:r>
            </a:p>
          </p:txBody>
        </p:sp>
      </p:grpSp>
      <p:sp>
        <p:nvSpPr>
          <p:cNvPr id="25605" name="TextBox 9">
            <a:hlinkClick r:id="rId3" action="ppaction://hlinksldjump"/>
          </p:cNvPr>
          <p:cNvSpPr txBox="1">
            <a:spLocks noChangeArrowheads="1"/>
          </p:cNvSpPr>
          <p:nvPr/>
        </p:nvSpPr>
        <p:spPr bwMode="auto">
          <a:xfrm>
            <a:off x="863600" y="914400"/>
            <a:ext cx="8559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0"/>
              </a:rPr>
              <a:t>The</a:t>
            </a:r>
            <a:r>
              <a:rPr lang="en-US" sz="2400" b="1">
                <a:solidFill>
                  <a:srgbClr val="000000"/>
                </a:solidFill>
                <a:latin typeface="Arial - 20"/>
              </a:rPr>
              <a:t> Federal Theatre Project (FTP)</a:t>
            </a:r>
            <a:r>
              <a:rPr lang="en-US" sz="2400">
                <a:solidFill>
                  <a:srgbClr val="000000"/>
                </a:solidFill>
                <a:latin typeface="Arial - 20"/>
              </a:rPr>
              <a:t> of 1935 was a part of the Works Progress Administration (WPA) and employed 12,700 theatre workers at its peak.  The Federal Theatre units presented more than 1,000 performances each month before nearly 1 million people.  There were 1,200 pays produced in the four years of the project.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6627" name="Picture 2" descr="clipboard(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88900"/>
            <a:ext cx="7683500" cy="469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26628" name="Group 6"/>
          <p:cNvGrpSpPr>
            <a:grpSpLocks/>
          </p:cNvGrpSpPr>
          <p:nvPr/>
        </p:nvGrpSpPr>
        <p:grpSpPr bwMode="auto">
          <a:xfrm>
            <a:off x="9055100" y="4946650"/>
            <a:ext cx="749300" cy="719138"/>
            <a:chOff x="9055100" y="4947030"/>
            <a:chExt cx="749300" cy="718820"/>
          </a:xfrm>
        </p:grpSpPr>
        <p:sp>
          <p:nvSpPr>
            <p:cNvPr id="8" name="Oval 7">
              <a:hlinkClick r:id="rId3" action="ppaction://hlinksldjump"/>
            </p:cNvPr>
            <p:cNvSpPr/>
            <p:nvPr/>
          </p:nvSpPr>
          <p:spPr>
            <a:xfrm>
              <a:off x="9064625" y="4947030"/>
              <a:ext cx="719138" cy="718820"/>
            </a:xfrm>
            <a:prstGeom prst="ellipse">
              <a:avLst/>
            </a:pr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31" name="TextBox 8">
              <a:hlinkClick r:id="rId3" action="ppaction://hlinksldjump"/>
            </p:cNvPr>
            <p:cNvSpPr txBox="1">
              <a:spLocks noChangeArrowheads="1"/>
            </p:cNvSpPr>
            <p:nvPr/>
          </p:nvSpPr>
          <p:spPr bwMode="auto">
            <a:xfrm>
              <a:off x="9055100" y="5156200"/>
              <a:ext cx="7493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500" b="1">
                  <a:solidFill>
                    <a:srgbClr val="FFFFFF"/>
                  </a:solidFill>
                  <a:latin typeface="Arial - 20"/>
                </a:rPr>
                <a:t>Back</a:t>
              </a:r>
            </a:p>
          </p:txBody>
        </p:sp>
      </p:grpSp>
      <p:sp>
        <p:nvSpPr>
          <p:cNvPr id="26629" name="TextBox 10">
            <a:hlinkClick r:id="rId3" action="ppaction://hlinksldjump"/>
          </p:cNvPr>
          <p:cNvSpPr txBox="1">
            <a:spLocks noChangeArrowheads="1"/>
          </p:cNvSpPr>
          <p:nvPr/>
        </p:nvSpPr>
        <p:spPr bwMode="auto">
          <a:xfrm>
            <a:off x="711200" y="990600"/>
            <a:ext cx="8712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0"/>
              </a:rPr>
              <a:t>The</a:t>
            </a:r>
            <a:r>
              <a:rPr lang="en-US" sz="2400" b="1">
                <a:solidFill>
                  <a:srgbClr val="000000"/>
                </a:solidFill>
                <a:latin typeface="Arial - 20"/>
              </a:rPr>
              <a:t> Federal Writers Project (FWP)</a:t>
            </a:r>
            <a:r>
              <a:rPr lang="en-US" sz="2400">
                <a:solidFill>
                  <a:srgbClr val="000000"/>
                </a:solidFill>
                <a:latin typeface="Arial - 20"/>
              </a:rPr>
              <a:t> of 1935 was a part of the Works Progress Administration (WPA).  This cultural program employed about 6,686 writers at its peak in 1936.  It produced 3.5 million copies of 800 titles by 1941.</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7651" name="Picture 2" descr="clipboard(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88900"/>
            <a:ext cx="7683500" cy="469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27652" name="Group 6"/>
          <p:cNvGrpSpPr>
            <a:grpSpLocks/>
          </p:cNvGrpSpPr>
          <p:nvPr/>
        </p:nvGrpSpPr>
        <p:grpSpPr bwMode="auto">
          <a:xfrm>
            <a:off x="9055100" y="4946650"/>
            <a:ext cx="749300" cy="719138"/>
            <a:chOff x="9055100" y="4947030"/>
            <a:chExt cx="749300" cy="718820"/>
          </a:xfrm>
        </p:grpSpPr>
        <p:sp>
          <p:nvSpPr>
            <p:cNvPr id="8" name="Oval 7">
              <a:hlinkClick r:id="rId3" action="ppaction://hlinksldjump"/>
            </p:cNvPr>
            <p:cNvSpPr/>
            <p:nvPr/>
          </p:nvSpPr>
          <p:spPr>
            <a:xfrm>
              <a:off x="9064625" y="4947030"/>
              <a:ext cx="719138" cy="718820"/>
            </a:xfrm>
            <a:prstGeom prst="ellipse">
              <a:avLst/>
            </a:pr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55" name="TextBox 8">
              <a:hlinkClick r:id="rId3" action="ppaction://hlinksldjump"/>
            </p:cNvPr>
            <p:cNvSpPr txBox="1">
              <a:spLocks noChangeArrowheads="1"/>
            </p:cNvSpPr>
            <p:nvPr/>
          </p:nvSpPr>
          <p:spPr bwMode="auto">
            <a:xfrm>
              <a:off x="9055100" y="5156200"/>
              <a:ext cx="7493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500" b="1">
                  <a:solidFill>
                    <a:srgbClr val="FFFFFF"/>
                  </a:solidFill>
                  <a:latin typeface="Arial - 20"/>
                </a:rPr>
                <a:t>Back</a:t>
              </a:r>
            </a:p>
          </p:txBody>
        </p:sp>
      </p:grpSp>
      <p:sp>
        <p:nvSpPr>
          <p:cNvPr id="27653" name="TextBox 9">
            <a:hlinkClick r:id="rId3" action="ppaction://hlinksldjump"/>
          </p:cNvPr>
          <p:cNvSpPr txBox="1">
            <a:spLocks noChangeArrowheads="1"/>
          </p:cNvSpPr>
          <p:nvPr/>
        </p:nvSpPr>
        <p:spPr bwMode="auto">
          <a:xfrm>
            <a:off x="889000" y="838200"/>
            <a:ext cx="8763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0"/>
              </a:rPr>
              <a:t>The</a:t>
            </a:r>
            <a:r>
              <a:rPr lang="en-US" sz="2400" b="1">
                <a:solidFill>
                  <a:srgbClr val="000000"/>
                </a:solidFill>
                <a:latin typeface="Arial - 20"/>
              </a:rPr>
              <a:t> National Recovery Act (NRA)</a:t>
            </a:r>
            <a:r>
              <a:rPr lang="en-US" sz="2400">
                <a:solidFill>
                  <a:srgbClr val="000000"/>
                </a:solidFill>
                <a:latin typeface="Arial - 20"/>
              </a:rPr>
              <a:t> of 1933 was known as the "Blue Eagle" from its popular symbol.  Accompanied by the slogan "We Do Our Part," the NRA established codes for fair business practices.  These codes regulated wages, working conditions, production and prices and set a minimum wage.  The Supreme Court invalidated the NRA in 1935.  Some think that it hampered recovery by allowing the formation of cartels, restricting competition and reducing employment.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675" name="Picture 2" descr="clipboard(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88900"/>
            <a:ext cx="7683500" cy="469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28676" name="Group 6"/>
          <p:cNvGrpSpPr>
            <a:grpSpLocks/>
          </p:cNvGrpSpPr>
          <p:nvPr/>
        </p:nvGrpSpPr>
        <p:grpSpPr bwMode="auto">
          <a:xfrm>
            <a:off x="9055100" y="4946650"/>
            <a:ext cx="749300" cy="719138"/>
            <a:chOff x="9055100" y="4947030"/>
            <a:chExt cx="749300" cy="718820"/>
          </a:xfrm>
        </p:grpSpPr>
        <p:sp>
          <p:nvSpPr>
            <p:cNvPr id="8" name="Oval 7">
              <a:hlinkClick r:id="rId3" action="ppaction://hlinksldjump"/>
            </p:cNvPr>
            <p:cNvSpPr/>
            <p:nvPr/>
          </p:nvSpPr>
          <p:spPr>
            <a:xfrm>
              <a:off x="9064625" y="4947030"/>
              <a:ext cx="719138" cy="718820"/>
            </a:xfrm>
            <a:prstGeom prst="ellipse">
              <a:avLst/>
            </a:pr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79" name="TextBox 8">
              <a:hlinkClick r:id="rId3" action="ppaction://hlinksldjump"/>
            </p:cNvPr>
            <p:cNvSpPr txBox="1">
              <a:spLocks noChangeArrowheads="1"/>
            </p:cNvSpPr>
            <p:nvPr/>
          </p:nvSpPr>
          <p:spPr bwMode="auto">
            <a:xfrm>
              <a:off x="9055100" y="5156200"/>
              <a:ext cx="7493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500" b="1">
                  <a:solidFill>
                    <a:srgbClr val="FFFFFF"/>
                  </a:solidFill>
                  <a:latin typeface="Arial - 20"/>
                </a:rPr>
                <a:t>Back</a:t>
              </a:r>
            </a:p>
          </p:txBody>
        </p:sp>
      </p:grpSp>
      <p:sp>
        <p:nvSpPr>
          <p:cNvPr id="28677" name="TextBox 10">
            <a:hlinkClick r:id="rId3" action="ppaction://hlinksldjump"/>
          </p:cNvPr>
          <p:cNvSpPr txBox="1">
            <a:spLocks noChangeArrowheads="1"/>
          </p:cNvSpPr>
          <p:nvPr/>
        </p:nvSpPr>
        <p:spPr bwMode="auto">
          <a:xfrm>
            <a:off x="736600" y="914400"/>
            <a:ext cx="8839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0"/>
              </a:rPr>
              <a:t>The</a:t>
            </a:r>
            <a:r>
              <a:rPr lang="en-US" sz="2400" b="1">
                <a:solidFill>
                  <a:srgbClr val="000000"/>
                </a:solidFill>
                <a:latin typeface="Arial - 20"/>
              </a:rPr>
              <a:t> National Labor Relations Act (Wagner Act)</a:t>
            </a:r>
            <a:r>
              <a:rPr lang="en-US" sz="2400">
                <a:solidFill>
                  <a:srgbClr val="000000"/>
                </a:solidFill>
                <a:latin typeface="Arial - 20"/>
              </a:rPr>
              <a:t> of July 1935 legalized collective bargaining and closed shops (workplaces open only to union members). Although it was designed to bring about industrial peace, it led to a wave of strikes, many of which were sit-down strikes.  These tactics although not always successful, proved quite powerful.  In 1939, the Supreme Court outlawed the sit-down strike as being too potent a weapon and an obstacle to negotiation.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9699" name="Picture 2" descr="clipboard(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88900"/>
            <a:ext cx="7683500" cy="469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29700" name="Group 6"/>
          <p:cNvGrpSpPr>
            <a:grpSpLocks/>
          </p:cNvGrpSpPr>
          <p:nvPr/>
        </p:nvGrpSpPr>
        <p:grpSpPr bwMode="auto">
          <a:xfrm>
            <a:off x="9055100" y="4946650"/>
            <a:ext cx="749300" cy="719138"/>
            <a:chOff x="9055100" y="4947030"/>
            <a:chExt cx="749300" cy="718820"/>
          </a:xfrm>
        </p:grpSpPr>
        <p:sp>
          <p:nvSpPr>
            <p:cNvPr id="8" name="Oval 7">
              <a:hlinkClick r:id="rId3" action="ppaction://hlinksldjump"/>
            </p:cNvPr>
            <p:cNvSpPr/>
            <p:nvPr/>
          </p:nvSpPr>
          <p:spPr>
            <a:xfrm>
              <a:off x="9064625" y="4947030"/>
              <a:ext cx="719138" cy="718820"/>
            </a:xfrm>
            <a:prstGeom prst="ellipse">
              <a:avLst/>
            </a:pr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703" name="TextBox 8">
              <a:hlinkClick r:id="rId3" action="ppaction://hlinksldjump"/>
            </p:cNvPr>
            <p:cNvSpPr txBox="1">
              <a:spLocks noChangeArrowheads="1"/>
            </p:cNvSpPr>
            <p:nvPr/>
          </p:nvSpPr>
          <p:spPr bwMode="auto">
            <a:xfrm>
              <a:off x="9055100" y="5156200"/>
              <a:ext cx="7493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500" b="1">
                  <a:solidFill>
                    <a:srgbClr val="FFFFFF"/>
                  </a:solidFill>
                  <a:latin typeface="Arial - 20"/>
                </a:rPr>
                <a:t>Back</a:t>
              </a:r>
            </a:p>
          </p:txBody>
        </p:sp>
      </p:grpSp>
      <p:sp>
        <p:nvSpPr>
          <p:cNvPr id="29701" name="TextBox 9">
            <a:hlinkClick r:id="rId3" action="ppaction://hlinksldjump"/>
          </p:cNvPr>
          <p:cNvSpPr txBox="1">
            <a:spLocks noChangeArrowheads="1"/>
          </p:cNvSpPr>
          <p:nvPr/>
        </p:nvSpPr>
        <p:spPr bwMode="auto">
          <a:xfrm>
            <a:off x="736600" y="914400"/>
            <a:ext cx="8991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solidFill>
                  <a:srgbClr val="000000"/>
                </a:solidFill>
                <a:latin typeface="Arial - 20"/>
              </a:rPr>
              <a:t>National Youth Administration (NYA)</a:t>
            </a:r>
            <a:r>
              <a:rPr lang="en-US" sz="2400">
                <a:solidFill>
                  <a:srgbClr val="000000"/>
                </a:solidFill>
                <a:latin typeface="Arial - 20"/>
              </a:rPr>
              <a:t> created under the Emergency Relief Act of 1935, provided more than 4.5 million jobs for young people.  It gave part-time employment to students, established training programs and provided aid to unemployed youth.</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723" name="Picture 2" descr="clipboard(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88900"/>
            <a:ext cx="7683500" cy="469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0724" name="Group 6"/>
          <p:cNvGrpSpPr>
            <a:grpSpLocks/>
          </p:cNvGrpSpPr>
          <p:nvPr/>
        </p:nvGrpSpPr>
        <p:grpSpPr bwMode="auto">
          <a:xfrm>
            <a:off x="9055100" y="4946650"/>
            <a:ext cx="749300" cy="719138"/>
            <a:chOff x="9055100" y="4947030"/>
            <a:chExt cx="749300" cy="718820"/>
          </a:xfrm>
        </p:grpSpPr>
        <p:sp>
          <p:nvSpPr>
            <p:cNvPr id="8" name="Oval 7">
              <a:hlinkClick r:id="rId3" action="ppaction://hlinksldjump"/>
            </p:cNvPr>
            <p:cNvSpPr/>
            <p:nvPr/>
          </p:nvSpPr>
          <p:spPr>
            <a:xfrm>
              <a:off x="9064625" y="4947030"/>
              <a:ext cx="719138" cy="718820"/>
            </a:xfrm>
            <a:prstGeom prst="ellipse">
              <a:avLst/>
            </a:pr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27" name="TextBox 8">
              <a:hlinkClick r:id="rId3" action="ppaction://hlinksldjump"/>
            </p:cNvPr>
            <p:cNvSpPr txBox="1">
              <a:spLocks noChangeArrowheads="1"/>
            </p:cNvSpPr>
            <p:nvPr/>
          </p:nvSpPr>
          <p:spPr bwMode="auto">
            <a:xfrm>
              <a:off x="9055100" y="5156200"/>
              <a:ext cx="7493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500" b="1">
                  <a:solidFill>
                    <a:srgbClr val="FFFFFF"/>
                  </a:solidFill>
                  <a:latin typeface="Arial - 20"/>
                </a:rPr>
                <a:t>Back</a:t>
              </a:r>
            </a:p>
          </p:txBody>
        </p:sp>
      </p:grpSp>
      <p:sp>
        <p:nvSpPr>
          <p:cNvPr id="30725" name="TextBox 10">
            <a:hlinkClick r:id="rId3" action="ppaction://hlinksldjump"/>
          </p:cNvPr>
          <p:cNvSpPr txBox="1">
            <a:spLocks noChangeArrowheads="1"/>
          </p:cNvSpPr>
          <p:nvPr/>
        </p:nvSpPr>
        <p:spPr bwMode="auto">
          <a:xfrm>
            <a:off x="660400" y="914400"/>
            <a:ext cx="8915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0"/>
              </a:rPr>
              <a:t>The</a:t>
            </a:r>
            <a:r>
              <a:rPr lang="en-US" sz="2400" b="1">
                <a:solidFill>
                  <a:srgbClr val="000000"/>
                </a:solidFill>
                <a:latin typeface="Arial - 20"/>
              </a:rPr>
              <a:t> Public Works Administration (PWA)</a:t>
            </a:r>
            <a:r>
              <a:rPr lang="en-US" sz="2400">
                <a:solidFill>
                  <a:srgbClr val="000000"/>
                </a:solidFill>
                <a:latin typeface="Arial - 20"/>
              </a:rPr>
              <a:t> of 1933 launched projects, such as the Grand Coulee Dam on the Columbia River.  It was intended both for industrial recovery and unemployment relief.  Eventually more than $4 billion was spent on 34,000 construction projects.  One of these projects was San Francisco's Golden Gate Bridge.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099" name="Picture 2" descr="clipboard(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88900"/>
            <a:ext cx="7683500" cy="469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ChangeArrowheads="1"/>
          </p:cNvSpPr>
          <p:nvPr/>
        </p:nvSpPr>
        <p:spPr bwMode="auto">
          <a:xfrm>
            <a:off x="812800" y="914400"/>
            <a:ext cx="8610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solidFill>
                  <a:srgbClr val="000000"/>
                </a:solidFill>
                <a:latin typeface="Arial - 28"/>
              </a:rPr>
              <a:t>Money supply (stock) is the amount of currency, coins and checkable deposits people have.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1747" name="Picture 2" descr="clipboard(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88900"/>
            <a:ext cx="7683500" cy="469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1748" name="Group 6"/>
          <p:cNvGrpSpPr>
            <a:grpSpLocks/>
          </p:cNvGrpSpPr>
          <p:nvPr/>
        </p:nvGrpSpPr>
        <p:grpSpPr bwMode="auto">
          <a:xfrm>
            <a:off x="9055100" y="4946650"/>
            <a:ext cx="749300" cy="719138"/>
            <a:chOff x="9055100" y="4947030"/>
            <a:chExt cx="749300" cy="718820"/>
          </a:xfrm>
        </p:grpSpPr>
        <p:sp>
          <p:nvSpPr>
            <p:cNvPr id="8" name="Oval 7">
              <a:hlinkClick r:id="rId3" action="ppaction://hlinksldjump"/>
            </p:cNvPr>
            <p:cNvSpPr/>
            <p:nvPr/>
          </p:nvSpPr>
          <p:spPr>
            <a:xfrm>
              <a:off x="9064625" y="4947030"/>
              <a:ext cx="719138" cy="718820"/>
            </a:xfrm>
            <a:prstGeom prst="ellipse">
              <a:avLst/>
            </a:pr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751" name="TextBox 8">
              <a:hlinkClick r:id="rId3" action="ppaction://hlinksldjump"/>
            </p:cNvPr>
            <p:cNvSpPr txBox="1">
              <a:spLocks noChangeArrowheads="1"/>
            </p:cNvSpPr>
            <p:nvPr/>
          </p:nvSpPr>
          <p:spPr bwMode="auto">
            <a:xfrm>
              <a:off x="9055100" y="5156200"/>
              <a:ext cx="7493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500" b="1">
                  <a:solidFill>
                    <a:srgbClr val="FFFFFF"/>
                  </a:solidFill>
                  <a:latin typeface="Arial - 20"/>
                </a:rPr>
                <a:t>Back</a:t>
              </a:r>
            </a:p>
          </p:txBody>
        </p:sp>
      </p:grpSp>
      <p:sp>
        <p:nvSpPr>
          <p:cNvPr id="31749" name="TextBox 9">
            <a:hlinkClick r:id="rId3" action="ppaction://hlinksldjump"/>
          </p:cNvPr>
          <p:cNvSpPr txBox="1">
            <a:spLocks noChangeArrowheads="1"/>
          </p:cNvSpPr>
          <p:nvPr/>
        </p:nvSpPr>
        <p:spPr bwMode="auto">
          <a:xfrm>
            <a:off x="736600" y="965200"/>
            <a:ext cx="883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0"/>
              </a:rPr>
              <a:t>The</a:t>
            </a:r>
            <a:r>
              <a:rPr lang="en-US" sz="2400" b="1">
                <a:solidFill>
                  <a:srgbClr val="000000"/>
                </a:solidFill>
                <a:latin typeface="Arial - 20"/>
              </a:rPr>
              <a:t> Rural Electrification Administration (REA)</a:t>
            </a:r>
            <a:r>
              <a:rPr lang="en-US" sz="2400">
                <a:solidFill>
                  <a:srgbClr val="000000"/>
                </a:solidFill>
                <a:latin typeface="Arial - 20"/>
              </a:rPr>
              <a:t> of 1935 offered loans to electric companies and farm cooperatives for building power plants and extending power lines.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2771" name="Picture 2" descr="clipboard(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88900"/>
            <a:ext cx="7683500" cy="469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2772" name="Group 6"/>
          <p:cNvGrpSpPr>
            <a:grpSpLocks/>
          </p:cNvGrpSpPr>
          <p:nvPr/>
        </p:nvGrpSpPr>
        <p:grpSpPr bwMode="auto">
          <a:xfrm>
            <a:off x="9055100" y="4946650"/>
            <a:ext cx="749300" cy="719138"/>
            <a:chOff x="9055100" y="4947030"/>
            <a:chExt cx="749300" cy="718820"/>
          </a:xfrm>
        </p:grpSpPr>
        <p:sp>
          <p:nvSpPr>
            <p:cNvPr id="8" name="Oval 7">
              <a:hlinkClick r:id="rId3" action="ppaction://hlinksldjump"/>
            </p:cNvPr>
            <p:cNvSpPr/>
            <p:nvPr/>
          </p:nvSpPr>
          <p:spPr>
            <a:xfrm>
              <a:off x="9064625" y="4947030"/>
              <a:ext cx="719138" cy="718820"/>
            </a:xfrm>
            <a:prstGeom prst="ellipse">
              <a:avLst/>
            </a:pr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775" name="TextBox 8">
              <a:hlinkClick r:id="rId3" action="ppaction://hlinksldjump"/>
            </p:cNvPr>
            <p:cNvSpPr txBox="1">
              <a:spLocks noChangeArrowheads="1"/>
            </p:cNvSpPr>
            <p:nvPr/>
          </p:nvSpPr>
          <p:spPr bwMode="auto">
            <a:xfrm>
              <a:off x="9055100" y="5156200"/>
              <a:ext cx="7493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500" b="1">
                  <a:solidFill>
                    <a:srgbClr val="FFFFFF"/>
                  </a:solidFill>
                  <a:latin typeface="Arial - 20"/>
                </a:rPr>
                <a:t>Back</a:t>
              </a:r>
            </a:p>
          </p:txBody>
        </p:sp>
      </p:grpSp>
      <p:sp>
        <p:nvSpPr>
          <p:cNvPr id="32773" name="TextBox 10">
            <a:hlinkClick r:id="rId3" action="ppaction://hlinksldjump"/>
          </p:cNvPr>
          <p:cNvSpPr txBox="1">
            <a:spLocks noChangeArrowheads="1"/>
          </p:cNvSpPr>
          <p:nvPr/>
        </p:nvSpPr>
        <p:spPr bwMode="auto">
          <a:xfrm>
            <a:off x="660400" y="774700"/>
            <a:ext cx="8991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0"/>
              </a:rPr>
              <a:t>The</a:t>
            </a:r>
            <a:r>
              <a:rPr lang="en-US" sz="2400" b="1">
                <a:solidFill>
                  <a:srgbClr val="000000"/>
                </a:solidFill>
                <a:latin typeface="Arial - 20"/>
              </a:rPr>
              <a:t> Securities and Exchange Commission (SEC)</a:t>
            </a:r>
            <a:r>
              <a:rPr lang="en-US" sz="2400">
                <a:solidFill>
                  <a:srgbClr val="000000"/>
                </a:solidFill>
                <a:latin typeface="Arial - 20"/>
              </a:rPr>
              <a:t> of 1934 required full disclosure of information on stocks being sold.  The SEC regulated the stock market.  Congress also gave the Federal Reserve Board the power to regulate the purchase of stock on margin.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3795" name="Picture 2" descr="clipboard(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88900"/>
            <a:ext cx="7683500" cy="469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3796" name="Group 6"/>
          <p:cNvGrpSpPr>
            <a:grpSpLocks/>
          </p:cNvGrpSpPr>
          <p:nvPr/>
        </p:nvGrpSpPr>
        <p:grpSpPr bwMode="auto">
          <a:xfrm>
            <a:off x="9055100" y="4946650"/>
            <a:ext cx="749300" cy="719138"/>
            <a:chOff x="9055100" y="4947030"/>
            <a:chExt cx="749300" cy="718820"/>
          </a:xfrm>
        </p:grpSpPr>
        <p:sp>
          <p:nvSpPr>
            <p:cNvPr id="8" name="Oval 7">
              <a:hlinkClick r:id="rId3" action="ppaction://hlinksldjump"/>
            </p:cNvPr>
            <p:cNvSpPr/>
            <p:nvPr/>
          </p:nvSpPr>
          <p:spPr>
            <a:xfrm>
              <a:off x="9064625" y="4947030"/>
              <a:ext cx="719138" cy="718820"/>
            </a:xfrm>
            <a:prstGeom prst="ellipse">
              <a:avLst/>
            </a:pr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799" name="TextBox 8">
              <a:hlinkClick r:id="rId3" action="ppaction://hlinksldjump"/>
            </p:cNvPr>
            <p:cNvSpPr txBox="1">
              <a:spLocks noChangeArrowheads="1"/>
            </p:cNvSpPr>
            <p:nvPr/>
          </p:nvSpPr>
          <p:spPr bwMode="auto">
            <a:xfrm>
              <a:off x="9055100" y="5156200"/>
              <a:ext cx="7493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500" b="1">
                  <a:solidFill>
                    <a:srgbClr val="FFFFFF"/>
                  </a:solidFill>
                  <a:latin typeface="Arial - 20"/>
                </a:rPr>
                <a:t>Back</a:t>
              </a:r>
            </a:p>
          </p:txBody>
        </p:sp>
      </p:grpSp>
      <p:sp>
        <p:nvSpPr>
          <p:cNvPr id="33797" name="TextBox 9">
            <a:hlinkClick r:id="rId3" action="ppaction://hlinksldjump"/>
          </p:cNvPr>
          <p:cNvSpPr txBox="1">
            <a:spLocks noChangeArrowheads="1"/>
          </p:cNvSpPr>
          <p:nvPr/>
        </p:nvSpPr>
        <p:spPr bwMode="auto">
          <a:xfrm>
            <a:off x="736600" y="927100"/>
            <a:ext cx="8991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0"/>
              </a:rPr>
              <a:t>The</a:t>
            </a:r>
            <a:r>
              <a:rPr lang="en-US" sz="2400" b="1">
                <a:solidFill>
                  <a:srgbClr val="000000"/>
                </a:solidFill>
                <a:latin typeface="Arial - 20"/>
              </a:rPr>
              <a:t> Social Security Act of 1935</a:t>
            </a:r>
            <a:r>
              <a:rPr lang="en-US" sz="2400">
                <a:solidFill>
                  <a:srgbClr val="000000"/>
                </a:solidFill>
                <a:latin typeface="Arial - 20"/>
              </a:rPr>
              <a:t> established the administration of a national pension fund for the aged and unemployed, as well as public assistance for dependent mothers, children and disabled people.  It was financed by a payroll tax based on employer and employee contributions.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4819" name="Picture 2" descr="clipboard(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88900"/>
            <a:ext cx="7683500" cy="469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4820" name="Group 6"/>
          <p:cNvGrpSpPr>
            <a:grpSpLocks/>
          </p:cNvGrpSpPr>
          <p:nvPr/>
        </p:nvGrpSpPr>
        <p:grpSpPr bwMode="auto">
          <a:xfrm>
            <a:off x="9055100" y="4946650"/>
            <a:ext cx="749300" cy="719138"/>
            <a:chOff x="9055100" y="4947030"/>
            <a:chExt cx="749300" cy="718820"/>
          </a:xfrm>
        </p:grpSpPr>
        <p:sp>
          <p:nvSpPr>
            <p:cNvPr id="8" name="Oval 7">
              <a:hlinkClick r:id="rId3" action="ppaction://hlinksldjump"/>
            </p:cNvPr>
            <p:cNvSpPr/>
            <p:nvPr/>
          </p:nvSpPr>
          <p:spPr>
            <a:xfrm>
              <a:off x="9064625" y="4947030"/>
              <a:ext cx="719138" cy="718820"/>
            </a:xfrm>
            <a:prstGeom prst="ellipse">
              <a:avLst/>
            </a:pr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823" name="TextBox 8">
              <a:hlinkClick r:id="rId3" action="ppaction://hlinksldjump"/>
            </p:cNvPr>
            <p:cNvSpPr txBox="1">
              <a:spLocks noChangeArrowheads="1"/>
            </p:cNvSpPr>
            <p:nvPr/>
          </p:nvSpPr>
          <p:spPr bwMode="auto">
            <a:xfrm>
              <a:off x="9055100" y="5156200"/>
              <a:ext cx="7493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500" b="1">
                  <a:solidFill>
                    <a:srgbClr val="FFFFFF"/>
                  </a:solidFill>
                  <a:latin typeface="Arial - 20"/>
                </a:rPr>
                <a:t>Back</a:t>
              </a:r>
            </a:p>
          </p:txBody>
        </p:sp>
      </p:grpSp>
      <p:sp>
        <p:nvSpPr>
          <p:cNvPr id="34821" name="TextBox 10">
            <a:hlinkClick r:id="rId3" action="ppaction://hlinksldjump"/>
          </p:cNvPr>
          <p:cNvSpPr txBox="1">
            <a:spLocks noChangeArrowheads="1"/>
          </p:cNvSpPr>
          <p:nvPr/>
        </p:nvSpPr>
        <p:spPr bwMode="auto">
          <a:xfrm>
            <a:off x="812800" y="863600"/>
            <a:ext cx="8610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0"/>
              </a:rPr>
              <a:t>The </a:t>
            </a:r>
            <a:r>
              <a:rPr lang="en-US" sz="2400" b="1">
                <a:solidFill>
                  <a:srgbClr val="000000"/>
                </a:solidFill>
                <a:latin typeface="Arial - 20"/>
              </a:rPr>
              <a:t>Tennessee Valley Authority (TVA)</a:t>
            </a:r>
            <a:r>
              <a:rPr lang="en-US" sz="2400">
                <a:solidFill>
                  <a:srgbClr val="000000"/>
                </a:solidFill>
                <a:latin typeface="Arial - 20"/>
              </a:rPr>
              <a:t> was created for the economic development of the Tennessee River watershed.  Many jobs were created as a result of 20 dams built to control flooding, generate electricity and increase agricultural production.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5843" name="Picture 2" descr="clipboard(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88900"/>
            <a:ext cx="7683500" cy="469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5844" name="Group 6"/>
          <p:cNvGrpSpPr>
            <a:grpSpLocks/>
          </p:cNvGrpSpPr>
          <p:nvPr/>
        </p:nvGrpSpPr>
        <p:grpSpPr bwMode="auto">
          <a:xfrm>
            <a:off x="9055100" y="4946650"/>
            <a:ext cx="749300" cy="719138"/>
            <a:chOff x="9055100" y="4947030"/>
            <a:chExt cx="749300" cy="718820"/>
          </a:xfrm>
        </p:grpSpPr>
        <p:sp>
          <p:nvSpPr>
            <p:cNvPr id="8" name="Oval 7">
              <a:hlinkClick r:id="rId3" action="ppaction://hlinksldjump"/>
            </p:cNvPr>
            <p:cNvSpPr/>
            <p:nvPr/>
          </p:nvSpPr>
          <p:spPr>
            <a:xfrm>
              <a:off x="9064625" y="4947030"/>
              <a:ext cx="719138" cy="718820"/>
            </a:xfrm>
            <a:prstGeom prst="ellipse">
              <a:avLst/>
            </a:pr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847" name="TextBox 8">
              <a:hlinkClick r:id="rId3" action="ppaction://hlinksldjump"/>
            </p:cNvPr>
            <p:cNvSpPr txBox="1">
              <a:spLocks noChangeArrowheads="1"/>
            </p:cNvSpPr>
            <p:nvPr/>
          </p:nvSpPr>
          <p:spPr bwMode="auto">
            <a:xfrm>
              <a:off x="9055100" y="5156200"/>
              <a:ext cx="7493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500" b="1">
                  <a:solidFill>
                    <a:srgbClr val="FFFFFF"/>
                  </a:solidFill>
                  <a:latin typeface="Arial - 20"/>
                </a:rPr>
                <a:t>Back</a:t>
              </a:r>
            </a:p>
          </p:txBody>
        </p:sp>
      </p:grpSp>
      <p:sp>
        <p:nvSpPr>
          <p:cNvPr id="35845" name="TextBox 9">
            <a:hlinkClick r:id="rId3" action="ppaction://hlinksldjump"/>
          </p:cNvPr>
          <p:cNvSpPr txBox="1">
            <a:spLocks noChangeArrowheads="1"/>
          </p:cNvSpPr>
          <p:nvPr/>
        </p:nvSpPr>
        <p:spPr bwMode="auto">
          <a:xfrm>
            <a:off x="736600" y="990600"/>
            <a:ext cx="8991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0"/>
              </a:rPr>
              <a:t>The </a:t>
            </a:r>
            <a:r>
              <a:rPr lang="en-US" sz="2400" b="1">
                <a:solidFill>
                  <a:srgbClr val="000000"/>
                </a:solidFill>
                <a:latin typeface="Arial - 20"/>
              </a:rPr>
              <a:t>Works Progress Administration (WPA)</a:t>
            </a:r>
            <a:r>
              <a:rPr lang="en-US" sz="2400">
                <a:solidFill>
                  <a:srgbClr val="000000"/>
                </a:solidFill>
                <a:latin typeface="Arial - 20"/>
              </a:rPr>
              <a:t> was a part of the second phase of the New Deal.  From 1935 until 1943, this agency provided work for about 3 million workers at a time.  By 1943, it had helped between 8 million and 9 million people.  Under the WPA, buildings, roads, airports and schools were constructed.  Actors, painters, musicians and writers were employed through the Federal Theatre Project, the Federal Art Project and the Federal Writers Project.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6867" name="Picture 2" descr="clipboard(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88900"/>
            <a:ext cx="7683500" cy="469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6868" name="Group 6"/>
          <p:cNvGrpSpPr>
            <a:grpSpLocks/>
          </p:cNvGrpSpPr>
          <p:nvPr/>
        </p:nvGrpSpPr>
        <p:grpSpPr bwMode="auto">
          <a:xfrm>
            <a:off x="9055100" y="4946650"/>
            <a:ext cx="749300" cy="719138"/>
            <a:chOff x="9055100" y="4947030"/>
            <a:chExt cx="749300" cy="718820"/>
          </a:xfrm>
        </p:grpSpPr>
        <p:sp>
          <p:nvSpPr>
            <p:cNvPr id="8" name="Oval 7">
              <a:hlinkClick r:id="rId3" action="ppaction://hlinksldjump"/>
            </p:cNvPr>
            <p:cNvSpPr/>
            <p:nvPr/>
          </p:nvSpPr>
          <p:spPr>
            <a:xfrm>
              <a:off x="9064625" y="4947030"/>
              <a:ext cx="719138" cy="718820"/>
            </a:xfrm>
            <a:prstGeom prst="ellipse">
              <a:avLst/>
            </a:pr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871" name="TextBox 8">
              <a:hlinkClick r:id="rId3" action="ppaction://hlinksldjump"/>
            </p:cNvPr>
            <p:cNvSpPr txBox="1">
              <a:spLocks noChangeArrowheads="1"/>
            </p:cNvSpPr>
            <p:nvPr/>
          </p:nvSpPr>
          <p:spPr bwMode="auto">
            <a:xfrm>
              <a:off x="9055100" y="5156200"/>
              <a:ext cx="7493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500" b="1">
                  <a:solidFill>
                    <a:srgbClr val="FFFFFF"/>
                  </a:solidFill>
                  <a:latin typeface="Arial - 20"/>
                </a:rPr>
                <a:t>Back</a:t>
              </a:r>
            </a:p>
          </p:txBody>
        </p:sp>
      </p:grpSp>
      <p:sp>
        <p:nvSpPr>
          <p:cNvPr id="36869" name="TextBox 10">
            <a:hlinkClick r:id="rId3" action="ppaction://hlinksldjump"/>
          </p:cNvPr>
          <p:cNvSpPr txBox="1">
            <a:spLocks noChangeArrowheads="1"/>
          </p:cNvSpPr>
          <p:nvPr/>
        </p:nvSpPr>
        <p:spPr bwMode="auto">
          <a:xfrm>
            <a:off x="812800" y="1054100"/>
            <a:ext cx="883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solidFill>
                  <a:srgbClr val="000000"/>
                </a:solidFill>
                <a:latin typeface="Arial - 20"/>
              </a:rPr>
              <a:t>The Revenue Act of 1935 (Wealth Tax Act)</a:t>
            </a:r>
            <a:r>
              <a:rPr lang="en-US" sz="2400">
                <a:solidFill>
                  <a:srgbClr val="000000"/>
                </a:solidFill>
                <a:latin typeface="Arial - 20"/>
              </a:rPr>
              <a:t> raised the tax rate on individual incomes that exceeded $50,000 and also increased rates on the income and profits of corporations.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7891" name="Picture 2" descr="clipboard(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88900"/>
            <a:ext cx="7683500" cy="469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7892" name="Group 6"/>
          <p:cNvGrpSpPr>
            <a:grpSpLocks/>
          </p:cNvGrpSpPr>
          <p:nvPr/>
        </p:nvGrpSpPr>
        <p:grpSpPr bwMode="auto">
          <a:xfrm>
            <a:off x="9055100" y="4946650"/>
            <a:ext cx="749300" cy="719138"/>
            <a:chOff x="9055100" y="4947030"/>
            <a:chExt cx="749300" cy="718820"/>
          </a:xfrm>
        </p:grpSpPr>
        <p:sp>
          <p:nvSpPr>
            <p:cNvPr id="8" name="Oval 7">
              <a:hlinkClick r:id="rId3" action="ppaction://hlinksldjump"/>
            </p:cNvPr>
            <p:cNvSpPr/>
            <p:nvPr/>
          </p:nvSpPr>
          <p:spPr>
            <a:xfrm>
              <a:off x="9064625" y="4947030"/>
              <a:ext cx="719138" cy="718820"/>
            </a:xfrm>
            <a:prstGeom prst="ellipse">
              <a:avLst/>
            </a:pr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895" name="TextBox 8">
              <a:hlinkClick r:id="rId3" action="ppaction://hlinksldjump"/>
            </p:cNvPr>
            <p:cNvSpPr txBox="1">
              <a:spLocks noChangeArrowheads="1"/>
            </p:cNvSpPr>
            <p:nvPr/>
          </p:nvSpPr>
          <p:spPr bwMode="auto">
            <a:xfrm>
              <a:off x="9055100" y="5156200"/>
              <a:ext cx="7493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500" b="1">
                  <a:solidFill>
                    <a:srgbClr val="FFFFFF"/>
                  </a:solidFill>
                  <a:latin typeface="Arial - 20"/>
                </a:rPr>
                <a:t>Back</a:t>
              </a:r>
            </a:p>
          </p:txBody>
        </p:sp>
      </p:grpSp>
      <p:sp>
        <p:nvSpPr>
          <p:cNvPr id="37893" name="TextBox 9">
            <a:hlinkClick r:id="rId3" action="ppaction://hlinksldjump"/>
          </p:cNvPr>
          <p:cNvSpPr txBox="1">
            <a:spLocks noChangeArrowheads="1"/>
          </p:cNvSpPr>
          <p:nvPr/>
        </p:nvSpPr>
        <p:spPr bwMode="auto">
          <a:xfrm>
            <a:off x="736600" y="1028700"/>
            <a:ext cx="8915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0"/>
              </a:rPr>
              <a:t>The </a:t>
            </a:r>
            <a:r>
              <a:rPr lang="en-US" sz="2400" b="1">
                <a:solidFill>
                  <a:srgbClr val="000000"/>
                </a:solidFill>
                <a:latin typeface="Arial - 20"/>
              </a:rPr>
              <a:t>Civil Works Administration (CWA)</a:t>
            </a:r>
            <a:r>
              <a:rPr lang="en-US" sz="2400">
                <a:solidFill>
                  <a:srgbClr val="000000"/>
                </a:solidFill>
                <a:latin typeface="Arial - 20"/>
              </a:rPr>
              <a:t> was a public program funding jobs ranging from ditch digging to highway repairs to teaching.  Created in November 1933, it was criticized as "make work" and abandoned in the spring of 1934.  It provided a psychological and physical boost to its 4 million workers.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123" name="Picture 2" descr="clipboard(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88900"/>
            <a:ext cx="7683500" cy="469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24" name="Picture 5" descr="clipboard(6).pn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336800" y="914400"/>
            <a:ext cx="5526088" cy="4402138"/>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25" name="Picture 6" descr="clipboard(7).pn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2413000" y="5562600"/>
            <a:ext cx="1465263" cy="620713"/>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147" name="Picture 2" descr="clipboard(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88900"/>
            <a:ext cx="7683500" cy="469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48" name="Picture 7" descr="clipboard(8).pn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565400" y="914400"/>
            <a:ext cx="5041900" cy="5443538"/>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171" name="Picture 2" descr="clipboard(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88900"/>
            <a:ext cx="7683500" cy="469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172" name="Rectangle 4"/>
          <p:cNvSpPr>
            <a:spLocks noChangeArrowheads="1"/>
          </p:cNvSpPr>
          <p:nvPr/>
        </p:nvSpPr>
        <p:spPr bwMode="auto">
          <a:xfrm>
            <a:off x="889000" y="914400"/>
            <a:ext cx="8305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solidFill>
                  <a:srgbClr val="000000"/>
                </a:solidFill>
                <a:latin typeface="Arial - 28"/>
              </a:rPr>
              <a:t>Fiscal policies are the spending and taxing policies used by the federal government to influence the economy.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195" name="Picture 2" descr="clipboard(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88900"/>
            <a:ext cx="7683500" cy="469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196" name="TextBox 6">
            <a:hlinkClick r:id="rId3" action="ppaction://hlinksldjump"/>
          </p:cNvPr>
          <p:cNvSpPr txBox="1">
            <a:spLocks noChangeArrowheads="1"/>
          </p:cNvSpPr>
          <p:nvPr/>
        </p:nvSpPr>
        <p:spPr bwMode="auto">
          <a:xfrm>
            <a:off x="6908800" y="4343400"/>
            <a:ext cx="274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8B0000"/>
                </a:solidFill>
                <a:latin typeface="Arial - 12"/>
              </a:rPr>
              <a:t>Federal Housing Administration (FHA)</a:t>
            </a:r>
          </a:p>
        </p:txBody>
      </p:sp>
      <p:sp>
        <p:nvSpPr>
          <p:cNvPr id="8197" name="TextBox 7">
            <a:hlinkClick r:id="rId4" action="ppaction://hlinksldjump"/>
          </p:cNvPr>
          <p:cNvSpPr txBox="1">
            <a:spLocks noChangeArrowheads="1"/>
          </p:cNvSpPr>
          <p:nvPr/>
        </p:nvSpPr>
        <p:spPr bwMode="auto">
          <a:xfrm>
            <a:off x="355600" y="1524000"/>
            <a:ext cx="266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800080"/>
                </a:solidFill>
                <a:latin typeface="Arial - 12"/>
              </a:rPr>
              <a:t>National Youth Administration (NYA)</a:t>
            </a:r>
          </a:p>
        </p:txBody>
      </p:sp>
      <p:sp>
        <p:nvSpPr>
          <p:cNvPr id="8198" name="TextBox 8">
            <a:hlinkClick r:id="rId5" action="ppaction://hlinksldjump"/>
          </p:cNvPr>
          <p:cNvSpPr txBox="1">
            <a:spLocks noChangeArrowheads="1"/>
          </p:cNvSpPr>
          <p:nvPr/>
        </p:nvSpPr>
        <p:spPr bwMode="auto">
          <a:xfrm>
            <a:off x="355600" y="3276600"/>
            <a:ext cx="271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0000FF"/>
                </a:solidFill>
                <a:latin typeface="Arial - 12"/>
              </a:rPr>
              <a:t>Public Works Administration (PWA)</a:t>
            </a:r>
          </a:p>
        </p:txBody>
      </p:sp>
      <p:sp>
        <p:nvSpPr>
          <p:cNvPr id="8199" name="TextBox 9">
            <a:hlinkClick r:id="rId6" action="ppaction://hlinksldjump"/>
          </p:cNvPr>
          <p:cNvSpPr txBox="1">
            <a:spLocks noChangeArrowheads="1"/>
          </p:cNvSpPr>
          <p:nvPr/>
        </p:nvSpPr>
        <p:spPr bwMode="auto">
          <a:xfrm>
            <a:off x="355600" y="3886200"/>
            <a:ext cx="210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480048"/>
                </a:solidFill>
                <a:latin typeface="Arial - 12"/>
              </a:rPr>
              <a:t>Social Security Act of 1935</a:t>
            </a:r>
          </a:p>
        </p:txBody>
      </p:sp>
      <p:sp>
        <p:nvSpPr>
          <p:cNvPr id="8200" name="TextBox 10">
            <a:hlinkClick r:id="rId7" action="ppaction://hlinksldjump"/>
          </p:cNvPr>
          <p:cNvSpPr txBox="1">
            <a:spLocks noChangeArrowheads="1"/>
          </p:cNvSpPr>
          <p:nvPr/>
        </p:nvSpPr>
        <p:spPr bwMode="auto">
          <a:xfrm>
            <a:off x="355600" y="2133600"/>
            <a:ext cx="274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A52A00"/>
                </a:solidFill>
                <a:latin typeface="Arial - 12"/>
              </a:rPr>
              <a:t>Civilian Conservation Corps (CCC)</a:t>
            </a:r>
          </a:p>
        </p:txBody>
      </p:sp>
      <p:sp>
        <p:nvSpPr>
          <p:cNvPr id="8201" name="TextBox 11">
            <a:hlinkClick r:id="rId8" action="ppaction://hlinksldjump"/>
          </p:cNvPr>
          <p:cNvSpPr txBox="1">
            <a:spLocks noChangeArrowheads="1"/>
          </p:cNvSpPr>
          <p:nvPr/>
        </p:nvSpPr>
        <p:spPr bwMode="auto">
          <a:xfrm>
            <a:off x="355600" y="6324600"/>
            <a:ext cx="1905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00008B"/>
                </a:solidFill>
                <a:latin typeface="Arial - 12"/>
              </a:rPr>
              <a:t>Emergency Banking Act</a:t>
            </a:r>
          </a:p>
        </p:txBody>
      </p:sp>
      <p:sp>
        <p:nvSpPr>
          <p:cNvPr id="8202" name="TextBox 12">
            <a:hlinkClick r:id="rId9" action="ppaction://hlinksldjump"/>
          </p:cNvPr>
          <p:cNvSpPr txBox="1">
            <a:spLocks noChangeArrowheads="1"/>
          </p:cNvSpPr>
          <p:nvPr/>
        </p:nvSpPr>
        <p:spPr bwMode="auto">
          <a:xfrm>
            <a:off x="6680200" y="5715000"/>
            <a:ext cx="294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8B0000"/>
                </a:solidFill>
                <a:latin typeface="Arial - 12"/>
              </a:rPr>
              <a:t>Rural Electrification Administration (REA)</a:t>
            </a:r>
          </a:p>
        </p:txBody>
      </p:sp>
      <p:sp>
        <p:nvSpPr>
          <p:cNvPr id="8203" name="TextBox 13">
            <a:hlinkClick r:id="rId10" action="ppaction://hlinksldjump"/>
          </p:cNvPr>
          <p:cNvSpPr txBox="1">
            <a:spLocks noChangeArrowheads="1"/>
          </p:cNvSpPr>
          <p:nvPr/>
        </p:nvSpPr>
        <p:spPr bwMode="auto">
          <a:xfrm>
            <a:off x="6985000" y="7162800"/>
            <a:ext cx="266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4B0082"/>
                </a:solidFill>
                <a:latin typeface="Arial - 12"/>
              </a:rPr>
              <a:t>Works Project Administration (WPA)</a:t>
            </a:r>
          </a:p>
        </p:txBody>
      </p:sp>
      <p:sp>
        <p:nvSpPr>
          <p:cNvPr id="8204" name="TextBox 14">
            <a:hlinkClick r:id="rId11" action="ppaction://hlinksldjump"/>
          </p:cNvPr>
          <p:cNvSpPr txBox="1">
            <a:spLocks noChangeArrowheads="1"/>
          </p:cNvSpPr>
          <p:nvPr/>
        </p:nvSpPr>
        <p:spPr bwMode="auto">
          <a:xfrm>
            <a:off x="355600" y="6934200"/>
            <a:ext cx="195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005500"/>
                </a:solidFill>
                <a:latin typeface="Arial - 12"/>
              </a:rPr>
              <a:t>Fair Labor Standards Act</a:t>
            </a:r>
          </a:p>
        </p:txBody>
      </p:sp>
      <p:sp>
        <p:nvSpPr>
          <p:cNvPr id="8205" name="TextBox 15">
            <a:hlinkClick r:id="rId12" action="ppaction://hlinksldjump"/>
          </p:cNvPr>
          <p:cNvSpPr txBox="1">
            <a:spLocks noChangeArrowheads="1"/>
          </p:cNvSpPr>
          <p:nvPr/>
        </p:nvSpPr>
        <p:spPr bwMode="auto">
          <a:xfrm>
            <a:off x="355600" y="4419600"/>
            <a:ext cx="2362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282828"/>
                </a:solidFill>
                <a:latin typeface="Arial - 12"/>
              </a:rPr>
              <a:t>Federal Writers Project (FWP)</a:t>
            </a:r>
          </a:p>
        </p:txBody>
      </p:sp>
      <p:sp>
        <p:nvSpPr>
          <p:cNvPr id="8206" name="TextBox 16">
            <a:hlinkClick r:id="rId13" action="ppaction://hlinksldjump"/>
          </p:cNvPr>
          <p:cNvSpPr txBox="1">
            <a:spLocks noChangeArrowheads="1"/>
          </p:cNvSpPr>
          <p:nvPr/>
        </p:nvSpPr>
        <p:spPr bwMode="auto">
          <a:xfrm>
            <a:off x="355600" y="5029200"/>
            <a:ext cx="3352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004040"/>
                </a:solidFill>
                <a:latin typeface="Arial - 12"/>
              </a:rPr>
              <a:t>National Labor Relations Act (Wagner Act)</a:t>
            </a:r>
          </a:p>
        </p:txBody>
      </p:sp>
      <p:sp>
        <p:nvSpPr>
          <p:cNvPr id="8207" name="TextBox 17">
            <a:hlinkClick r:id="rId14" action="ppaction://hlinksldjump"/>
          </p:cNvPr>
          <p:cNvSpPr txBox="1">
            <a:spLocks noChangeArrowheads="1"/>
          </p:cNvSpPr>
          <p:nvPr/>
        </p:nvSpPr>
        <p:spPr bwMode="auto">
          <a:xfrm>
            <a:off x="355600" y="5715000"/>
            <a:ext cx="3505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0000FF"/>
                </a:solidFill>
                <a:latin typeface="Arial - 12"/>
              </a:rPr>
              <a:t>Securities and Exchange Commission (SEC)</a:t>
            </a:r>
          </a:p>
        </p:txBody>
      </p:sp>
      <p:sp>
        <p:nvSpPr>
          <p:cNvPr id="8208" name="TextBox 18">
            <a:hlinkClick r:id="rId15" action="ppaction://hlinksldjump"/>
          </p:cNvPr>
          <p:cNvSpPr txBox="1">
            <a:spLocks noChangeArrowheads="1"/>
          </p:cNvSpPr>
          <p:nvPr/>
        </p:nvSpPr>
        <p:spPr bwMode="auto">
          <a:xfrm>
            <a:off x="7442200" y="6324600"/>
            <a:ext cx="2176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200">
                <a:solidFill>
                  <a:srgbClr val="FF0000"/>
                </a:solidFill>
                <a:latin typeface="Arial - 12"/>
              </a:rPr>
              <a:t>Agriculture Adjustment Administration (AAA)</a:t>
            </a:r>
          </a:p>
        </p:txBody>
      </p:sp>
      <p:sp>
        <p:nvSpPr>
          <p:cNvPr id="8209" name="TextBox 19">
            <a:hlinkClick r:id="rId16" action="ppaction://hlinksldjump"/>
          </p:cNvPr>
          <p:cNvSpPr txBox="1">
            <a:spLocks noChangeArrowheads="1"/>
          </p:cNvSpPr>
          <p:nvPr/>
        </p:nvSpPr>
        <p:spPr bwMode="auto">
          <a:xfrm>
            <a:off x="7505700" y="5029200"/>
            <a:ext cx="2654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480048"/>
                </a:solidFill>
                <a:latin typeface="Arial - 12"/>
              </a:rPr>
              <a:t>National Recovery Act (NRA)</a:t>
            </a:r>
          </a:p>
        </p:txBody>
      </p:sp>
      <p:sp>
        <p:nvSpPr>
          <p:cNvPr id="8210" name="TextBox 20">
            <a:hlinkClick r:id="rId17" action="ppaction://hlinksldjump"/>
          </p:cNvPr>
          <p:cNvSpPr txBox="1">
            <a:spLocks noChangeArrowheads="1"/>
          </p:cNvSpPr>
          <p:nvPr/>
        </p:nvSpPr>
        <p:spPr bwMode="auto">
          <a:xfrm>
            <a:off x="7213600" y="3581400"/>
            <a:ext cx="2616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005500"/>
                </a:solidFill>
                <a:latin typeface="Arial - 12"/>
              </a:rPr>
              <a:t>Civil Works Administration (CWA)</a:t>
            </a:r>
          </a:p>
        </p:txBody>
      </p:sp>
      <p:sp>
        <p:nvSpPr>
          <p:cNvPr id="8211" name="TextBox 21">
            <a:hlinkClick r:id="rId18" action="ppaction://hlinksldjump"/>
          </p:cNvPr>
          <p:cNvSpPr txBox="1">
            <a:spLocks noChangeArrowheads="1"/>
          </p:cNvSpPr>
          <p:nvPr/>
        </p:nvSpPr>
        <p:spPr bwMode="auto">
          <a:xfrm>
            <a:off x="7899400" y="2971800"/>
            <a:ext cx="1828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FF6820"/>
                </a:solidFill>
                <a:latin typeface="Arial - 12"/>
              </a:rPr>
              <a:t>Federal Theatre Project</a:t>
            </a:r>
          </a:p>
        </p:txBody>
      </p:sp>
      <p:sp>
        <p:nvSpPr>
          <p:cNvPr id="8212" name="TextBox 22">
            <a:hlinkClick r:id="rId19" action="ppaction://hlinksldjump"/>
          </p:cNvPr>
          <p:cNvSpPr txBox="1">
            <a:spLocks noChangeArrowheads="1"/>
          </p:cNvSpPr>
          <p:nvPr/>
        </p:nvSpPr>
        <p:spPr bwMode="auto">
          <a:xfrm>
            <a:off x="355600" y="2667000"/>
            <a:ext cx="2540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A52A00"/>
                </a:solidFill>
                <a:latin typeface="Arial - 12"/>
              </a:rPr>
              <a:t>Tennessee Valley Authority (TVA)</a:t>
            </a:r>
          </a:p>
        </p:txBody>
      </p:sp>
      <p:sp>
        <p:nvSpPr>
          <p:cNvPr id="8213" name="TextBox 23">
            <a:hlinkClick r:id="rId20" action="ppaction://hlinksldjump"/>
          </p:cNvPr>
          <p:cNvSpPr txBox="1">
            <a:spLocks noChangeArrowheads="1"/>
          </p:cNvSpPr>
          <p:nvPr/>
        </p:nvSpPr>
        <p:spPr bwMode="auto">
          <a:xfrm>
            <a:off x="6908800" y="2286000"/>
            <a:ext cx="274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00005E"/>
                </a:solidFill>
                <a:latin typeface="Arial - 12"/>
              </a:rPr>
              <a:t>Revenue Act of 1935 (Wealth Tax Act)</a:t>
            </a:r>
          </a:p>
        </p:txBody>
      </p:sp>
      <p:sp>
        <p:nvSpPr>
          <p:cNvPr id="8214" name="TextBox 25">
            <a:hlinkClick r:id="rId21" action="ppaction://hlinksldjump"/>
          </p:cNvPr>
          <p:cNvSpPr txBox="1">
            <a:spLocks noChangeArrowheads="1"/>
          </p:cNvSpPr>
          <p:nvPr/>
        </p:nvSpPr>
        <p:spPr bwMode="auto">
          <a:xfrm>
            <a:off x="6832600" y="838200"/>
            <a:ext cx="2832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00005E"/>
                </a:solidFill>
                <a:latin typeface="Arial - 12"/>
              </a:rPr>
              <a:t>Federal Deposit Insurance Corporation (FDIC)</a:t>
            </a:r>
          </a:p>
        </p:txBody>
      </p:sp>
      <p:sp>
        <p:nvSpPr>
          <p:cNvPr id="8215" name="TextBox 26">
            <a:hlinkClick r:id="rId22" action="ppaction://hlinksldjump"/>
          </p:cNvPr>
          <p:cNvSpPr txBox="1">
            <a:spLocks noChangeArrowheads="1"/>
          </p:cNvSpPr>
          <p:nvPr/>
        </p:nvSpPr>
        <p:spPr bwMode="auto">
          <a:xfrm>
            <a:off x="7747000" y="1600200"/>
            <a:ext cx="1981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FF0000"/>
                </a:solidFill>
                <a:latin typeface="Arial - 12"/>
              </a:rPr>
              <a:t>Federal Art Project (FAP)</a:t>
            </a:r>
          </a:p>
        </p:txBody>
      </p:sp>
      <p:sp>
        <p:nvSpPr>
          <p:cNvPr id="8216" name="TextBox 24">
            <a:hlinkClick r:id="rId23" action="ppaction://hlinksldjump"/>
          </p:cNvPr>
          <p:cNvSpPr txBox="1">
            <a:spLocks noChangeArrowheads="1"/>
          </p:cNvSpPr>
          <p:nvPr/>
        </p:nvSpPr>
        <p:spPr bwMode="auto">
          <a:xfrm>
            <a:off x="355600" y="762000"/>
            <a:ext cx="215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388E8E"/>
                </a:solidFill>
                <a:latin typeface="Arial - 12"/>
              </a:rPr>
              <a:t>Federal Emergency Relief Administration (FERA)</a:t>
            </a:r>
          </a:p>
        </p:txBody>
      </p:sp>
      <p:sp>
        <p:nvSpPr>
          <p:cNvPr id="28" name="Oval 27"/>
          <p:cNvSpPr/>
          <p:nvPr/>
        </p:nvSpPr>
        <p:spPr>
          <a:xfrm>
            <a:off x="2565400" y="914400"/>
            <a:ext cx="152400" cy="152400"/>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Oval 29"/>
          <p:cNvSpPr/>
          <p:nvPr/>
        </p:nvSpPr>
        <p:spPr>
          <a:xfrm>
            <a:off x="2946400" y="2743200"/>
            <a:ext cx="152400" cy="152400"/>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Oval 30"/>
          <p:cNvSpPr/>
          <p:nvPr/>
        </p:nvSpPr>
        <p:spPr>
          <a:xfrm>
            <a:off x="3098800" y="1600200"/>
            <a:ext cx="152400" cy="152400"/>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Oval 31"/>
          <p:cNvSpPr/>
          <p:nvPr/>
        </p:nvSpPr>
        <p:spPr>
          <a:xfrm>
            <a:off x="3098800" y="2209800"/>
            <a:ext cx="152400" cy="152400"/>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Oval 32"/>
          <p:cNvSpPr/>
          <p:nvPr/>
        </p:nvSpPr>
        <p:spPr>
          <a:xfrm>
            <a:off x="2946400" y="3352800"/>
            <a:ext cx="152400" cy="152400"/>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Oval 33"/>
          <p:cNvSpPr/>
          <p:nvPr/>
        </p:nvSpPr>
        <p:spPr>
          <a:xfrm>
            <a:off x="2413000" y="3962400"/>
            <a:ext cx="152400" cy="152400"/>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Oval 34"/>
          <p:cNvSpPr/>
          <p:nvPr/>
        </p:nvSpPr>
        <p:spPr>
          <a:xfrm>
            <a:off x="2641600" y="4495800"/>
            <a:ext cx="152400" cy="152400"/>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Oval 35"/>
          <p:cNvSpPr/>
          <p:nvPr/>
        </p:nvSpPr>
        <p:spPr>
          <a:xfrm>
            <a:off x="3403600" y="5105400"/>
            <a:ext cx="152400" cy="152400"/>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Oval 36"/>
          <p:cNvSpPr/>
          <p:nvPr/>
        </p:nvSpPr>
        <p:spPr>
          <a:xfrm>
            <a:off x="3708400" y="5791200"/>
            <a:ext cx="152400" cy="152400"/>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Oval 37"/>
          <p:cNvSpPr/>
          <p:nvPr/>
        </p:nvSpPr>
        <p:spPr>
          <a:xfrm>
            <a:off x="2336800" y="7010400"/>
            <a:ext cx="152400" cy="152400"/>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Oval 38"/>
          <p:cNvSpPr/>
          <p:nvPr/>
        </p:nvSpPr>
        <p:spPr>
          <a:xfrm>
            <a:off x="2336800" y="6400800"/>
            <a:ext cx="152400" cy="152400"/>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Oval 41"/>
          <p:cNvSpPr/>
          <p:nvPr/>
        </p:nvSpPr>
        <p:spPr>
          <a:xfrm>
            <a:off x="6680200" y="7239000"/>
            <a:ext cx="152400" cy="152400"/>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Oval 42"/>
          <p:cNvSpPr/>
          <p:nvPr/>
        </p:nvSpPr>
        <p:spPr>
          <a:xfrm>
            <a:off x="7670800" y="6477000"/>
            <a:ext cx="152400" cy="152400"/>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Oval 43"/>
          <p:cNvSpPr/>
          <p:nvPr/>
        </p:nvSpPr>
        <p:spPr>
          <a:xfrm>
            <a:off x="6451600" y="5791200"/>
            <a:ext cx="152400" cy="152400"/>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Oval 44"/>
          <p:cNvSpPr/>
          <p:nvPr/>
        </p:nvSpPr>
        <p:spPr>
          <a:xfrm>
            <a:off x="7213600" y="5105400"/>
            <a:ext cx="152400" cy="152400"/>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Oval 45"/>
          <p:cNvSpPr/>
          <p:nvPr/>
        </p:nvSpPr>
        <p:spPr>
          <a:xfrm>
            <a:off x="6680200" y="4419600"/>
            <a:ext cx="152400" cy="152400"/>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Oval 46"/>
          <p:cNvSpPr/>
          <p:nvPr/>
        </p:nvSpPr>
        <p:spPr>
          <a:xfrm>
            <a:off x="6908800" y="3657600"/>
            <a:ext cx="152400" cy="152400"/>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Oval 47"/>
          <p:cNvSpPr/>
          <p:nvPr/>
        </p:nvSpPr>
        <p:spPr>
          <a:xfrm>
            <a:off x="7518400" y="3048000"/>
            <a:ext cx="152400" cy="152400"/>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Oval 48"/>
          <p:cNvSpPr/>
          <p:nvPr/>
        </p:nvSpPr>
        <p:spPr>
          <a:xfrm>
            <a:off x="6604000" y="2362200"/>
            <a:ext cx="152400" cy="152400"/>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Oval 49"/>
          <p:cNvSpPr/>
          <p:nvPr/>
        </p:nvSpPr>
        <p:spPr>
          <a:xfrm>
            <a:off x="7289800" y="1676400"/>
            <a:ext cx="152400" cy="152400"/>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Oval 50"/>
          <p:cNvSpPr/>
          <p:nvPr/>
        </p:nvSpPr>
        <p:spPr>
          <a:xfrm>
            <a:off x="6527800" y="914400"/>
            <a:ext cx="152400" cy="152400"/>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Oval 51"/>
          <p:cNvSpPr/>
          <p:nvPr/>
        </p:nvSpPr>
        <p:spPr>
          <a:xfrm>
            <a:off x="4089400" y="6248400"/>
            <a:ext cx="2209800" cy="990600"/>
          </a:xfrm>
          <a:prstGeom prst="ellipse">
            <a:avLst/>
          </a:prstGeom>
          <a:solidFill>
            <a:srgbClr val="CC99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Rounded Rectangle 52"/>
          <p:cNvSpPr/>
          <p:nvPr/>
        </p:nvSpPr>
        <p:spPr>
          <a:xfrm>
            <a:off x="3784600" y="762000"/>
            <a:ext cx="2209800" cy="1066800"/>
          </a:xfrm>
          <a:prstGeom prst="roundRect">
            <a:avLst/>
          </a:prstGeom>
          <a:solidFill>
            <a:srgbClr val="CC99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Isosceles Triangle 53"/>
          <p:cNvSpPr/>
          <p:nvPr/>
        </p:nvSpPr>
        <p:spPr>
          <a:xfrm>
            <a:off x="4394200" y="3886200"/>
            <a:ext cx="1905000" cy="1752600"/>
          </a:xfrm>
          <a:prstGeom prst="triangle">
            <a:avLst/>
          </a:prstGeom>
          <a:solidFill>
            <a:srgbClr val="CC99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Rounded Rectangle 54"/>
          <p:cNvSpPr/>
          <p:nvPr/>
        </p:nvSpPr>
        <p:spPr>
          <a:xfrm>
            <a:off x="3632200" y="2133600"/>
            <a:ext cx="1219200" cy="2514600"/>
          </a:xfrm>
          <a:prstGeom prst="roundRect">
            <a:avLst/>
          </a:prstGeom>
          <a:solidFill>
            <a:srgbClr val="CC99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TextBox 55"/>
          <p:cNvSpPr txBox="1"/>
          <p:nvPr/>
        </p:nvSpPr>
        <p:spPr>
          <a:xfrm>
            <a:off x="3860800" y="914400"/>
            <a:ext cx="2057400" cy="769938"/>
          </a:xfrm>
          <a:prstGeom prst="rect">
            <a:avLst/>
          </a:prstGeom>
          <a:noFill/>
        </p:spPr>
        <p:txBody>
          <a:bodyPr>
            <a:spAutoFit/>
          </a:bodyPr>
          <a:lstStyle/>
          <a:p>
            <a:pPr algn="ctr" fontAlgn="auto">
              <a:spcBef>
                <a:spcPts val="0"/>
              </a:spcBef>
              <a:spcAft>
                <a:spcPts val="0"/>
              </a:spcAft>
              <a:defRPr/>
            </a:pPr>
            <a:r>
              <a:rPr lang="en-US" sz="4400" dirty="0">
                <a:solidFill>
                  <a:schemeClr val="bg2">
                    <a:lumMod val="25000"/>
                  </a:schemeClr>
                </a:solidFill>
                <a:latin typeface="+mn-lt"/>
              </a:rPr>
              <a:t>RELIEF</a:t>
            </a:r>
          </a:p>
        </p:txBody>
      </p:sp>
      <p:sp>
        <p:nvSpPr>
          <p:cNvPr id="8243" name="TextBox 56"/>
          <p:cNvSpPr txBox="1">
            <a:spLocks noChangeArrowheads="1"/>
          </p:cNvSpPr>
          <p:nvPr/>
        </p:nvSpPr>
        <p:spPr bwMode="auto">
          <a:xfrm>
            <a:off x="4013200" y="2209800"/>
            <a:ext cx="381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atin typeface="Calibri" pitchFamily="34" charset="0"/>
              </a:rPr>
              <a:t>RECOVERY</a:t>
            </a:r>
          </a:p>
        </p:txBody>
      </p:sp>
      <p:sp>
        <p:nvSpPr>
          <p:cNvPr id="8244" name="TextBox 57"/>
          <p:cNvSpPr txBox="1">
            <a:spLocks noChangeArrowheads="1"/>
          </p:cNvSpPr>
          <p:nvPr/>
        </p:nvSpPr>
        <p:spPr bwMode="auto">
          <a:xfrm>
            <a:off x="4622800" y="5105400"/>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latin typeface="Calibri" pitchFamily="34" charset="0"/>
              </a:rPr>
              <a:t>REFORM</a:t>
            </a:r>
          </a:p>
        </p:txBody>
      </p:sp>
      <p:sp>
        <p:nvSpPr>
          <p:cNvPr id="8245" name="TextBox 58"/>
          <p:cNvSpPr txBox="1">
            <a:spLocks noChangeArrowheads="1"/>
          </p:cNvSpPr>
          <p:nvPr/>
        </p:nvSpPr>
        <p:spPr bwMode="auto">
          <a:xfrm>
            <a:off x="4013200" y="6477000"/>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latin typeface="Calibri" pitchFamily="34" charset="0"/>
              </a:rPr>
              <a:t>COMBINATION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219" name="Picture 2" descr="clipboard(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88900"/>
            <a:ext cx="7683500" cy="469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20" name="Picture 27" descr="clipboard(9).pn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422400" y="838200"/>
            <a:ext cx="7253288" cy="516255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43" name="Picture 2" descr="clipboard(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88900"/>
            <a:ext cx="7683500" cy="469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44" name="Rectangle 4"/>
          <p:cNvSpPr>
            <a:spLocks noChangeArrowheads="1"/>
          </p:cNvSpPr>
          <p:nvPr/>
        </p:nvSpPr>
        <p:spPr bwMode="auto">
          <a:xfrm>
            <a:off x="1193800" y="914400"/>
            <a:ext cx="7924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solidFill>
                  <a:srgbClr val="000000"/>
                </a:solidFill>
                <a:latin typeface="Arial - 28"/>
              </a:rPr>
              <a:t>A budget deficit exists when federal government expenditures exceed the revenue collected by the government in a year.</a:t>
            </a:r>
          </a:p>
          <a:p>
            <a:endParaRPr lang="en-US" sz="3600">
              <a:solidFill>
                <a:srgbClr val="000000"/>
              </a:solidFill>
              <a:latin typeface="Arial - 28"/>
            </a:endParaRPr>
          </a:p>
          <a:p>
            <a:r>
              <a:rPr lang="en-US" sz="3600">
                <a:solidFill>
                  <a:srgbClr val="000000"/>
                </a:solidFill>
                <a:latin typeface="Arial - 28"/>
              </a:rPr>
              <a:t>The national debt is the accumulation of deficits.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1486</Words>
  <Application>Microsoft Office PowerPoint</Application>
  <PresentationFormat>Custom</PresentationFormat>
  <Paragraphs>149</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Arial - 20</vt:lpstr>
      <vt:lpstr>Arial - 16</vt:lpstr>
      <vt:lpstr>Arial - 28</vt:lpstr>
      <vt:lpstr>Arial - 12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Federal Reserve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Barbara Flowers</dc:creator>
  <cp:lastModifiedBy>Barbara Flowers</cp:lastModifiedBy>
  <cp:revision>30</cp:revision>
  <dcterms:created xsi:type="dcterms:W3CDTF">2012-02-22T20:13:29Z</dcterms:created>
  <dcterms:modified xsi:type="dcterms:W3CDTF">2012-08-16T15:03:33Z</dcterms:modified>
</cp:coreProperties>
</file>