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6" r:id="rId2"/>
    <p:sldId id="257" r:id="rId3"/>
    <p:sldId id="258" r:id="rId4"/>
    <p:sldId id="259" r:id="rId5"/>
    <p:sldId id="260" r:id="rId6"/>
    <p:sldId id="261" r:id="rId7"/>
    <p:sldId id="263" r:id="rId8"/>
    <p:sldId id="264" r:id="rId9"/>
    <p:sldId id="265" r:id="rId10"/>
    <p:sldId id="266" r:id="rId11"/>
    <p:sldId id="267" r:id="rId12"/>
    <p:sldId id="268" r:id="rId13"/>
    <p:sldId id="269" r:id="rId14"/>
    <p:sldId id="270" r:id="rId15"/>
    <p:sldId id="271" r:id="rId16"/>
  </p:sldIdLst>
  <p:sldSz cx="10160000" cy="7620000"/>
  <p:notesSz cx="6858000" cy="9144000"/>
  <p:embeddedFontLst>
    <p:embeddedFont>
      <p:font typeface="Calibri" pitchFamily="34" charset="0"/>
      <p:regular r:id="rId17"/>
      <p:bold r:id="rId18"/>
      <p:italic r:id="rId19"/>
      <p:boldItalic r:id="rId20"/>
    </p:embeddedFont>
  </p:embeddedFontLst>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0" d="100"/>
          <a:sy n="100" d="100"/>
        </p:scale>
        <p:origin x="-1596" y="-84"/>
      </p:cViewPr>
      <p:guideLst>
        <p:guide orient="horz" pos="2400"/>
        <p:guide pos="320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2.fntdata"/><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1.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4.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font" Target="fonts/font3.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62000" y="2367141"/>
            <a:ext cx="8636000" cy="1633361"/>
          </a:xfrm>
        </p:spPr>
        <p:txBody>
          <a:bodyPr/>
          <a:lstStyle/>
          <a:p>
            <a:r>
              <a:rPr lang="en-US" smtClean="0"/>
              <a:t>Click to edit Master title style</a:t>
            </a:r>
            <a:endParaRPr lang="en-US"/>
          </a:p>
        </p:txBody>
      </p:sp>
      <p:sp>
        <p:nvSpPr>
          <p:cNvPr id="3" name="Subtitle 2"/>
          <p:cNvSpPr>
            <a:spLocks noGrp="1"/>
          </p:cNvSpPr>
          <p:nvPr>
            <p:ph type="subTitle" idx="1"/>
          </p:nvPr>
        </p:nvSpPr>
        <p:spPr>
          <a:xfrm>
            <a:off x="1524000" y="4318000"/>
            <a:ext cx="7112000" cy="19473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7E7A2680-2489-434B-AA31-378C239C488C}" type="datetimeFigureOut">
              <a:rPr lang="en-US"/>
              <a:pPr>
                <a:defRPr/>
              </a:pPr>
              <a:t>8/16/2012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E6D459E-FFE5-4B7B-ABEE-F88CBCD56827}" type="slidenum">
              <a:rPr lang="en-US"/>
              <a:pPr>
                <a:defRPr/>
              </a:pPr>
              <a:t>‹#›</a:t>
            </a:fld>
            <a:endParaRPr lang="en-US"/>
          </a:p>
        </p:txBody>
      </p:sp>
    </p:spTree>
    <p:extLst>
      <p:ext uri="{BB962C8B-B14F-4D97-AF65-F5344CB8AC3E}">
        <p14:creationId xmlns:p14="http://schemas.microsoft.com/office/powerpoint/2010/main" val="26014767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C0752720-91CC-416C-9DF7-3CA1ADAFD606}" type="datetimeFigureOut">
              <a:rPr lang="en-US"/>
              <a:pPr>
                <a:defRPr/>
              </a:pPr>
              <a:t>8/16/2012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8ADAB60-9E4C-4229-BB50-0967B9EFE2D3}" type="slidenum">
              <a:rPr lang="en-US"/>
              <a:pPr>
                <a:defRPr/>
              </a:pPr>
              <a:t>‹#›</a:t>
            </a:fld>
            <a:endParaRPr lang="en-US"/>
          </a:p>
        </p:txBody>
      </p:sp>
    </p:spTree>
    <p:extLst>
      <p:ext uri="{BB962C8B-B14F-4D97-AF65-F5344CB8AC3E}">
        <p14:creationId xmlns:p14="http://schemas.microsoft.com/office/powerpoint/2010/main" val="40717521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6000" y="305155"/>
            <a:ext cx="2286000" cy="6501694"/>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08001" y="305155"/>
            <a:ext cx="6688667" cy="650169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50DD78A2-8340-4524-B78A-15E5B7957E76}" type="datetimeFigureOut">
              <a:rPr lang="en-US"/>
              <a:pPr>
                <a:defRPr/>
              </a:pPr>
              <a:t>8/16/2012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72A0055-63AF-403C-A262-CF2D5EFFA8D8}" type="slidenum">
              <a:rPr lang="en-US"/>
              <a:pPr>
                <a:defRPr/>
              </a:pPr>
              <a:t>‹#›</a:t>
            </a:fld>
            <a:endParaRPr lang="en-US"/>
          </a:p>
        </p:txBody>
      </p:sp>
    </p:spTree>
    <p:extLst>
      <p:ext uri="{BB962C8B-B14F-4D97-AF65-F5344CB8AC3E}">
        <p14:creationId xmlns:p14="http://schemas.microsoft.com/office/powerpoint/2010/main" val="7346596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A67D8732-D0D2-4084-AD12-A04494C30FF2}" type="datetimeFigureOut">
              <a:rPr lang="en-US"/>
              <a:pPr>
                <a:defRPr/>
              </a:pPr>
              <a:t>8/16/2012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D08AC41-5DFF-448D-8602-FA2EF0E41BE5}" type="slidenum">
              <a:rPr lang="en-US"/>
              <a:pPr>
                <a:defRPr/>
              </a:pPr>
              <a:t>‹#›</a:t>
            </a:fld>
            <a:endParaRPr lang="en-US"/>
          </a:p>
        </p:txBody>
      </p:sp>
    </p:spTree>
    <p:extLst>
      <p:ext uri="{BB962C8B-B14F-4D97-AF65-F5344CB8AC3E}">
        <p14:creationId xmlns:p14="http://schemas.microsoft.com/office/powerpoint/2010/main" val="12090781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02570" y="4896557"/>
            <a:ext cx="8636000" cy="1513417"/>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802570" y="3229682"/>
            <a:ext cx="8636000" cy="16668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57EA9630-A113-42E3-A401-CF83216D5718}" type="datetimeFigureOut">
              <a:rPr lang="en-US"/>
              <a:pPr>
                <a:defRPr/>
              </a:pPr>
              <a:t>8/16/2012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613FFB6-DDFC-4970-8EAA-DED3A0DDE718}" type="slidenum">
              <a:rPr lang="en-US"/>
              <a:pPr>
                <a:defRPr/>
              </a:pPr>
              <a:t>‹#›</a:t>
            </a:fld>
            <a:endParaRPr lang="en-US"/>
          </a:p>
        </p:txBody>
      </p:sp>
    </p:spTree>
    <p:extLst>
      <p:ext uri="{BB962C8B-B14F-4D97-AF65-F5344CB8AC3E}">
        <p14:creationId xmlns:p14="http://schemas.microsoft.com/office/powerpoint/2010/main" val="3781346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08000" y="1778002"/>
            <a:ext cx="4487333" cy="502884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64667" y="1778002"/>
            <a:ext cx="4487333" cy="502884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D5E6A03D-31DB-4CA1-B102-2322F55CC2DE}" type="datetimeFigureOut">
              <a:rPr lang="en-US"/>
              <a:pPr>
                <a:defRPr/>
              </a:pPr>
              <a:t>8/16/2012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4DCFFE3-D2B4-442A-BE7F-553F96ECC064}" type="slidenum">
              <a:rPr lang="en-US"/>
              <a:pPr>
                <a:defRPr/>
              </a:pPr>
              <a:t>‹#›</a:t>
            </a:fld>
            <a:endParaRPr lang="en-US"/>
          </a:p>
        </p:txBody>
      </p:sp>
    </p:spTree>
    <p:extLst>
      <p:ext uri="{BB962C8B-B14F-4D97-AF65-F5344CB8AC3E}">
        <p14:creationId xmlns:p14="http://schemas.microsoft.com/office/powerpoint/2010/main" val="5015080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8000" y="1705681"/>
            <a:ext cx="4489098" cy="71084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8000" y="2416528"/>
            <a:ext cx="4489098" cy="439032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61141" y="1705681"/>
            <a:ext cx="4490861" cy="71084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61141" y="2416528"/>
            <a:ext cx="4490861" cy="439032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E0542657-108D-4976-B22C-E3492617AD08}" type="datetimeFigureOut">
              <a:rPr lang="en-US"/>
              <a:pPr>
                <a:defRPr/>
              </a:pPr>
              <a:t>8/16/2012</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05BABEC0-B41D-46E1-80FE-9864715360FC}" type="slidenum">
              <a:rPr lang="en-US"/>
              <a:pPr>
                <a:defRPr/>
              </a:pPr>
              <a:t>‹#›</a:t>
            </a:fld>
            <a:endParaRPr lang="en-US"/>
          </a:p>
        </p:txBody>
      </p:sp>
    </p:spTree>
    <p:extLst>
      <p:ext uri="{BB962C8B-B14F-4D97-AF65-F5344CB8AC3E}">
        <p14:creationId xmlns:p14="http://schemas.microsoft.com/office/powerpoint/2010/main" val="30966542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42D4CE8F-5ED6-43C0-B710-34B9A52CEEF8}" type="datetimeFigureOut">
              <a:rPr lang="en-US"/>
              <a:pPr>
                <a:defRPr/>
              </a:pPr>
              <a:t>8/16/2012</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EBA14570-341B-464D-95C3-536098C3FD43}" type="slidenum">
              <a:rPr lang="en-US"/>
              <a:pPr>
                <a:defRPr/>
              </a:pPr>
              <a:t>‹#›</a:t>
            </a:fld>
            <a:endParaRPr lang="en-US"/>
          </a:p>
        </p:txBody>
      </p:sp>
    </p:spTree>
    <p:extLst>
      <p:ext uri="{BB962C8B-B14F-4D97-AF65-F5344CB8AC3E}">
        <p14:creationId xmlns:p14="http://schemas.microsoft.com/office/powerpoint/2010/main" val="18021369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22"/>
          <p:cNvGrpSpPr>
            <a:grpSpLocks/>
          </p:cNvGrpSpPr>
          <p:nvPr userDrawn="1"/>
        </p:nvGrpSpPr>
        <p:grpSpPr bwMode="auto">
          <a:xfrm>
            <a:off x="0" y="0"/>
            <a:ext cx="10160000" cy="603250"/>
            <a:chOff x="5969" y="5968"/>
            <a:chExt cx="9144000" cy="602870"/>
          </a:xfrm>
        </p:grpSpPr>
        <p:sp>
          <p:nvSpPr>
            <p:cNvPr id="3" name="Freeform 2"/>
            <p:cNvSpPr/>
            <p:nvPr/>
          </p:nvSpPr>
          <p:spPr>
            <a:xfrm>
              <a:off x="5969" y="5968"/>
              <a:ext cx="9144000" cy="602870"/>
            </a:xfrm>
            <a:custGeom>
              <a:avLst/>
              <a:gdLst/>
              <a:ahLst/>
              <a:cxnLst/>
              <a:rect l="0" t="0" r="0" b="0"/>
              <a:pathLst>
                <a:path w="10154033" h="602870">
                  <a:moveTo>
                    <a:pt x="0" y="0"/>
                  </a:moveTo>
                  <a:lnTo>
                    <a:pt x="10154032" y="0"/>
                  </a:lnTo>
                  <a:lnTo>
                    <a:pt x="10154032" y="602869"/>
                  </a:lnTo>
                  <a:lnTo>
                    <a:pt x="0" y="602869"/>
                  </a:lnTo>
                  <a:close/>
                </a:path>
              </a:pathLst>
            </a:custGeom>
            <a:solidFill>
              <a:srgbClr val="A68744"/>
            </a:solidFill>
            <a:ln w="38100" cap="flat" cmpd="sng" algn="ctr">
              <a:solidFill>
                <a:srgbClr val="A6874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4" name="Picture 8" descr="GDlesson3.png"/>
            <p:cNvPicPr>
              <a:picLocks/>
            </p:cNvPicPr>
            <p:nvPr/>
          </p:nvPicPr>
          <p:blipFill>
            <a:blip r:embed="rId2">
              <a:extLst>
                <a:ext uri="{28A0092B-C50C-407E-A947-70E740481C1C}">
                  <a14:useLocalDpi xmlns:a14="http://schemas.microsoft.com/office/drawing/2010/main" val="0"/>
                </a:ext>
              </a:extLst>
            </a:blip>
            <a:srcRect/>
            <a:stretch>
              <a:fillRect/>
            </a:stretch>
          </p:blipFill>
          <p:spPr bwMode="auto">
            <a:xfrm>
              <a:off x="25400" y="5968"/>
              <a:ext cx="8470900" cy="527432"/>
            </a:xfrm>
            <a:prstGeom prst="rect">
              <a:avLst/>
            </a:prstGeom>
            <a:solidFill>
              <a:srgbClr val="000000">
                <a:alpha val="0"/>
              </a:srgbClr>
            </a:solidFill>
            <a:ln>
              <a:noFill/>
            </a:ln>
            <a:extLs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34497185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8001" y="303389"/>
            <a:ext cx="3342570" cy="129116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72278" y="303391"/>
            <a:ext cx="5679722" cy="6503459"/>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8001" y="1594557"/>
            <a:ext cx="3342570" cy="521229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408D9684-A56E-4A4B-A46E-352214BAE83D}" type="datetimeFigureOut">
              <a:rPr lang="en-US"/>
              <a:pPr>
                <a:defRPr/>
              </a:pPr>
              <a:t>8/16/2012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9DF1C607-13BB-405D-BF96-F22C3E2ED94A}" type="slidenum">
              <a:rPr lang="en-US"/>
              <a:pPr>
                <a:defRPr/>
              </a:pPr>
              <a:t>‹#›</a:t>
            </a:fld>
            <a:endParaRPr lang="en-US"/>
          </a:p>
        </p:txBody>
      </p:sp>
    </p:spTree>
    <p:extLst>
      <p:ext uri="{BB962C8B-B14F-4D97-AF65-F5344CB8AC3E}">
        <p14:creationId xmlns:p14="http://schemas.microsoft.com/office/powerpoint/2010/main" val="1720299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91431" y="5334000"/>
            <a:ext cx="6096000" cy="629709"/>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91431" y="680861"/>
            <a:ext cx="6096000" cy="45720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991431" y="5963709"/>
            <a:ext cx="6096000" cy="89429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472C473B-1FEB-4621-9D18-83BF441582CD}" type="datetimeFigureOut">
              <a:rPr lang="en-US"/>
              <a:pPr>
                <a:defRPr/>
              </a:pPr>
              <a:t>8/16/2012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52DCB956-4CCA-4EBF-B0E9-EF4F9E15C2AA}" type="slidenum">
              <a:rPr lang="en-US"/>
              <a:pPr>
                <a:defRPr/>
              </a:pPr>
              <a:t>‹#›</a:t>
            </a:fld>
            <a:endParaRPr lang="en-US"/>
          </a:p>
        </p:txBody>
      </p:sp>
    </p:spTree>
    <p:extLst>
      <p:ext uri="{BB962C8B-B14F-4D97-AF65-F5344CB8AC3E}">
        <p14:creationId xmlns:p14="http://schemas.microsoft.com/office/powerpoint/2010/main" val="9318688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508000" y="304800"/>
            <a:ext cx="9144000" cy="127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508000" y="1778000"/>
            <a:ext cx="9144000" cy="502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508000" y="7062788"/>
            <a:ext cx="2370138" cy="404812"/>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846C8A5B-9B67-403A-A29F-671E67BC6635}" type="datetimeFigureOut">
              <a:rPr lang="en-US"/>
              <a:pPr>
                <a:defRPr/>
              </a:pPr>
              <a:t>8/16/2012</a:t>
            </a:fld>
            <a:endParaRPr lang="en-US"/>
          </a:p>
        </p:txBody>
      </p:sp>
      <p:sp>
        <p:nvSpPr>
          <p:cNvPr id="5" name="Footer Placeholder 4"/>
          <p:cNvSpPr>
            <a:spLocks noGrp="1"/>
          </p:cNvSpPr>
          <p:nvPr>
            <p:ph type="ftr" sz="quarter" idx="3"/>
          </p:nvPr>
        </p:nvSpPr>
        <p:spPr>
          <a:xfrm>
            <a:off x="3471863" y="7062788"/>
            <a:ext cx="3216275" cy="404812"/>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7281863" y="7062788"/>
            <a:ext cx="2370137" cy="404812"/>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8E504386-44FF-4829-9D6B-2CE2A8A26AD7}"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71" r:id="rId7"/>
    <p:sldLayoutId id="2147483667" r:id="rId8"/>
    <p:sldLayoutId id="2147483668" r:id="rId9"/>
    <p:sldLayoutId id="2147483669" r:id="rId10"/>
    <p:sldLayoutId id="2147483670"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louisfed.org/greatdepression/pdf/GD_f-lesson_3.pdf" TargetMode="Externa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4" name="TextBox 6"/>
          <p:cNvSpPr txBox="1">
            <a:spLocks noChangeArrowheads="1"/>
          </p:cNvSpPr>
          <p:nvPr/>
        </p:nvSpPr>
        <p:spPr bwMode="auto">
          <a:xfrm>
            <a:off x="457200" y="838200"/>
            <a:ext cx="7899400" cy="526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US" sz="1600">
                <a:solidFill>
                  <a:srgbClr val="000000"/>
                </a:solidFill>
                <a:latin typeface="Arial - 16"/>
              </a:rPr>
              <a:t>Teacher instructions:</a:t>
            </a:r>
          </a:p>
          <a:p>
            <a:endParaRPr lang="en-US" sz="1600">
              <a:solidFill>
                <a:srgbClr val="000000"/>
              </a:solidFill>
              <a:latin typeface="Arial - 16"/>
            </a:endParaRPr>
          </a:p>
          <a:p>
            <a:r>
              <a:rPr lang="en-US" sz="1600">
                <a:solidFill>
                  <a:srgbClr val="000000"/>
                </a:solidFill>
                <a:latin typeface="Arial - 16"/>
              </a:rPr>
              <a:t>  1.	Print the lesson,  </a:t>
            </a:r>
          </a:p>
          <a:p>
            <a:endParaRPr lang="en-US" sz="1600">
              <a:solidFill>
                <a:srgbClr val="000000"/>
              </a:solidFill>
              <a:latin typeface="Arial - 16"/>
            </a:endParaRPr>
          </a:p>
          <a:p>
            <a:r>
              <a:rPr lang="en-US" sz="1600">
                <a:solidFill>
                  <a:srgbClr val="000000"/>
                </a:solidFill>
                <a:latin typeface="Arial - 16"/>
              </a:rPr>
              <a:t>  2.	Display slides 2 through 4 with Procedure step 5 in the lesson.  </a:t>
            </a:r>
          </a:p>
          <a:p>
            <a:endParaRPr lang="en-US" sz="1600">
              <a:solidFill>
                <a:srgbClr val="000000"/>
              </a:solidFill>
              <a:latin typeface="Arial - 16"/>
            </a:endParaRPr>
          </a:p>
          <a:p>
            <a:r>
              <a:rPr lang="en-US" sz="1600">
                <a:solidFill>
                  <a:srgbClr val="000000"/>
                </a:solidFill>
                <a:latin typeface="Arial - 16"/>
              </a:rPr>
              <a:t>  3.	Display slide 5 with Procedure step 6.  </a:t>
            </a:r>
          </a:p>
          <a:p>
            <a:endParaRPr lang="en-US" sz="1600">
              <a:solidFill>
                <a:srgbClr val="000000"/>
              </a:solidFill>
              <a:latin typeface="Arial - 16"/>
            </a:endParaRPr>
          </a:p>
          <a:p>
            <a:r>
              <a:rPr lang="en-US" sz="1600">
                <a:solidFill>
                  <a:srgbClr val="000000"/>
                </a:solidFill>
                <a:latin typeface="Arial - 16"/>
              </a:rPr>
              <a:t>  4.	Display slides 6 through 8 with Procedure step 6.</a:t>
            </a:r>
          </a:p>
          <a:p>
            <a:endParaRPr lang="en-US" sz="1600">
              <a:solidFill>
                <a:srgbClr val="000000"/>
              </a:solidFill>
              <a:latin typeface="Arial - 16"/>
            </a:endParaRPr>
          </a:p>
          <a:p>
            <a:r>
              <a:rPr lang="en-US" sz="1600">
                <a:solidFill>
                  <a:srgbClr val="000000"/>
                </a:solidFill>
                <a:latin typeface="Arial - 16"/>
              </a:rPr>
              <a:t>  5.	Display slides 9 and 10 with Procedure step 9.</a:t>
            </a:r>
          </a:p>
          <a:p>
            <a:endParaRPr lang="en-US" sz="1600">
              <a:solidFill>
                <a:srgbClr val="000000"/>
              </a:solidFill>
              <a:latin typeface="Arial - 16"/>
            </a:endParaRPr>
          </a:p>
          <a:p>
            <a:r>
              <a:rPr lang="en-US" sz="1600">
                <a:solidFill>
                  <a:srgbClr val="000000"/>
                </a:solidFill>
                <a:latin typeface="Arial - 16"/>
              </a:rPr>
              <a:t>  6.	Display slide 11 with Procedure step 12.</a:t>
            </a:r>
          </a:p>
          <a:p>
            <a:endParaRPr lang="en-US" sz="1600">
              <a:solidFill>
                <a:srgbClr val="000000"/>
              </a:solidFill>
              <a:latin typeface="Arial - 16"/>
            </a:endParaRPr>
          </a:p>
          <a:p>
            <a:r>
              <a:rPr lang="en-US" sz="1600">
                <a:solidFill>
                  <a:srgbClr val="000000"/>
                </a:solidFill>
                <a:latin typeface="Arial - 16"/>
              </a:rPr>
              <a:t>  7.	Display slide 12 with Procedure step 15.</a:t>
            </a:r>
          </a:p>
          <a:p>
            <a:endParaRPr lang="en-US" sz="1600">
              <a:solidFill>
                <a:srgbClr val="000000"/>
              </a:solidFill>
              <a:latin typeface="Arial - 16"/>
            </a:endParaRPr>
          </a:p>
          <a:p>
            <a:r>
              <a:rPr lang="en-US" sz="1600">
                <a:solidFill>
                  <a:srgbClr val="000000"/>
                </a:solidFill>
                <a:latin typeface="Arial - 16"/>
              </a:rPr>
              <a:t>  8.	Display slide 13 with Procedure step 16.</a:t>
            </a:r>
          </a:p>
          <a:p>
            <a:endParaRPr lang="en-US" sz="1600">
              <a:solidFill>
                <a:srgbClr val="000000"/>
              </a:solidFill>
              <a:latin typeface="Arial - 16"/>
            </a:endParaRPr>
          </a:p>
          <a:p>
            <a:r>
              <a:rPr lang="en-US" sz="1600">
                <a:solidFill>
                  <a:srgbClr val="000000"/>
                </a:solidFill>
                <a:latin typeface="Arial - 16"/>
              </a:rPr>
              <a:t>  9.	Display slide 14 with Procedure step 17.  </a:t>
            </a:r>
          </a:p>
          <a:p>
            <a:endParaRPr lang="en-US" sz="1600">
              <a:solidFill>
                <a:srgbClr val="000000"/>
              </a:solidFill>
              <a:latin typeface="Arial - 16"/>
            </a:endParaRPr>
          </a:p>
          <a:p>
            <a:r>
              <a:rPr lang="en-US" sz="1600">
                <a:solidFill>
                  <a:srgbClr val="000000"/>
                </a:solidFill>
                <a:latin typeface="Arial - 16"/>
              </a:rPr>
              <a:t>10.	Display slides 15 and 16 with Procedure step 18.</a:t>
            </a:r>
          </a:p>
        </p:txBody>
      </p:sp>
      <p:sp>
        <p:nvSpPr>
          <p:cNvPr id="3075" name="TextBox 7">
            <a:hlinkClick r:id="rId2"/>
          </p:cNvPr>
          <p:cNvSpPr txBox="1">
            <a:spLocks noChangeArrowheads="1"/>
          </p:cNvSpPr>
          <p:nvPr/>
        </p:nvSpPr>
        <p:spPr bwMode="auto">
          <a:xfrm>
            <a:off x="2870200" y="1295400"/>
            <a:ext cx="42164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US" sz="1600">
                <a:solidFill>
                  <a:srgbClr val="0000FF"/>
                </a:solidFill>
                <a:latin typeface="Arial - 16"/>
              </a:rPr>
              <a:t>What Really Caused the Great Depression?</a:t>
            </a:r>
          </a:p>
        </p:txBody>
      </p:sp>
      <p:grpSp>
        <p:nvGrpSpPr>
          <p:cNvPr id="3076" name="Group 22"/>
          <p:cNvGrpSpPr>
            <a:grpSpLocks/>
          </p:cNvGrpSpPr>
          <p:nvPr/>
        </p:nvGrpSpPr>
        <p:grpSpPr bwMode="auto">
          <a:xfrm>
            <a:off x="0" y="0"/>
            <a:ext cx="10160000" cy="603250"/>
            <a:chOff x="5969" y="5968"/>
            <a:chExt cx="9144000" cy="602870"/>
          </a:xfrm>
        </p:grpSpPr>
        <p:sp>
          <p:nvSpPr>
            <p:cNvPr id="10" name="Freeform 9"/>
            <p:cNvSpPr/>
            <p:nvPr/>
          </p:nvSpPr>
          <p:spPr>
            <a:xfrm>
              <a:off x="5969" y="5968"/>
              <a:ext cx="9144000" cy="602870"/>
            </a:xfrm>
            <a:custGeom>
              <a:avLst/>
              <a:gdLst/>
              <a:ahLst/>
              <a:cxnLst/>
              <a:rect l="0" t="0" r="0" b="0"/>
              <a:pathLst>
                <a:path w="10154033" h="602870">
                  <a:moveTo>
                    <a:pt x="0" y="0"/>
                  </a:moveTo>
                  <a:lnTo>
                    <a:pt x="10154032" y="0"/>
                  </a:lnTo>
                  <a:lnTo>
                    <a:pt x="10154032" y="602869"/>
                  </a:lnTo>
                  <a:lnTo>
                    <a:pt x="0" y="602869"/>
                  </a:lnTo>
                  <a:close/>
                </a:path>
              </a:pathLst>
            </a:custGeom>
            <a:solidFill>
              <a:srgbClr val="A68744"/>
            </a:solidFill>
            <a:ln w="38100" cap="flat" cmpd="sng" algn="ctr">
              <a:solidFill>
                <a:srgbClr val="A6874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3078" name="Picture 10" descr="GDlesson3.png"/>
            <p:cNvPicPr>
              <a:picLocks/>
            </p:cNvPicPr>
            <p:nvPr/>
          </p:nvPicPr>
          <p:blipFill>
            <a:blip r:embed="rId3">
              <a:extLst>
                <a:ext uri="{28A0092B-C50C-407E-A947-70E740481C1C}">
                  <a14:useLocalDpi xmlns:a14="http://schemas.microsoft.com/office/drawing/2010/main" val="0"/>
                </a:ext>
              </a:extLst>
            </a:blip>
            <a:srcRect/>
            <a:stretch>
              <a:fillRect/>
            </a:stretch>
          </p:blipFill>
          <p:spPr bwMode="auto">
            <a:xfrm>
              <a:off x="25400" y="5968"/>
              <a:ext cx="8470900" cy="527432"/>
            </a:xfrm>
            <a:prstGeom prst="rect">
              <a:avLst/>
            </a:prstGeom>
            <a:solidFill>
              <a:srgbClr val="000000">
                <a:alpha val="0"/>
              </a:srgbClr>
            </a:solidFill>
            <a:ln>
              <a:noFill/>
            </a:ln>
            <a:extLst>
              <a:ext uri="{91240B29-F687-4F45-9708-019B960494DF}">
                <a14:hiddenLine xmlns:a14="http://schemas.microsoft.com/office/drawing/2010/main" w="9525">
                  <a:solidFill>
                    <a:srgbClr val="000000"/>
                  </a:solidFill>
                  <a:miter lim="800000"/>
                  <a:headEnd/>
                  <a:tailEnd/>
                </a14:hiddenLine>
              </a:ext>
            </a:extLst>
          </p:spPr>
        </p:pic>
      </p:gr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12290" name="Picture 6" descr="clipboard(2).png"/>
          <p:cNvPicPr>
            <a:picLocks/>
          </p:cNvPicPr>
          <p:nvPr/>
        </p:nvPicPr>
        <p:blipFill>
          <a:blip r:embed="rId2">
            <a:extLst>
              <a:ext uri="{28A0092B-C50C-407E-A947-70E740481C1C}">
                <a14:useLocalDpi xmlns:a14="http://schemas.microsoft.com/office/drawing/2010/main" val="0"/>
              </a:ext>
            </a:extLst>
          </a:blip>
          <a:srcRect/>
          <a:stretch>
            <a:fillRect/>
          </a:stretch>
        </p:blipFill>
        <p:spPr bwMode="auto">
          <a:xfrm>
            <a:off x="927100" y="838200"/>
            <a:ext cx="8534400" cy="5172075"/>
          </a:xfrm>
          <a:prstGeom prst="rect">
            <a:avLst/>
          </a:prstGeom>
          <a:solidFill>
            <a:srgbClr val="000000">
              <a:alpha val="0"/>
            </a:srgbClr>
          </a:solidFill>
          <a:ln>
            <a:noFill/>
          </a:ln>
          <a:extLs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314" name="TextBox 6"/>
          <p:cNvSpPr txBox="1">
            <a:spLocks noChangeArrowheads="1"/>
          </p:cNvSpPr>
          <p:nvPr/>
        </p:nvSpPr>
        <p:spPr bwMode="auto">
          <a:xfrm>
            <a:off x="1066800" y="1905000"/>
            <a:ext cx="8432800" cy="1754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US" sz="3600">
                <a:solidFill>
                  <a:srgbClr val="000000"/>
                </a:solidFill>
                <a:latin typeface="Arial - 28"/>
              </a:rPr>
              <a:t>Bank failures occur when banks are unable to meet depositors' demands for their money.</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grpSp>
        <p:nvGrpSpPr>
          <p:cNvPr id="14338" name="Group 11"/>
          <p:cNvGrpSpPr>
            <a:grpSpLocks/>
          </p:cNvGrpSpPr>
          <p:nvPr/>
        </p:nvGrpSpPr>
        <p:grpSpPr bwMode="auto">
          <a:xfrm>
            <a:off x="2844800" y="927100"/>
            <a:ext cx="4521200" cy="4392613"/>
            <a:chOff x="2844800" y="927100"/>
            <a:chExt cx="4267200" cy="4392831"/>
          </a:xfrm>
        </p:grpSpPr>
        <p:sp>
          <p:nvSpPr>
            <p:cNvPr id="14339" name="TextBox 6"/>
            <p:cNvSpPr txBox="1">
              <a:spLocks noChangeArrowheads="1"/>
            </p:cNvSpPr>
            <p:nvPr/>
          </p:nvSpPr>
          <p:spPr bwMode="auto">
            <a:xfrm>
              <a:off x="3975100" y="927100"/>
              <a:ext cx="2006600"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en-US" sz="2100">
                  <a:solidFill>
                    <a:srgbClr val="000000"/>
                  </a:solidFill>
                  <a:latin typeface="Arial - 28"/>
                </a:rPr>
                <a:t>Bank Run</a:t>
              </a:r>
            </a:p>
            <a:p>
              <a:endParaRPr lang="en-US" sz="2100">
                <a:solidFill>
                  <a:srgbClr val="000000"/>
                </a:solidFill>
                <a:latin typeface="Arial - 28"/>
              </a:endParaRPr>
            </a:p>
          </p:txBody>
        </p:sp>
        <p:sp>
          <p:nvSpPr>
            <p:cNvPr id="8" name="Freeform 7"/>
            <p:cNvSpPr/>
            <p:nvPr/>
          </p:nvSpPr>
          <p:spPr>
            <a:xfrm rot="10800000">
              <a:off x="4810589" y="1828845"/>
              <a:ext cx="254713" cy="254013"/>
            </a:xfrm>
            <a:custGeom>
              <a:avLst/>
              <a:gdLst/>
              <a:ahLst/>
              <a:cxnLst/>
              <a:rect l="0" t="0" r="0" b="0"/>
              <a:pathLst>
                <a:path w="254001" h="254001">
                  <a:moveTo>
                    <a:pt x="254000" y="105791"/>
                  </a:moveTo>
                  <a:lnTo>
                    <a:pt x="190500" y="105791"/>
                  </a:lnTo>
                  <a:lnTo>
                    <a:pt x="190500" y="254000"/>
                  </a:lnTo>
                  <a:lnTo>
                    <a:pt x="63500" y="254000"/>
                  </a:lnTo>
                  <a:lnTo>
                    <a:pt x="63500" y="105791"/>
                  </a:lnTo>
                  <a:lnTo>
                    <a:pt x="0" y="105791"/>
                  </a:lnTo>
                  <a:lnTo>
                    <a:pt x="127000" y="0"/>
                  </a:lnTo>
                  <a:close/>
                </a:path>
              </a:pathLst>
            </a:custGeom>
            <a:solidFill>
              <a:schemeClr val="accent1">
                <a:alpha val="1000"/>
              </a:schemeClr>
            </a:solidFill>
            <a:ln w="38100" cap="flat" cmpd="sng" algn="ctr">
              <a:solidFill>
                <a:srgbClr val="000000"/>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Freeform 8"/>
            <p:cNvSpPr/>
            <p:nvPr/>
          </p:nvSpPr>
          <p:spPr>
            <a:xfrm rot="10800000">
              <a:off x="4810589" y="3733939"/>
              <a:ext cx="254713" cy="254013"/>
            </a:xfrm>
            <a:custGeom>
              <a:avLst/>
              <a:gdLst/>
              <a:ahLst/>
              <a:cxnLst/>
              <a:rect l="0" t="0" r="0" b="0"/>
              <a:pathLst>
                <a:path w="254001" h="254001">
                  <a:moveTo>
                    <a:pt x="254000" y="105790"/>
                  </a:moveTo>
                  <a:lnTo>
                    <a:pt x="190500" y="105790"/>
                  </a:lnTo>
                  <a:lnTo>
                    <a:pt x="190500" y="254000"/>
                  </a:lnTo>
                  <a:lnTo>
                    <a:pt x="63500" y="254000"/>
                  </a:lnTo>
                  <a:lnTo>
                    <a:pt x="63500" y="105790"/>
                  </a:lnTo>
                  <a:lnTo>
                    <a:pt x="0" y="105790"/>
                  </a:lnTo>
                  <a:lnTo>
                    <a:pt x="127000" y="0"/>
                  </a:lnTo>
                  <a:close/>
                </a:path>
              </a:pathLst>
            </a:custGeom>
            <a:solidFill>
              <a:schemeClr val="accent1">
                <a:alpha val="1000"/>
              </a:schemeClr>
            </a:solidFill>
            <a:ln w="38100" cap="flat" cmpd="sng" algn="ctr">
              <a:solidFill>
                <a:srgbClr val="000000"/>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342" name="TextBox 9"/>
            <p:cNvSpPr txBox="1">
              <a:spLocks noChangeArrowheads="1"/>
            </p:cNvSpPr>
            <p:nvPr/>
          </p:nvSpPr>
          <p:spPr bwMode="auto">
            <a:xfrm>
              <a:off x="3581400" y="2768600"/>
              <a:ext cx="2819400" cy="5078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en-US" sz="2700">
                  <a:solidFill>
                    <a:srgbClr val="000000"/>
                  </a:solidFill>
                  <a:latin typeface="Arial - 36"/>
                </a:rPr>
                <a:t>Bank Panic</a:t>
              </a:r>
            </a:p>
          </p:txBody>
        </p:sp>
        <p:sp>
          <p:nvSpPr>
            <p:cNvPr id="14343" name="TextBox 10"/>
            <p:cNvSpPr txBox="1">
              <a:spLocks noChangeArrowheads="1"/>
            </p:cNvSpPr>
            <p:nvPr/>
          </p:nvSpPr>
          <p:spPr bwMode="auto">
            <a:xfrm>
              <a:off x="2844800" y="4673600"/>
              <a:ext cx="42672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en-US" sz="3600">
                  <a:solidFill>
                    <a:srgbClr val="000000"/>
                  </a:solidFill>
                  <a:latin typeface="Arial - 48"/>
                </a:rPr>
                <a:t>Bank Failures</a:t>
              </a:r>
            </a:p>
          </p:txBody>
        </p:sp>
      </p:gr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Freeform 1"/>
          <p:cNvSpPr/>
          <p:nvPr/>
        </p:nvSpPr>
        <p:spPr>
          <a:xfrm>
            <a:off x="4646613" y="2776538"/>
            <a:ext cx="5311775" cy="3609975"/>
          </a:xfrm>
          <a:custGeom>
            <a:avLst/>
            <a:gdLst/>
            <a:ahLst/>
            <a:cxnLst/>
            <a:rect l="0" t="0" r="0" b="0"/>
            <a:pathLst>
              <a:path w="5311141" h="3610610">
                <a:moveTo>
                  <a:pt x="0" y="0"/>
                </a:moveTo>
                <a:lnTo>
                  <a:pt x="0" y="3809"/>
                </a:lnTo>
                <a:lnTo>
                  <a:pt x="17780" y="39369"/>
                </a:lnTo>
                <a:lnTo>
                  <a:pt x="33021" y="58419"/>
                </a:lnTo>
                <a:lnTo>
                  <a:pt x="36830" y="62230"/>
                </a:lnTo>
                <a:lnTo>
                  <a:pt x="39371" y="68580"/>
                </a:lnTo>
                <a:lnTo>
                  <a:pt x="57150" y="130809"/>
                </a:lnTo>
                <a:lnTo>
                  <a:pt x="63500" y="143509"/>
                </a:lnTo>
                <a:lnTo>
                  <a:pt x="68580" y="148590"/>
                </a:lnTo>
                <a:lnTo>
                  <a:pt x="80011" y="156209"/>
                </a:lnTo>
                <a:lnTo>
                  <a:pt x="97791" y="163830"/>
                </a:lnTo>
                <a:lnTo>
                  <a:pt x="120650" y="167640"/>
                </a:lnTo>
                <a:lnTo>
                  <a:pt x="146050" y="168909"/>
                </a:lnTo>
                <a:lnTo>
                  <a:pt x="152400" y="170180"/>
                </a:lnTo>
                <a:lnTo>
                  <a:pt x="171450" y="177800"/>
                </a:lnTo>
                <a:lnTo>
                  <a:pt x="201930" y="181609"/>
                </a:lnTo>
                <a:lnTo>
                  <a:pt x="367030" y="182880"/>
                </a:lnTo>
                <a:lnTo>
                  <a:pt x="488950" y="184150"/>
                </a:lnTo>
                <a:lnTo>
                  <a:pt x="539750" y="198119"/>
                </a:lnTo>
                <a:lnTo>
                  <a:pt x="546100" y="201930"/>
                </a:lnTo>
                <a:lnTo>
                  <a:pt x="570230" y="226059"/>
                </a:lnTo>
                <a:lnTo>
                  <a:pt x="574041" y="231140"/>
                </a:lnTo>
                <a:lnTo>
                  <a:pt x="603250" y="332740"/>
                </a:lnTo>
                <a:lnTo>
                  <a:pt x="607061" y="439419"/>
                </a:lnTo>
                <a:lnTo>
                  <a:pt x="612141" y="450850"/>
                </a:lnTo>
                <a:lnTo>
                  <a:pt x="623571" y="466090"/>
                </a:lnTo>
                <a:lnTo>
                  <a:pt x="650241" y="497839"/>
                </a:lnTo>
                <a:lnTo>
                  <a:pt x="655321" y="505459"/>
                </a:lnTo>
                <a:lnTo>
                  <a:pt x="660400" y="510539"/>
                </a:lnTo>
                <a:lnTo>
                  <a:pt x="665480" y="511809"/>
                </a:lnTo>
                <a:lnTo>
                  <a:pt x="671830" y="513080"/>
                </a:lnTo>
                <a:lnTo>
                  <a:pt x="676911" y="515620"/>
                </a:lnTo>
                <a:lnTo>
                  <a:pt x="687071" y="520700"/>
                </a:lnTo>
                <a:lnTo>
                  <a:pt x="690880" y="525780"/>
                </a:lnTo>
                <a:lnTo>
                  <a:pt x="720091" y="585470"/>
                </a:lnTo>
                <a:lnTo>
                  <a:pt x="756921" y="632459"/>
                </a:lnTo>
                <a:lnTo>
                  <a:pt x="763271" y="645159"/>
                </a:lnTo>
                <a:lnTo>
                  <a:pt x="767080" y="650239"/>
                </a:lnTo>
                <a:lnTo>
                  <a:pt x="777241" y="657859"/>
                </a:lnTo>
                <a:lnTo>
                  <a:pt x="791211" y="661670"/>
                </a:lnTo>
                <a:lnTo>
                  <a:pt x="806450" y="662939"/>
                </a:lnTo>
                <a:lnTo>
                  <a:pt x="826771" y="660400"/>
                </a:lnTo>
                <a:lnTo>
                  <a:pt x="847091" y="664209"/>
                </a:lnTo>
                <a:lnTo>
                  <a:pt x="908050" y="679450"/>
                </a:lnTo>
                <a:lnTo>
                  <a:pt x="915671" y="683259"/>
                </a:lnTo>
                <a:lnTo>
                  <a:pt x="927100" y="693420"/>
                </a:lnTo>
                <a:lnTo>
                  <a:pt x="930911" y="699770"/>
                </a:lnTo>
                <a:lnTo>
                  <a:pt x="934721" y="715009"/>
                </a:lnTo>
                <a:lnTo>
                  <a:pt x="938530" y="746759"/>
                </a:lnTo>
                <a:lnTo>
                  <a:pt x="944880" y="758189"/>
                </a:lnTo>
                <a:lnTo>
                  <a:pt x="963930" y="782320"/>
                </a:lnTo>
                <a:lnTo>
                  <a:pt x="969011" y="786130"/>
                </a:lnTo>
                <a:lnTo>
                  <a:pt x="979171" y="792480"/>
                </a:lnTo>
                <a:lnTo>
                  <a:pt x="1029971" y="817880"/>
                </a:lnTo>
                <a:lnTo>
                  <a:pt x="1074421" y="833120"/>
                </a:lnTo>
                <a:lnTo>
                  <a:pt x="1094741" y="842009"/>
                </a:lnTo>
                <a:lnTo>
                  <a:pt x="1165861" y="857250"/>
                </a:lnTo>
                <a:lnTo>
                  <a:pt x="1235711" y="854709"/>
                </a:lnTo>
                <a:lnTo>
                  <a:pt x="1353821" y="866139"/>
                </a:lnTo>
                <a:lnTo>
                  <a:pt x="1748791" y="867409"/>
                </a:lnTo>
                <a:lnTo>
                  <a:pt x="1771650" y="869950"/>
                </a:lnTo>
                <a:lnTo>
                  <a:pt x="1807211" y="877570"/>
                </a:lnTo>
                <a:lnTo>
                  <a:pt x="1830071" y="881380"/>
                </a:lnTo>
                <a:lnTo>
                  <a:pt x="1836421" y="882650"/>
                </a:lnTo>
                <a:lnTo>
                  <a:pt x="1847850" y="889000"/>
                </a:lnTo>
                <a:lnTo>
                  <a:pt x="1859280" y="895350"/>
                </a:lnTo>
                <a:lnTo>
                  <a:pt x="1870711" y="900430"/>
                </a:lnTo>
                <a:lnTo>
                  <a:pt x="1875790" y="904239"/>
                </a:lnTo>
                <a:lnTo>
                  <a:pt x="1894840" y="929639"/>
                </a:lnTo>
                <a:lnTo>
                  <a:pt x="1905001" y="935989"/>
                </a:lnTo>
                <a:lnTo>
                  <a:pt x="1910080" y="939800"/>
                </a:lnTo>
                <a:lnTo>
                  <a:pt x="1915161" y="943609"/>
                </a:lnTo>
                <a:lnTo>
                  <a:pt x="1922780" y="953770"/>
                </a:lnTo>
                <a:lnTo>
                  <a:pt x="1934211" y="977900"/>
                </a:lnTo>
                <a:lnTo>
                  <a:pt x="1958340" y="1000759"/>
                </a:lnTo>
                <a:lnTo>
                  <a:pt x="1969771" y="1008380"/>
                </a:lnTo>
                <a:lnTo>
                  <a:pt x="1981201" y="1014730"/>
                </a:lnTo>
                <a:lnTo>
                  <a:pt x="1996440" y="1024889"/>
                </a:lnTo>
                <a:lnTo>
                  <a:pt x="2018030" y="1037589"/>
                </a:lnTo>
                <a:lnTo>
                  <a:pt x="2100580" y="1109980"/>
                </a:lnTo>
                <a:lnTo>
                  <a:pt x="2136140" y="1130300"/>
                </a:lnTo>
                <a:lnTo>
                  <a:pt x="2166621" y="1154430"/>
                </a:lnTo>
                <a:lnTo>
                  <a:pt x="2189480" y="1165859"/>
                </a:lnTo>
                <a:lnTo>
                  <a:pt x="2202180" y="1170939"/>
                </a:lnTo>
                <a:lnTo>
                  <a:pt x="2223771" y="1184909"/>
                </a:lnTo>
                <a:lnTo>
                  <a:pt x="2273301" y="1210309"/>
                </a:lnTo>
                <a:lnTo>
                  <a:pt x="2294890" y="1224280"/>
                </a:lnTo>
                <a:lnTo>
                  <a:pt x="2325371" y="1236980"/>
                </a:lnTo>
                <a:lnTo>
                  <a:pt x="2346961" y="1249680"/>
                </a:lnTo>
                <a:lnTo>
                  <a:pt x="2459990" y="1292859"/>
                </a:lnTo>
                <a:lnTo>
                  <a:pt x="2471421" y="1301750"/>
                </a:lnTo>
                <a:lnTo>
                  <a:pt x="2486661" y="1318259"/>
                </a:lnTo>
                <a:lnTo>
                  <a:pt x="2496821" y="1336039"/>
                </a:lnTo>
                <a:lnTo>
                  <a:pt x="2513330" y="1380489"/>
                </a:lnTo>
                <a:lnTo>
                  <a:pt x="2524761" y="1395730"/>
                </a:lnTo>
                <a:lnTo>
                  <a:pt x="2551430" y="1422400"/>
                </a:lnTo>
                <a:lnTo>
                  <a:pt x="2567940" y="1435100"/>
                </a:lnTo>
                <a:lnTo>
                  <a:pt x="2592071" y="1447800"/>
                </a:lnTo>
                <a:lnTo>
                  <a:pt x="2616201" y="1468120"/>
                </a:lnTo>
                <a:lnTo>
                  <a:pt x="2637790" y="1480820"/>
                </a:lnTo>
                <a:lnTo>
                  <a:pt x="2713990" y="1551939"/>
                </a:lnTo>
                <a:lnTo>
                  <a:pt x="2725421" y="1558289"/>
                </a:lnTo>
                <a:lnTo>
                  <a:pt x="2729230" y="1562100"/>
                </a:lnTo>
                <a:lnTo>
                  <a:pt x="2736851" y="1572259"/>
                </a:lnTo>
                <a:lnTo>
                  <a:pt x="2740661" y="1586230"/>
                </a:lnTo>
                <a:lnTo>
                  <a:pt x="2741930" y="1593850"/>
                </a:lnTo>
                <a:lnTo>
                  <a:pt x="2745740" y="1606550"/>
                </a:lnTo>
                <a:lnTo>
                  <a:pt x="2755901" y="1624330"/>
                </a:lnTo>
                <a:lnTo>
                  <a:pt x="2760980" y="1635759"/>
                </a:lnTo>
                <a:lnTo>
                  <a:pt x="2776221" y="1654809"/>
                </a:lnTo>
                <a:lnTo>
                  <a:pt x="2794001" y="1672589"/>
                </a:lnTo>
                <a:lnTo>
                  <a:pt x="2804161" y="1678939"/>
                </a:lnTo>
                <a:lnTo>
                  <a:pt x="2815590" y="1685289"/>
                </a:lnTo>
                <a:lnTo>
                  <a:pt x="2830830" y="1696720"/>
                </a:lnTo>
                <a:lnTo>
                  <a:pt x="2852421" y="1709420"/>
                </a:lnTo>
                <a:lnTo>
                  <a:pt x="2893061" y="1737359"/>
                </a:lnTo>
                <a:lnTo>
                  <a:pt x="2923540" y="1753870"/>
                </a:lnTo>
                <a:lnTo>
                  <a:pt x="2942590" y="1770380"/>
                </a:lnTo>
                <a:lnTo>
                  <a:pt x="2956561" y="1786889"/>
                </a:lnTo>
                <a:lnTo>
                  <a:pt x="2965451" y="1805939"/>
                </a:lnTo>
                <a:lnTo>
                  <a:pt x="2973071" y="1824989"/>
                </a:lnTo>
                <a:lnTo>
                  <a:pt x="2976880" y="1847850"/>
                </a:lnTo>
                <a:lnTo>
                  <a:pt x="2979421" y="1913889"/>
                </a:lnTo>
                <a:lnTo>
                  <a:pt x="2995930" y="2002789"/>
                </a:lnTo>
                <a:lnTo>
                  <a:pt x="2998471" y="2025650"/>
                </a:lnTo>
                <a:lnTo>
                  <a:pt x="3002280" y="2047239"/>
                </a:lnTo>
                <a:lnTo>
                  <a:pt x="3003551" y="2056130"/>
                </a:lnTo>
                <a:lnTo>
                  <a:pt x="3004821" y="2062480"/>
                </a:lnTo>
                <a:lnTo>
                  <a:pt x="3011171" y="2073909"/>
                </a:lnTo>
                <a:lnTo>
                  <a:pt x="3022601" y="2089150"/>
                </a:lnTo>
                <a:lnTo>
                  <a:pt x="3032761" y="2096770"/>
                </a:lnTo>
                <a:lnTo>
                  <a:pt x="3115311" y="2127250"/>
                </a:lnTo>
                <a:lnTo>
                  <a:pt x="3166111" y="2142489"/>
                </a:lnTo>
                <a:lnTo>
                  <a:pt x="3238501" y="2171700"/>
                </a:lnTo>
                <a:lnTo>
                  <a:pt x="3313430" y="2184400"/>
                </a:lnTo>
                <a:lnTo>
                  <a:pt x="3467101" y="2244089"/>
                </a:lnTo>
                <a:lnTo>
                  <a:pt x="3470911" y="2247900"/>
                </a:lnTo>
                <a:lnTo>
                  <a:pt x="3473451" y="2254250"/>
                </a:lnTo>
                <a:lnTo>
                  <a:pt x="3477261" y="2268220"/>
                </a:lnTo>
                <a:lnTo>
                  <a:pt x="3484880" y="2373630"/>
                </a:lnTo>
                <a:lnTo>
                  <a:pt x="3484880" y="2381250"/>
                </a:lnTo>
                <a:lnTo>
                  <a:pt x="3483611" y="2388870"/>
                </a:lnTo>
                <a:lnTo>
                  <a:pt x="3470911" y="2418080"/>
                </a:lnTo>
                <a:lnTo>
                  <a:pt x="3464561" y="2429509"/>
                </a:lnTo>
                <a:lnTo>
                  <a:pt x="3458211" y="2439670"/>
                </a:lnTo>
                <a:lnTo>
                  <a:pt x="3441701" y="2470150"/>
                </a:lnTo>
                <a:lnTo>
                  <a:pt x="3436621" y="2475230"/>
                </a:lnTo>
                <a:lnTo>
                  <a:pt x="3404871" y="2494280"/>
                </a:lnTo>
                <a:lnTo>
                  <a:pt x="3373121" y="2523489"/>
                </a:lnTo>
                <a:lnTo>
                  <a:pt x="3350261" y="2536189"/>
                </a:lnTo>
                <a:lnTo>
                  <a:pt x="3346451" y="2540000"/>
                </a:lnTo>
                <a:lnTo>
                  <a:pt x="3338830" y="2550159"/>
                </a:lnTo>
                <a:lnTo>
                  <a:pt x="3332480" y="2561589"/>
                </a:lnTo>
                <a:lnTo>
                  <a:pt x="3312161" y="2584450"/>
                </a:lnTo>
                <a:lnTo>
                  <a:pt x="3302001" y="2592070"/>
                </a:lnTo>
                <a:lnTo>
                  <a:pt x="3221990" y="2627630"/>
                </a:lnTo>
                <a:lnTo>
                  <a:pt x="3201671" y="2644139"/>
                </a:lnTo>
                <a:lnTo>
                  <a:pt x="3195321" y="2654300"/>
                </a:lnTo>
                <a:lnTo>
                  <a:pt x="3164840" y="2736850"/>
                </a:lnTo>
                <a:lnTo>
                  <a:pt x="3162301" y="2759709"/>
                </a:lnTo>
                <a:lnTo>
                  <a:pt x="3163571" y="2774950"/>
                </a:lnTo>
                <a:lnTo>
                  <a:pt x="3176271" y="2827020"/>
                </a:lnTo>
                <a:lnTo>
                  <a:pt x="3181351" y="2838450"/>
                </a:lnTo>
                <a:lnTo>
                  <a:pt x="3206751" y="2867659"/>
                </a:lnTo>
                <a:lnTo>
                  <a:pt x="3293111" y="2957830"/>
                </a:lnTo>
                <a:lnTo>
                  <a:pt x="3338830" y="2992120"/>
                </a:lnTo>
                <a:lnTo>
                  <a:pt x="3360421" y="3006089"/>
                </a:lnTo>
                <a:lnTo>
                  <a:pt x="3403601" y="3037839"/>
                </a:lnTo>
                <a:lnTo>
                  <a:pt x="3415030" y="3044189"/>
                </a:lnTo>
                <a:lnTo>
                  <a:pt x="3430271" y="3048000"/>
                </a:lnTo>
                <a:lnTo>
                  <a:pt x="3599180" y="3063239"/>
                </a:lnTo>
                <a:lnTo>
                  <a:pt x="3759201" y="3069589"/>
                </a:lnTo>
                <a:lnTo>
                  <a:pt x="3890011" y="3067050"/>
                </a:lnTo>
                <a:lnTo>
                  <a:pt x="3933190" y="3063239"/>
                </a:lnTo>
                <a:lnTo>
                  <a:pt x="4037330" y="3063239"/>
                </a:lnTo>
                <a:lnTo>
                  <a:pt x="4052571" y="3067050"/>
                </a:lnTo>
                <a:lnTo>
                  <a:pt x="4057651" y="3069589"/>
                </a:lnTo>
                <a:lnTo>
                  <a:pt x="4061461" y="3073400"/>
                </a:lnTo>
                <a:lnTo>
                  <a:pt x="4069080" y="3084830"/>
                </a:lnTo>
                <a:lnTo>
                  <a:pt x="4074161" y="3096259"/>
                </a:lnTo>
                <a:lnTo>
                  <a:pt x="4077971" y="3100070"/>
                </a:lnTo>
                <a:lnTo>
                  <a:pt x="4083051" y="3101339"/>
                </a:lnTo>
                <a:lnTo>
                  <a:pt x="4088130" y="3101339"/>
                </a:lnTo>
                <a:lnTo>
                  <a:pt x="4091940" y="3103880"/>
                </a:lnTo>
                <a:lnTo>
                  <a:pt x="4095751" y="3107689"/>
                </a:lnTo>
                <a:lnTo>
                  <a:pt x="4099561" y="3112770"/>
                </a:lnTo>
                <a:lnTo>
                  <a:pt x="4113530" y="3125470"/>
                </a:lnTo>
                <a:lnTo>
                  <a:pt x="4132580" y="3135630"/>
                </a:lnTo>
                <a:lnTo>
                  <a:pt x="4146551" y="3138170"/>
                </a:lnTo>
                <a:lnTo>
                  <a:pt x="4227830" y="3150870"/>
                </a:lnTo>
                <a:lnTo>
                  <a:pt x="4307840" y="3172459"/>
                </a:lnTo>
                <a:lnTo>
                  <a:pt x="4469130" y="3177539"/>
                </a:lnTo>
                <a:lnTo>
                  <a:pt x="4509771" y="3188970"/>
                </a:lnTo>
                <a:lnTo>
                  <a:pt x="4528821" y="3199130"/>
                </a:lnTo>
                <a:lnTo>
                  <a:pt x="4533901" y="3204209"/>
                </a:lnTo>
                <a:lnTo>
                  <a:pt x="4578351" y="3265170"/>
                </a:lnTo>
                <a:lnTo>
                  <a:pt x="4596130" y="3302000"/>
                </a:lnTo>
                <a:lnTo>
                  <a:pt x="4650740" y="3360420"/>
                </a:lnTo>
                <a:lnTo>
                  <a:pt x="4660901" y="3366770"/>
                </a:lnTo>
                <a:lnTo>
                  <a:pt x="4672330" y="3373120"/>
                </a:lnTo>
                <a:lnTo>
                  <a:pt x="4701540" y="3397250"/>
                </a:lnTo>
                <a:lnTo>
                  <a:pt x="4803140" y="3439159"/>
                </a:lnTo>
                <a:lnTo>
                  <a:pt x="4867911" y="3459480"/>
                </a:lnTo>
                <a:lnTo>
                  <a:pt x="4907280" y="3477259"/>
                </a:lnTo>
                <a:lnTo>
                  <a:pt x="4931411" y="3483609"/>
                </a:lnTo>
                <a:lnTo>
                  <a:pt x="4970780" y="3489959"/>
                </a:lnTo>
                <a:lnTo>
                  <a:pt x="4982211" y="3495039"/>
                </a:lnTo>
                <a:lnTo>
                  <a:pt x="4987290" y="3498850"/>
                </a:lnTo>
                <a:lnTo>
                  <a:pt x="5001261" y="3502659"/>
                </a:lnTo>
                <a:lnTo>
                  <a:pt x="5030471" y="3509009"/>
                </a:lnTo>
                <a:lnTo>
                  <a:pt x="5041901" y="3515359"/>
                </a:lnTo>
                <a:lnTo>
                  <a:pt x="5069840" y="3539489"/>
                </a:lnTo>
                <a:lnTo>
                  <a:pt x="5073651" y="3543300"/>
                </a:lnTo>
                <a:lnTo>
                  <a:pt x="5081271" y="3553459"/>
                </a:lnTo>
                <a:lnTo>
                  <a:pt x="5083811" y="3559809"/>
                </a:lnTo>
                <a:lnTo>
                  <a:pt x="5087621" y="3564889"/>
                </a:lnTo>
                <a:lnTo>
                  <a:pt x="5097780" y="3571239"/>
                </a:lnTo>
                <a:lnTo>
                  <a:pt x="5115561" y="3578859"/>
                </a:lnTo>
                <a:lnTo>
                  <a:pt x="5138421" y="3582670"/>
                </a:lnTo>
                <a:lnTo>
                  <a:pt x="5196840" y="3585209"/>
                </a:lnTo>
                <a:lnTo>
                  <a:pt x="5259071" y="3608070"/>
                </a:lnTo>
                <a:lnTo>
                  <a:pt x="5311140" y="3610609"/>
                </a:lnTo>
              </a:path>
            </a:pathLst>
          </a:custGeom>
          <a:ln w="38100" cap="flat" cmpd="sng" algn="ctr">
            <a:solidFill>
              <a:srgbClr val="0000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3" name="Freeform 2"/>
          <p:cNvSpPr/>
          <p:nvPr/>
        </p:nvSpPr>
        <p:spPr>
          <a:xfrm>
            <a:off x="260350" y="1042988"/>
            <a:ext cx="4379913" cy="1714500"/>
          </a:xfrm>
          <a:custGeom>
            <a:avLst/>
            <a:gdLst/>
            <a:ahLst/>
            <a:cxnLst/>
            <a:rect l="0" t="0" r="0" b="0"/>
            <a:pathLst>
              <a:path w="4380230" h="1714502">
                <a:moveTo>
                  <a:pt x="0" y="0"/>
                </a:moveTo>
                <a:lnTo>
                  <a:pt x="20320" y="1270"/>
                </a:lnTo>
                <a:lnTo>
                  <a:pt x="77470" y="10161"/>
                </a:lnTo>
                <a:lnTo>
                  <a:pt x="97790" y="19050"/>
                </a:lnTo>
                <a:lnTo>
                  <a:pt x="137159" y="45720"/>
                </a:lnTo>
                <a:lnTo>
                  <a:pt x="180340" y="60961"/>
                </a:lnTo>
                <a:lnTo>
                  <a:pt x="242569" y="76200"/>
                </a:lnTo>
                <a:lnTo>
                  <a:pt x="330200" y="81281"/>
                </a:lnTo>
                <a:lnTo>
                  <a:pt x="342900" y="87631"/>
                </a:lnTo>
                <a:lnTo>
                  <a:pt x="373380" y="109220"/>
                </a:lnTo>
                <a:lnTo>
                  <a:pt x="387350" y="114300"/>
                </a:lnTo>
                <a:lnTo>
                  <a:pt x="471169" y="138431"/>
                </a:lnTo>
                <a:lnTo>
                  <a:pt x="487680" y="144781"/>
                </a:lnTo>
                <a:lnTo>
                  <a:pt x="523240" y="148591"/>
                </a:lnTo>
                <a:lnTo>
                  <a:pt x="533400" y="149861"/>
                </a:lnTo>
                <a:lnTo>
                  <a:pt x="542290" y="151131"/>
                </a:lnTo>
                <a:lnTo>
                  <a:pt x="589280" y="168911"/>
                </a:lnTo>
                <a:lnTo>
                  <a:pt x="613410" y="182881"/>
                </a:lnTo>
                <a:lnTo>
                  <a:pt x="736600" y="232411"/>
                </a:lnTo>
                <a:lnTo>
                  <a:pt x="795019" y="266700"/>
                </a:lnTo>
                <a:lnTo>
                  <a:pt x="913130" y="314961"/>
                </a:lnTo>
                <a:lnTo>
                  <a:pt x="935989" y="317500"/>
                </a:lnTo>
                <a:lnTo>
                  <a:pt x="1064260" y="318770"/>
                </a:lnTo>
                <a:lnTo>
                  <a:pt x="1151889" y="322581"/>
                </a:lnTo>
                <a:lnTo>
                  <a:pt x="1225550" y="331470"/>
                </a:lnTo>
                <a:lnTo>
                  <a:pt x="1356360" y="332741"/>
                </a:lnTo>
                <a:lnTo>
                  <a:pt x="1398270" y="332741"/>
                </a:lnTo>
                <a:lnTo>
                  <a:pt x="1421129" y="337820"/>
                </a:lnTo>
                <a:lnTo>
                  <a:pt x="1450339" y="346711"/>
                </a:lnTo>
                <a:lnTo>
                  <a:pt x="1582420" y="374650"/>
                </a:lnTo>
                <a:lnTo>
                  <a:pt x="1682750" y="384811"/>
                </a:lnTo>
                <a:lnTo>
                  <a:pt x="1738629" y="379731"/>
                </a:lnTo>
                <a:lnTo>
                  <a:pt x="1868170" y="384811"/>
                </a:lnTo>
                <a:lnTo>
                  <a:pt x="1929129" y="386081"/>
                </a:lnTo>
                <a:lnTo>
                  <a:pt x="1938020" y="388620"/>
                </a:lnTo>
                <a:lnTo>
                  <a:pt x="1945639" y="392431"/>
                </a:lnTo>
                <a:lnTo>
                  <a:pt x="1963420" y="408941"/>
                </a:lnTo>
                <a:lnTo>
                  <a:pt x="2006600" y="426720"/>
                </a:lnTo>
                <a:lnTo>
                  <a:pt x="2091689" y="477520"/>
                </a:lnTo>
                <a:lnTo>
                  <a:pt x="2118360" y="494031"/>
                </a:lnTo>
                <a:lnTo>
                  <a:pt x="2145029" y="504191"/>
                </a:lnTo>
                <a:lnTo>
                  <a:pt x="2150110" y="508000"/>
                </a:lnTo>
                <a:lnTo>
                  <a:pt x="2207260" y="558800"/>
                </a:lnTo>
                <a:lnTo>
                  <a:pt x="2219960" y="575311"/>
                </a:lnTo>
                <a:lnTo>
                  <a:pt x="2223770" y="581661"/>
                </a:lnTo>
                <a:lnTo>
                  <a:pt x="2226310" y="596901"/>
                </a:lnTo>
                <a:lnTo>
                  <a:pt x="2228850" y="647701"/>
                </a:lnTo>
                <a:lnTo>
                  <a:pt x="2228850" y="756920"/>
                </a:lnTo>
                <a:lnTo>
                  <a:pt x="2223770" y="792481"/>
                </a:lnTo>
                <a:lnTo>
                  <a:pt x="2217420" y="822960"/>
                </a:lnTo>
                <a:lnTo>
                  <a:pt x="2214879" y="845820"/>
                </a:lnTo>
                <a:lnTo>
                  <a:pt x="2200910" y="896620"/>
                </a:lnTo>
                <a:lnTo>
                  <a:pt x="2193289" y="947420"/>
                </a:lnTo>
                <a:lnTo>
                  <a:pt x="2190750" y="999491"/>
                </a:lnTo>
                <a:lnTo>
                  <a:pt x="2188210" y="1007110"/>
                </a:lnTo>
                <a:lnTo>
                  <a:pt x="2183129" y="1018541"/>
                </a:lnTo>
                <a:lnTo>
                  <a:pt x="2181860" y="1024891"/>
                </a:lnTo>
                <a:lnTo>
                  <a:pt x="2181860" y="1036320"/>
                </a:lnTo>
                <a:lnTo>
                  <a:pt x="2184400" y="1042670"/>
                </a:lnTo>
                <a:lnTo>
                  <a:pt x="2189479" y="1052831"/>
                </a:lnTo>
                <a:lnTo>
                  <a:pt x="2202179" y="1066801"/>
                </a:lnTo>
                <a:lnTo>
                  <a:pt x="2204720" y="1071881"/>
                </a:lnTo>
                <a:lnTo>
                  <a:pt x="2207260" y="1087120"/>
                </a:lnTo>
                <a:lnTo>
                  <a:pt x="2209800" y="1090931"/>
                </a:lnTo>
                <a:lnTo>
                  <a:pt x="2214879" y="1093470"/>
                </a:lnTo>
                <a:lnTo>
                  <a:pt x="2218689" y="1093470"/>
                </a:lnTo>
                <a:lnTo>
                  <a:pt x="2223770" y="1096010"/>
                </a:lnTo>
                <a:lnTo>
                  <a:pt x="2268220" y="1122681"/>
                </a:lnTo>
                <a:lnTo>
                  <a:pt x="2283460" y="1125220"/>
                </a:lnTo>
                <a:lnTo>
                  <a:pt x="2409189" y="1127760"/>
                </a:lnTo>
                <a:lnTo>
                  <a:pt x="2475229" y="1118870"/>
                </a:lnTo>
                <a:lnTo>
                  <a:pt x="2498089" y="1116331"/>
                </a:lnTo>
                <a:lnTo>
                  <a:pt x="2546350" y="1112520"/>
                </a:lnTo>
                <a:lnTo>
                  <a:pt x="2569210" y="1108710"/>
                </a:lnTo>
                <a:lnTo>
                  <a:pt x="2698750" y="1097281"/>
                </a:lnTo>
                <a:lnTo>
                  <a:pt x="2830829" y="1088391"/>
                </a:lnTo>
                <a:lnTo>
                  <a:pt x="2848610" y="1084581"/>
                </a:lnTo>
                <a:lnTo>
                  <a:pt x="2856229" y="1082041"/>
                </a:lnTo>
                <a:lnTo>
                  <a:pt x="2872739" y="1079501"/>
                </a:lnTo>
                <a:lnTo>
                  <a:pt x="3007359" y="1082041"/>
                </a:lnTo>
                <a:lnTo>
                  <a:pt x="3520440" y="1082041"/>
                </a:lnTo>
                <a:lnTo>
                  <a:pt x="3529329" y="1084581"/>
                </a:lnTo>
                <a:lnTo>
                  <a:pt x="3559809" y="1104901"/>
                </a:lnTo>
                <a:lnTo>
                  <a:pt x="3575050" y="1111251"/>
                </a:lnTo>
                <a:lnTo>
                  <a:pt x="3611879" y="1135381"/>
                </a:lnTo>
                <a:lnTo>
                  <a:pt x="3627120" y="1141731"/>
                </a:lnTo>
                <a:lnTo>
                  <a:pt x="3677920" y="1150620"/>
                </a:lnTo>
                <a:lnTo>
                  <a:pt x="3684270" y="1153160"/>
                </a:lnTo>
                <a:lnTo>
                  <a:pt x="3689350" y="1158241"/>
                </a:lnTo>
                <a:lnTo>
                  <a:pt x="3696970" y="1168401"/>
                </a:lnTo>
                <a:lnTo>
                  <a:pt x="3705859" y="1187451"/>
                </a:lnTo>
                <a:lnTo>
                  <a:pt x="3717290" y="1217931"/>
                </a:lnTo>
                <a:lnTo>
                  <a:pt x="3721100" y="1224281"/>
                </a:lnTo>
                <a:lnTo>
                  <a:pt x="3724909" y="1242060"/>
                </a:lnTo>
                <a:lnTo>
                  <a:pt x="3731259" y="1275081"/>
                </a:lnTo>
                <a:lnTo>
                  <a:pt x="3736340" y="1287781"/>
                </a:lnTo>
                <a:lnTo>
                  <a:pt x="3743959" y="1299210"/>
                </a:lnTo>
                <a:lnTo>
                  <a:pt x="3749040" y="1310641"/>
                </a:lnTo>
                <a:lnTo>
                  <a:pt x="3759200" y="1361441"/>
                </a:lnTo>
                <a:lnTo>
                  <a:pt x="3769359" y="1394460"/>
                </a:lnTo>
                <a:lnTo>
                  <a:pt x="3775709" y="1405891"/>
                </a:lnTo>
                <a:lnTo>
                  <a:pt x="3790950" y="1424941"/>
                </a:lnTo>
                <a:lnTo>
                  <a:pt x="3803650" y="1431291"/>
                </a:lnTo>
                <a:lnTo>
                  <a:pt x="3818890" y="1438910"/>
                </a:lnTo>
                <a:lnTo>
                  <a:pt x="3855720" y="1459231"/>
                </a:lnTo>
                <a:lnTo>
                  <a:pt x="3877309" y="1468120"/>
                </a:lnTo>
                <a:lnTo>
                  <a:pt x="3910329" y="1487170"/>
                </a:lnTo>
                <a:lnTo>
                  <a:pt x="4039870" y="1532891"/>
                </a:lnTo>
                <a:lnTo>
                  <a:pt x="4085590" y="1541781"/>
                </a:lnTo>
                <a:lnTo>
                  <a:pt x="4110990" y="1551941"/>
                </a:lnTo>
                <a:lnTo>
                  <a:pt x="4117340" y="1555751"/>
                </a:lnTo>
                <a:lnTo>
                  <a:pt x="4133850" y="1560831"/>
                </a:lnTo>
                <a:lnTo>
                  <a:pt x="4150359" y="1563370"/>
                </a:lnTo>
                <a:lnTo>
                  <a:pt x="4202429" y="1581151"/>
                </a:lnTo>
                <a:lnTo>
                  <a:pt x="4216400" y="1588770"/>
                </a:lnTo>
                <a:lnTo>
                  <a:pt x="4221479" y="1593851"/>
                </a:lnTo>
                <a:lnTo>
                  <a:pt x="4241800" y="1619251"/>
                </a:lnTo>
                <a:lnTo>
                  <a:pt x="4251959" y="1626871"/>
                </a:lnTo>
                <a:lnTo>
                  <a:pt x="4257040" y="1629410"/>
                </a:lnTo>
                <a:lnTo>
                  <a:pt x="4267200" y="1639571"/>
                </a:lnTo>
                <a:lnTo>
                  <a:pt x="4286250" y="1658621"/>
                </a:lnTo>
                <a:lnTo>
                  <a:pt x="4296409" y="1666241"/>
                </a:lnTo>
                <a:lnTo>
                  <a:pt x="4307840" y="1672591"/>
                </a:lnTo>
                <a:lnTo>
                  <a:pt x="4323079" y="1682751"/>
                </a:lnTo>
                <a:lnTo>
                  <a:pt x="4331970" y="1685291"/>
                </a:lnTo>
                <a:lnTo>
                  <a:pt x="4335779" y="1685291"/>
                </a:lnTo>
                <a:lnTo>
                  <a:pt x="4340859" y="1682751"/>
                </a:lnTo>
                <a:lnTo>
                  <a:pt x="4344670" y="1680210"/>
                </a:lnTo>
                <a:lnTo>
                  <a:pt x="4349750" y="1680210"/>
                </a:lnTo>
                <a:lnTo>
                  <a:pt x="4353559" y="1682751"/>
                </a:lnTo>
                <a:lnTo>
                  <a:pt x="4366259" y="1695451"/>
                </a:lnTo>
                <a:lnTo>
                  <a:pt x="4380229" y="1714501"/>
                </a:lnTo>
              </a:path>
            </a:pathLst>
          </a:custGeom>
          <a:ln w="38100" cap="flat" cmpd="sng" algn="ctr">
            <a:solidFill>
              <a:srgbClr val="0000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grpSp>
        <p:nvGrpSpPr>
          <p:cNvPr id="15364" name="Group 10"/>
          <p:cNvGrpSpPr>
            <a:grpSpLocks/>
          </p:cNvGrpSpPr>
          <p:nvPr/>
        </p:nvGrpSpPr>
        <p:grpSpPr bwMode="auto">
          <a:xfrm>
            <a:off x="88900" y="698500"/>
            <a:ext cx="1409700" cy="1120775"/>
            <a:chOff x="88900" y="698245"/>
            <a:chExt cx="1498600" cy="1120776"/>
          </a:xfrm>
        </p:grpSpPr>
        <p:sp>
          <p:nvSpPr>
            <p:cNvPr id="9" name="Freeform 8"/>
            <p:cNvSpPr/>
            <p:nvPr/>
          </p:nvSpPr>
          <p:spPr>
            <a:xfrm>
              <a:off x="92275" y="698245"/>
              <a:ext cx="1120575" cy="1120776"/>
            </a:xfrm>
            <a:custGeom>
              <a:avLst/>
              <a:gdLst/>
              <a:ahLst/>
              <a:cxnLst/>
              <a:rect l="0" t="0" r="0" b="0"/>
              <a:pathLst>
                <a:path w="1120776" h="1120776">
                  <a:moveTo>
                    <a:pt x="0" y="0"/>
                  </a:moveTo>
                  <a:lnTo>
                    <a:pt x="1120775" y="0"/>
                  </a:lnTo>
                  <a:lnTo>
                    <a:pt x="1120775" y="1120775"/>
                  </a:lnTo>
                  <a:lnTo>
                    <a:pt x="0" y="1120775"/>
                  </a:lnTo>
                  <a:close/>
                </a:path>
              </a:pathLst>
            </a:custGeom>
            <a:solidFill>
              <a:srgbClr val="C6C8E8"/>
            </a:solidFill>
            <a:ln w="38100" cap="flat" cmpd="sng" algn="ctr">
              <a:solidFill>
                <a:srgbClr val="C6C8E8"/>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390" name="TextBox 9"/>
            <p:cNvSpPr txBox="1">
              <a:spLocks noChangeArrowheads="1"/>
            </p:cNvSpPr>
            <p:nvPr/>
          </p:nvSpPr>
          <p:spPr bwMode="auto">
            <a:xfrm>
              <a:off x="88900" y="749300"/>
              <a:ext cx="14986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US" sz="1200">
                  <a:solidFill>
                    <a:srgbClr val="000000"/>
                  </a:solidFill>
                  <a:latin typeface="Arial - 16"/>
                </a:rPr>
                <a:t>People and businesses</a:t>
              </a:r>
            </a:p>
            <a:p>
              <a:r>
                <a:rPr lang="en-US" sz="1200">
                  <a:solidFill>
                    <a:srgbClr val="000000"/>
                  </a:solidFill>
                  <a:latin typeface="Arial - 16"/>
                </a:rPr>
                <a:t>borrow less</a:t>
              </a:r>
            </a:p>
            <a:p>
              <a:r>
                <a:rPr lang="en-US" sz="1200">
                  <a:solidFill>
                    <a:srgbClr val="000000"/>
                  </a:solidFill>
                  <a:latin typeface="Arial - 16"/>
                </a:rPr>
                <a:t>from banks.</a:t>
              </a:r>
            </a:p>
          </p:txBody>
        </p:sp>
      </p:grpSp>
      <p:grpSp>
        <p:nvGrpSpPr>
          <p:cNvPr id="15365" name="Group 13"/>
          <p:cNvGrpSpPr>
            <a:grpSpLocks/>
          </p:cNvGrpSpPr>
          <p:nvPr/>
        </p:nvGrpSpPr>
        <p:grpSpPr bwMode="auto">
          <a:xfrm>
            <a:off x="1441450" y="1117600"/>
            <a:ext cx="1809750" cy="709613"/>
            <a:chOff x="1441703" y="1117600"/>
            <a:chExt cx="1606297" cy="709930"/>
          </a:xfrm>
        </p:grpSpPr>
        <p:sp>
          <p:nvSpPr>
            <p:cNvPr id="12" name="Freeform 11"/>
            <p:cNvSpPr/>
            <p:nvPr/>
          </p:nvSpPr>
          <p:spPr>
            <a:xfrm>
              <a:off x="1441703" y="1135071"/>
              <a:ext cx="1362535" cy="692459"/>
            </a:xfrm>
            <a:custGeom>
              <a:avLst/>
              <a:gdLst/>
              <a:ahLst/>
              <a:cxnLst/>
              <a:rect l="0" t="0" r="0" b="0"/>
              <a:pathLst>
                <a:path w="1362458" h="693167">
                  <a:moveTo>
                    <a:pt x="0" y="0"/>
                  </a:moveTo>
                  <a:lnTo>
                    <a:pt x="1362457" y="0"/>
                  </a:lnTo>
                  <a:lnTo>
                    <a:pt x="1362457" y="693166"/>
                  </a:lnTo>
                  <a:lnTo>
                    <a:pt x="0" y="693166"/>
                  </a:lnTo>
                  <a:close/>
                </a:path>
              </a:pathLst>
            </a:custGeom>
            <a:solidFill>
              <a:srgbClr val="8284D2"/>
            </a:solidFill>
            <a:ln w="38100" cap="flat" cmpd="sng" algn="ctr">
              <a:solidFill>
                <a:srgbClr val="8284D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388" name="TextBox 12"/>
            <p:cNvSpPr txBox="1">
              <a:spLocks noChangeArrowheads="1"/>
            </p:cNvSpPr>
            <p:nvPr/>
          </p:nvSpPr>
          <p:spPr bwMode="auto">
            <a:xfrm>
              <a:off x="1498600" y="1117600"/>
              <a:ext cx="15494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US" sz="1200">
                  <a:solidFill>
                    <a:srgbClr val="000000"/>
                  </a:solidFill>
                  <a:latin typeface="Arial - 16"/>
                </a:rPr>
                <a:t>People buy fewer goods and services.</a:t>
              </a:r>
            </a:p>
          </p:txBody>
        </p:sp>
      </p:grpSp>
      <p:grpSp>
        <p:nvGrpSpPr>
          <p:cNvPr id="15366" name="Group 16"/>
          <p:cNvGrpSpPr>
            <a:grpSpLocks/>
          </p:cNvGrpSpPr>
          <p:nvPr/>
        </p:nvGrpSpPr>
        <p:grpSpPr bwMode="auto">
          <a:xfrm>
            <a:off x="1955800" y="1931988"/>
            <a:ext cx="1752600" cy="1230312"/>
            <a:chOff x="1955800" y="1932685"/>
            <a:chExt cx="1752600" cy="1229616"/>
          </a:xfrm>
        </p:grpSpPr>
        <p:sp>
          <p:nvSpPr>
            <p:cNvPr id="15" name="Freeform 14"/>
            <p:cNvSpPr/>
            <p:nvPr/>
          </p:nvSpPr>
          <p:spPr>
            <a:xfrm>
              <a:off x="1962150" y="1932685"/>
              <a:ext cx="1635125" cy="1229616"/>
            </a:xfrm>
            <a:custGeom>
              <a:avLst/>
              <a:gdLst/>
              <a:ahLst/>
              <a:cxnLst/>
              <a:rect l="0" t="0" r="0" b="0"/>
              <a:pathLst>
                <a:path w="1635634" h="1229616">
                  <a:moveTo>
                    <a:pt x="0" y="0"/>
                  </a:moveTo>
                  <a:lnTo>
                    <a:pt x="1635633" y="0"/>
                  </a:lnTo>
                  <a:lnTo>
                    <a:pt x="1635633" y="1229615"/>
                  </a:lnTo>
                  <a:lnTo>
                    <a:pt x="0" y="1229615"/>
                  </a:lnTo>
                  <a:close/>
                </a:path>
              </a:pathLst>
            </a:custGeom>
            <a:solidFill>
              <a:srgbClr val="5961B7"/>
            </a:solidFill>
            <a:ln w="38100" cap="flat" cmpd="sng" algn="ctr">
              <a:solidFill>
                <a:srgbClr val="5961B7"/>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386" name="TextBox 15"/>
            <p:cNvSpPr txBox="1">
              <a:spLocks noChangeArrowheads="1"/>
            </p:cNvSpPr>
            <p:nvPr/>
          </p:nvSpPr>
          <p:spPr bwMode="auto">
            <a:xfrm>
              <a:off x="1955800" y="1955800"/>
              <a:ext cx="17526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US" sz="1200">
                  <a:solidFill>
                    <a:srgbClr val="FFFFFF"/>
                  </a:solidFill>
                  <a:latin typeface="Arial - 16"/>
                </a:rPr>
                <a:t>Businesses sell fewer goods and services because people have less to spend.</a:t>
              </a:r>
            </a:p>
          </p:txBody>
        </p:sp>
      </p:grpSp>
      <p:grpSp>
        <p:nvGrpSpPr>
          <p:cNvPr id="15367" name="Group 19"/>
          <p:cNvGrpSpPr>
            <a:grpSpLocks/>
          </p:cNvGrpSpPr>
          <p:nvPr/>
        </p:nvGrpSpPr>
        <p:grpSpPr bwMode="auto">
          <a:xfrm>
            <a:off x="3670300" y="2124075"/>
            <a:ext cx="1625600" cy="285750"/>
            <a:chOff x="3670300" y="2123567"/>
            <a:chExt cx="1625600" cy="287032"/>
          </a:xfrm>
        </p:grpSpPr>
        <p:sp>
          <p:nvSpPr>
            <p:cNvPr id="18" name="Freeform 17"/>
            <p:cNvSpPr/>
            <p:nvPr/>
          </p:nvSpPr>
          <p:spPr>
            <a:xfrm>
              <a:off x="3702050" y="2123567"/>
              <a:ext cx="1362075" cy="267897"/>
            </a:xfrm>
            <a:custGeom>
              <a:avLst/>
              <a:gdLst/>
              <a:ahLst/>
              <a:cxnLst/>
              <a:rect l="0" t="0" r="0" b="0"/>
              <a:pathLst>
                <a:path w="1361059" h="268606">
                  <a:moveTo>
                    <a:pt x="0" y="0"/>
                  </a:moveTo>
                  <a:lnTo>
                    <a:pt x="1361058" y="0"/>
                  </a:lnTo>
                  <a:lnTo>
                    <a:pt x="1361058" y="268605"/>
                  </a:lnTo>
                  <a:lnTo>
                    <a:pt x="0" y="268605"/>
                  </a:lnTo>
                  <a:close/>
                </a:path>
              </a:pathLst>
            </a:custGeom>
            <a:solidFill>
              <a:srgbClr val="4A51A6"/>
            </a:solidFill>
            <a:ln w="38100" cap="flat" cmpd="sng" algn="ctr">
              <a:solidFill>
                <a:srgbClr val="4A51A6"/>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384" name="TextBox 18"/>
            <p:cNvSpPr txBox="1">
              <a:spLocks noChangeArrowheads="1"/>
            </p:cNvSpPr>
            <p:nvPr/>
          </p:nvSpPr>
          <p:spPr bwMode="auto">
            <a:xfrm>
              <a:off x="3670300" y="2133600"/>
              <a:ext cx="162560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US" sz="1200">
                  <a:solidFill>
                    <a:srgbClr val="FFFFFF"/>
                  </a:solidFill>
                  <a:latin typeface="Arial - 16"/>
                </a:rPr>
                <a:t>Prices decline.</a:t>
              </a:r>
            </a:p>
          </p:txBody>
        </p:sp>
      </p:grpSp>
      <p:grpSp>
        <p:nvGrpSpPr>
          <p:cNvPr id="15368" name="Group 22"/>
          <p:cNvGrpSpPr>
            <a:grpSpLocks/>
          </p:cNvGrpSpPr>
          <p:nvPr/>
        </p:nvGrpSpPr>
        <p:grpSpPr bwMode="auto">
          <a:xfrm>
            <a:off x="3695700" y="2482850"/>
            <a:ext cx="1498600" cy="704850"/>
            <a:chOff x="3695700" y="2483230"/>
            <a:chExt cx="1498600" cy="704344"/>
          </a:xfrm>
        </p:grpSpPr>
        <p:sp>
          <p:nvSpPr>
            <p:cNvPr id="21" name="Freeform 20"/>
            <p:cNvSpPr/>
            <p:nvPr/>
          </p:nvSpPr>
          <p:spPr>
            <a:xfrm>
              <a:off x="3736975" y="2483230"/>
              <a:ext cx="884238" cy="704344"/>
            </a:xfrm>
            <a:custGeom>
              <a:avLst/>
              <a:gdLst/>
              <a:ahLst/>
              <a:cxnLst/>
              <a:rect l="0" t="0" r="0" b="0"/>
              <a:pathLst>
                <a:path w="883540" h="704344">
                  <a:moveTo>
                    <a:pt x="0" y="0"/>
                  </a:moveTo>
                  <a:lnTo>
                    <a:pt x="883539" y="0"/>
                  </a:lnTo>
                  <a:lnTo>
                    <a:pt x="883539" y="704343"/>
                  </a:lnTo>
                  <a:lnTo>
                    <a:pt x="0" y="704343"/>
                  </a:lnTo>
                  <a:close/>
                </a:path>
              </a:pathLst>
            </a:custGeom>
            <a:solidFill>
              <a:srgbClr val="4A51A6"/>
            </a:solidFill>
            <a:ln w="38100" cap="flat" cmpd="sng" algn="ctr">
              <a:solidFill>
                <a:srgbClr val="4A51A6"/>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382" name="TextBox 21"/>
            <p:cNvSpPr txBox="1">
              <a:spLocks noChangeArrowheads="1"/>
            </p:cNvSpPr>
            <p:nvPr/>
          </p:nvSpPr>
          <p:spPr bwMode="auto">
            <a:xfrm>
              <a:off x="3695700" y="2489200"/>
              <a:ext cx="14986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US" sz="1200">
                  <a:solidFill>
                    <a:srgbClr val="FFFFFF"/>
                  </a:solidFill>
                  <a:latin typeface="Arial - 16"/>
                </a:rPr>
                <a:t>Business</a:t>
              </a:r>
            </a:p>
            <a:p>
              <a:r>
                <a:rPr lang="en-US" sz="1200">
                  <a:solidFill>
                    <a:srgbClr val="FFFFFF"/>
                  </a:solidFill>
                  <a:latin typeface="Arial - 16"/>
                </a:rPr>
                <a:t>Revenues</a:t>
              </a:r>
            </a:p>
            <a:p>
              <a:r>
                <a:rPr lang="en-US" sz="1200">
                  <a:solidFill>
                    <a:srgbClr val="FFFFFF"/>
                  </a:solidFill>
                  <a:latin typeface="Arial - 16"/>
                </a:rPr>
                <a:t>decline.</a:t>
              </a:r>
            </a:p>
          </p:txBody>
        </p:sp>
      </p:grpSp>
      <p:grpSp>
        <p:nvGrpSpPr>
          <p:cNvPr id="15369" name="Group 25"/>
          <p:cNvGrpSpPr>
            <a:grpSpLocks/>
          </p:cNvGrpSpPr>
          <p:nvPr/>
        </p:nvGrpSpPr>
        <p:grpSpPr bwMode="auto">
          <a:xfrm>
            <a:off x="4699000" y="2476500"/>
            <a:ext cx="1600200" cy="952500"/>
            <a:chOff x="4699000" y="2476500"/>
            <a:chExt cx="1600200" cy="983361"/>
          </a:xfrm>
        </p:grpSpPr>
        <p:sp>
          <p:nvSpPr>
            <p:cNvPr id="24" name="Freeform 23"/>
            <p:cNvSpPr/>
            <p:nvPr/>
          </p:nvSpPr>
          <p:spPr>
            <a:xfrm>
              <a:off x="4772025" y="2481417"/>
              <a:ext cx="1473200" cy="978444"/>
            </a:xfrm>
            <a:custGeom>
              <a:avLst/>
              <a:gdLst/>
              <a:ahLst/>
              <a:cxnLst/>
              <a:rect l="0" t="0" r="0" b="0"/>
              <a:pathLst>
                <a:path w="1474343" h="978916">
                  <a:moveTo>
                    <a:pt x="0" y="0"/>
                  </a:moveTo>
                  <a:lnTo>
                    <a:pt x="1474342" y="0"/>
                  </a:lnTo>
                  <a:lnTo>
                    <a:pt x="1474342" y="978915"/>
                  </a:lnTo>
                  <a:lnTo>
                    <a:pt x="0" y="978915"/>
                  </a:lnTo>
                  <a:close/>
                </a:path>
              </a:pathLst>
            </a:custGeom>
            <a:solidFill>
              <a:srgbClr val="3C3D73"/>
            </a:solidFill>
            <a:ln w="38100" cap="flat" cmpd="sng" algn="ctr">
              <a:solidFill>
                <a:srgbClr val="3C3D73"/>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380" name="TextBox 24"/>
            <p:cNvSpPr txBox="1">
              <a:spLocks noChangeArrowheads="1"/>
            </p:cNvSpPr>
            <p:nvPr/>
          </p:nvSpPr>
          <p:spPr bwMode="auto">
            <a:xfrm>
              <a:off x="4699000" y="2476500"/>
              <a:ext cx="16002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US" sz="1200">
                  <a:solidFill>
                    <a:srgbClr val="FFFFFF"/>
                  </a:solidFill>
                  <a:latin typeface="Arial - 16"/>
                </a:rPr>
                <a:t>Businesses</a:t>
              </a:r>
            </a:p>
            <a:p>
              <a:r>
                <a:rPr lang="en-US" sz="1200">
                  <a:solidFill>
                    <a:srgbClr val="FFFFFF"/>
                  </a:solidFill>
                  <a:latin typeface="Arial - 16"/>
                </a:rPr>
                <a:t>are able to</a:t>
              </a:r>
            </a:p>
            <a:p>
              <a:r>
                <a:rPr lang="en-US" sz="1200">
                  <a:solidFill>
                    <a:srgbClr val="FFFFFF"/>
                  </a:solidFill>
                  <a:latin typeface="Arial - 16"/>
                </a:rPr>
                <a:t>buy fewer supplies and equipment.</a:t>
              </a:r>
            </a:p>
          </p:txBody>
        </p:sp>
      </p:grpSp>
      <p:grpSp>
        <p:nvGrpSpPr>
          <p:cNvPr id="15370" name="Group 28"/>
          <p:cNvGrpSpPr>
            <a:grpSpLocks/>
          </p:cNvGrpSpPr>
          <p:nvPr/>
        </p:nvGrpSpPr>
        <p:grpSpPr bwMode="auto">
          <a:xfrm>
            <a:off x="4597400" y="3546475"/>
            <a:ext cx="1955800" cy="1403350"/>
            <a:chOff x="4597400" y="3546347"/>
            <a:chExt cx="1955800" cy="1402717"/>
          </a:xfrm>
        </p:grpSpPr>
        <p:sp>
          <p:nvSpPr>
            <p:cNvPr id="27" name="Freeform 26"/>
            <p:cNvSpPr/>
            <p:nvPr/>
          </p:nvSpPr>
          <p:spPr>
            <a:xfrm>
              <a:off x="4635500" y="3546347"/>
              <a:ext cx="1808163" cy="1402717"/>
            </a:xfrm>
            <a:custGeom>
              <a:avLst/>
              <a:gdLst/>
              <a:ahLst/>
              <a:cxnLst/>
              <a:rect l="0" t="0" r="0" b="0"/>
              <a:pathLst>
                <a:path w="1808734" h="1402717">
                  <a:moveTo>
                    <a:pt x="0" y="0"/>
                  </a:moveTo>
                  <a:lnTo>
                    <a:pt x="1808733" y="0"/>
                  </a:lnTo>
                  <a:lnTo>
                    <a:pt x="1808733" y="1402716"/>
                  </a:lnTo>
                  <a:lnTo>
                    <a:pt x="0" y="1402716"/>
                  </a:lnTo>
                  <a:close/>
                </a:path>
              </a:pathLst>
            </a:custGeom>
            <a:solidFill>
              <a:srgbClr val="3C3D73"/>
            </a:solidFill>
            <a:ln w="38100" cap="flat" cmpd="sng" algn="ctr">
              <a:solidFill>
                <a:srgbClr val="3C3D73"/>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378" name="TextBox 27"/>
            <p:cNvSpPr txBox="1">
              <a:spLocks noChangeArrowheads="1"/>
            </p:cNvSpPr>
            <p:nvPr/>
          </p:nvSpPr>
          <p:spPr bwMode="auto">
            <a:xfrm>
              <a:off x="4597400" y="3556000"/>
              <a:ext cx="1955800"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US" sz="1200">
                  <a:solidFill>
                    <a:srgbClr val="FFFFFF"/>
                  </a:solidFill>
                  <a:latin typeface="Arial - 16"/>
                </a:rPr>
                <a:t>Businesses are unable to employ as many workers, they must pay workers less or a combination of both.</a:t>
              </a:r>
            </a:p>
          </p:txBody>
        </p:sp>
      </p:grpSp>
      <p:grpSp>
        <p:nvGrpSpPr>
          <p:cNvPr id="15371" name="Group 31"/>
          <p:cNvGrpSpPr>
            <a:grpSpLocks/>
          </p:cNvGrpSpPr>
          <p:nvPr/>
        </p:nvGrpSpPr>
        <p:grpSpPr bwMode="auto">
          <a:xfrm>
            <a:off x="6515100" y="3716338"/>
            <a:ext cx="1778000" cy="1660525"/>
            <a:chOff x="6515100" y="3716909"/>
            <a:chExt cx="1778000" cy="1659509"/>
          </a:xfrm>
        </p:grpSpPr>
        <p:sp>
          <p:nvSpPr>
            <p:cNvPr id="30" name="Freeform 29"/>
            <p:cNvSpPr/>
            <p:nvPr/>
          </p:nvSpPr>
          <p:spPr>
            <a:xfrm>
              <a:off x="6550025" y="3716909"/>
              <a:ext cx="1719263" cy="1659509"/>
            </a:xfrm>
            <a:custGeom>
              <a:avLst/>
              <a:gdLst/>
              <a:ahLst/>
              <a:cxnLst/>
              <a:rect l="0" t="0" r="0" b="0"/>
              <a:pathLst>
                <a:path w="1719200" h="1659509">
                  <a:moveTo>
                    <a:pt x="0" y="0"/>
                  </a:moveTo>
                  <a:lnTo>
                    <a:pt x="1719199" y="0"/>
                  </a:lnTo>
                  <a:lnTo>
                    <a:pt x="1719199" y="1659508"/>
                  </a:lnTo>
                  <a:lnTo>
                    <a:pt x="0" y="1659508"/>
                  </a:lnTo>
                  <a:close/>
                </a:path>
              </a:pathLst>
            </a:custGeom>
            <a:solidFill>
              <a:srgbClr val="313153"/>
            </a:solidFill>
            <a:ln w="38100" cap="flat" cmpd="sng" algn="ctr">
              <a:solidFill>
                <a:srgbClr val="313153"/>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376" name="TextBox 30"/>
            <p:cNvSpPr txBox="1">
              <a:spLocks noChangeArrowheads="1"/>
            </p:cNvSpPr>
            <p:nvPr/>
          </p:nvSpPr>
          <p:spPr bwMode="auto">
            <a:xfrm>
              <a:off x="6515100" y="3721100"/>
              <a:ext cx="177800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US" sz="1200">
                  <a:solidFill>
                    <a:srgbClr val="FFFFFF"/>
                  </a:solidFill>
                  <a:latin typeface="Arial - 16"/>
                </a:rPr>
                <a:t>Workers who are paid less or lose their jobs may buy fewer goods and services and may be unable to repay bank loans.</a:t>
              </a:r>
            </a:p>
          </p:txBody>
        </p:sp>
      </p:grpSp>
      <p:grpSp>
        <p:nvGrpSpPr>
          <p:cNvPr id="15372" name="Group 34"/>
          <p:cNvGrpSpPr>
            <a:grpSpLocks/>
          </p:cNvGrpSpPr>
          <p:nvPr/>
        </p:nvGrpSpPr>
        <p:grpSpPr bwMode="auto">
          <a:xfrm>
            <a:off x="8356600" y="4572000"/>
            <a:ext cx="1803400" cy="2057400"/>
            <a:chOff x="8356600" y="3612007"/>
            <a:chExt cx="1701800" cy="2187311"/>
          </a:xfrm>
        </p:grpSpPr>
        <p:sp>
          <p:nvSpPr>
            <p:cNvPr id="33" name="Freeform 32"/>
            <p:cNvSpPr/>
            <p:nvPr/>
          </p:nvSpPr>
          <p:spPr>
            <a:xfrm>
              <a:off x="8394052" y="3612007"/>
              <a:ext cx="1586449" cy="2187311"/>
            </a:xfrm>
            <a:custGeom>
              <a:avLst/>
              <a:gdLst/>
              <a:ahLst/>
              <a:cxnLst/>
              <a:rect l="0" t="0" r="0" b="0"/>
              <a:pathLst>
                <a:path w="1587881" h="2835403">
                  <a:moveTo>
                    <a:pt x="0" y="0"/>
                  </a:moveTo>
                  <a:lnTo>
                    <a:pt x="1587880" y="0"/>
                  </a:lnTo>
                  <a:lnTo>
                    <a:pt x="1587880" y="2835402"/>
                  </a:lnTo>
                  <a:lnTo>
                    <a:pt x="0" y="2835402"/>
                  </a:lnTo>
                  <a:close/>
                </a:path>
              </a:pathLst>
            </a:custGeom>
            <a:solidFill>
              <a:srgbClr val="23243A"/>
            </a:solidFill>
            <a:ln w="38100" cap="flat" cmpd="sng" algn="ctr">
              <a:solidFill>
                <a:srgbClr val="23243A"/>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374" name="TextBox 33"/>
            <p:cNvSpPr txBox="1">
              <a:spLocks noChangeArrowheads="1"/>
            </p:cNvSpPr>
            <p:nvPr/>
          </p:nvSpPr>
          <p:spPr bwMode="auto">
            <a:xfrm>
              <a:off x="8356600" y="3644900"/>
              <a:ext cx="1701800" cy="1754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US" sz="1200">
                  <a:solidFill>
                    <a:srgbClr val="FFFFFF"/>
                  </a:solidFill>
                  <a:latin typeface="Arial - 16"/>
                </a:rPr>
                <a:t>More banks fail, so the economy's supply of money and credit shrinks.  This causes a decline in business revenues, which leads to more unemployment and/or decreases in wages.</a:t>
              </a:r>
            </a:p>
          </p:txBody>
        </p:sp>
      </p:gr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386" name="TextBox 6"/>
          <p:cNvSpPr txBox="1">
            <a:spLocks noChangeArrowheads="1"/>
          </p:cNvSpPr>
          <p:nvPr/>
        </p:nvSpPr>
        <p:spPr bwMode="auto">
          <a:xfrm>
            <a:off x="508000" y="812800"/>
            <a:ext cx="15494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US" sz="2400">
                <a:solidFill>
                  <a:srgbClr val="000000"/>
                </a:solidFill>
                <a:latin typeface="Arial - 26"/>
              </a:rPr>
              <a:t>Review</a:t>
            </a:r>
          </a:p>
        </p:txBody>
      </p:sp>
      <p:sp>
        <p:nvSpPr>
          <p:cNvPr id="16387" name="TextBox 7"/>
          <p:cNvSpPr txBox="1">
            <a:spLocks noChangeArrowheads="1"/>
          </p:cNvSpPr>
          <p:nvPr/>
        </p:nvSpPr>
        <p:spPr bwMode="auto">
          <a:xfrm>
            <a:off x="508000" y="1524000"/>
            <a:ext cx="3505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US" sz="2400">
                <a:solidFill>
                  <a:srgbClr val="000000"/>
                </a:solidFill>
                <a:latin typeface="Arial - 24"/>
              </a:rPr>
              <a:t>What is a bank failure?</a:t>
            </a:r>
          </a:p>
        </p:txBody>
      </p:sp>
      <p:sp>
        <p:nvSpPr>
          <p:cNvPr id="9" name="TextBox 8"/>
          <p:cNvSpPr txBox="1">
            <a:spLocks noChangeArrowheads="1"/>
          </p:cNvSpPr>
          <p:nvPr/>
        </p:nvSpPr>
        <p:spPr bwMode="auto">
          <a:xfrm>
            <a:off x="508000" y="2057400"/>
            <a:ext cx="90170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US" sz="2400" i="1">
                <a:solidFill>
                  <a:srgbClr val="000000"/>
                </a:solidFill>
                <a:latin typeface="Arial - 24"/>
              </a:rPr>
              <a:t>A bank failure occurs when banks are unable to meet depositors' demands for their money.</a:t>
            </a:r>
          </a:p>
        </p:txBody>
      </p:sp>
      <p:sp>
        <p:nvSpPr>
          <p:cNvPr id="10" name="TextBox 9"/>
          <p:cNvSpPr txBox="1">
            <a:spLocks noChangeArrowheads="1"/>
          </p:cNvSpPr>
          <p:nvPr/>
        </p:nvSpPr>
        <p:spPr bwMode="auto">
          <a:xfrm>
            <a:off x="508000" y="3124200"/>
            <a:ext cx="3124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US" sz="2400">
                <a:solidFill>
                  <a:srgbClr val="000000"/>
                </a:solidFill>
                <a:latin typeface="Arial - 24"/>
              </a:rPr>
              <a:t>What is a bank run?</a:t>
            </a:r>
          </a:p>
        </p:txBody>
      </p:sp>
      <p:sp>
        <p:nvSpPr>
          <p:cNvPr id="11" name="TextBox 10"/>
          <p:cNvSpPr txBox="1">
            <a:spLocks noChangeArrowheads="1"/>
          </p:cNvSpPr>
          <p:nvPr/>
        </p:nvSpPr>
        <p:spPr bwMode="auto">
          <a:xfrm>
            <a:off x="508000" y="3657600"/>
            <a:ext cx="88138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US" sz="2400" i="1">
                <a:solidFill>
                  <a:srgbClr val="000000"/>
                </a:solidFill>
                <a:latin typeface="Arial - 24"/>
              </a:rPr>
              <a:t>A bank run occurs when many depositors attempt to withdraw all of their funds from their bank at the same time.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410" name="TextBox 6"/>
          <p:cNvSpPr txBox="1">
            <a:spLocks noChangeArrowheads="1"/>
          </p:cNvSpPr>
          <p:nvPr/>
        </p:nvSpPr>
        <p:spPr bwMode="auto">
          <a:xfrm>
            <a:off x="508000" y="812800"/>
            <a:ext cx="15494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US" sz="2400">
                <a:solidFill>
                  <a:srgbClr val="000000"/>
                </a:solidFill>
                <a:latin typeface="Arial - 26"/>
              </a:rPr>
              <a:t>Review</a:t>
            </a:r>
          </a:p>
        </p:txBody>
      </p:sp>
      <p:sp>
        <p:nvSpPr>
          <p:cNvPr id="17411" name="TextBox 7"/>
          <p:cNvSpPr txBox="1">
            <a:spLocks noChangeArrowheads="1"/>
          </p:cNvSpPr>
          <p:nvPr/>
        </p:nvSpPr>
        <p:spPr bwMode="auto">
          <a:xfrm>
            <a:off x="508000" y="1397000"/>
            <a:ext cx="91440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US" sz="2400">
                <a:solidFill>
                  <a:srgbClr val="000000"/>
                </a:solidFill>
                <a:latin typeface="Arial - 24"/>
              </a:rPr>
              <a:t>How did bank panics contribute to the collapse of the nation's banking system and a reduction on the money stock?</a:t>
            </a:r>
          </a:p>
        </p:txBody>
      </p:sp>
      <p:sp>
        <p:nvSpPr>
          <p:cNvPr id="9" name="TextBox 8"/>
          <p:cNvSpPr txBox="1">
            <a:spLocks noChangeArrowheads="1"/>
          </p:cNvSpPr>
          <p:nvPr/>
        </p:nvSpPr>
        <p:spPr bwMode="auto">
          <a:xfrm>
            <a:off x="508000" y="2286000"/>
            <a:ext cx="934720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US" sz="2400" i="1">
                <a:solidFill>
                  <a:srgbClr val="000000"/>
                </a:solidFill>
                <a:latin typeface="Arial - 24"/>
              </a:rPr>
              <a:t>As people withdrew their money from the banks, the amount banks had to lend - the money stock - decreased.  Bank panics caused additional bank failures, which contributed to the panic and lack of confidence in the banking system.  As the money stock fell, spending on goods and services decreased.  This caused firms to cut prices and output and to lay off workers.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8" name="TextBox 1"/>
          <p:cNvSpPr txBox="1">
            <a:spLocks noChangeArrowheads="1"/>
          </p:cNvSpPr>
          <p:nvPr/>
        </p:nvSpPr>
        <p:spPr bwMode="auto">
          <a:xfrm>
            <a:off x="622300" y="901700"/>
            <a:ext cx="90678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US" sz="2400">
                <a:solidFill>
                  <a:srgbClr val="000000"/>
                </a:solidFill>
                <a:latin typeface="Arial - 24"/>
              </a:rPr>
              <a:t>In 1933, when your income decreased, why did the percentage of your income spent on housing and perhaps other items increase?</a:t>
            </a:r>
          </a:p>
        </p:txBody>
      </p:sp>
      <p:sp>
        <p:nvSpPr>
          <p:cNvPr id="8" name="TextBox 7"/>
          <p:cNvSpPr txBox="1">
            <a:spLocks noChangeArrowheads="1"/>
          </p:cNvSpPr>
          <p:nvPr/>
        </p:nvSpPr>
        <p:spPr bwMode="auto">
          <a:xfrm>
            <a:off x="622300" y="1828800"/>
            <a:ext cx="89154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US" sz="2400" i="1">
                <a:solidFill>
                  <a:srgbClr val="000000"/>
                </a:solidFill>
                <a:latin typeface="Arial - 24"/>
              </a:rPr>
              <a:t>Because income decreased, even if the dollar amount spent on a category remained constant, the percent of income spent on that category increased.</a:t>
            </a:r>
          </a:p>
        </p:txBody>
      </p:sp>
      <p:sp>
        <p:nvSpPr>
          <p:cNvPr id="9" name="TextBox 8"/>
          <p:cNvSpPr txBox="1">
            <a:spLocks noChangeArrowheads="1"/>
          </p:cNvSpPr>
          <p:nvPr/>
        </p:nvSpPr>
        <p:spPr bwMode="auto">
          <a:xfrm>
            <a:off x="622300" y="3111500"/>
            <a:ext cx="87630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US" sz="2400">
                <a:solidFill>
                  <a:srgbClr val="000000"/>
                </a:solidFill>
                <a:latin typeface="Arial - 24"/>
              </a:rPr>
              <a:t>Raise your hand if your group spent the same dollar amount on food in 1928 as you did in 1933.</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22" name="TextBox 1"/>
          <p:cNvSpPr txBox="1">
            <a:spLocks noChangeArrowheads="1"/>
          </p:cNvSpPr>
          <p:nvPr/>
        </p:nvSpPr>
        <p:spPr bwMode="auto">
          <a:xfrm>
            <a:off x="635000" y="1003300"/>
            <a:ext cx="9144000"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US" sz="2400">
                <a:solidFill>
                  <a:srgbClr val="000000"/>
                </a:solidFill>
                <a:latin typeface="Arial - 24"/>
              </a:rPr>
              <a:t>What tradeoffs did you make in order to feed yourself and/or your family?</a:t>
            </a:r>
          </a:p>
          <a:p>
            <a:endParaRPr lang="en-US">
              <a:solidFill>
                <a:srgbClr val="000000"/>
              </a:solidFill>
              <a:latin typeface="Arial - 24"/>
            </a:endParaRPr>
          </a:p>
          <a:p>
            <a:endParaRPr lang="en-US">
              <a:solidFill>
                <a:srgbClr val="000000"/>
              </a:solidFill>
              <a:latin typeface="Arial - 24"/>
            </a:endParaRPr>
          </a:p>
        </p:txBody>
      </p:sp>
      <p:sp>
        <p:nvSpPr>
          <p:cNvPr id="8" name="TextBox 7"/>
          <p:cNvSpPr txBox="1">
            <a:spLocks noChangeArrowheads="1"/>
          </p:cNvSpPr>
          <p:nvPr/>
        </p:nvSpPr>
        <p:spPr bwMode="auto">
          <a:xfrm>
            <a:off x="635000" y="2336800"/>
            <a:ext cx="8331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US" sz="2400">
                <a:solidFill>
                  <a:srgbClr val="000000"/>
                </a:solidFill>
                <a:latin typeface="Arial - 24"/>
              </a:rPr>
              <a:t>How would these spending decisions affect the economy?</a:t>
            </a:r>
          </a:p>
        </p:txBody>
      </p:sp>
      <p:sp>
        <p:nvSpPr>
          <p:cNvPr id="9" name="TextBox 8"/>
          <p:cNvSpPr txBox="1">
            <a:spLocks noChangeArrowheads="1"/>
          </p:cNvSpPr>
          <p:nvPr/>
        </p:nvSpPr>
        <p:spPr bwMode="auto">
          <a:xfrm>
            <a:off x="622300" y="3086100"/>
            <a:ext cx="87630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US" sz="2400" i="1">
                <a:solidFill>
                  <a:srgbClr val="000000"/>
                </a:solidFill>
                <a:latin typeface="Arial - 24"/>
              </a:rPr>
              <a:t>There would be an overall reduction in spending on goods and services.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TextBox 1"/>
          <p:cNvSpPr txBox="1">
            <a:spLocks noChangeArrowheads="1"/>
          </p:cNvSpPr>
          <p:nvPr/>
        </p:nvSpPr>
        <p:spPr bwMode="auto">
          <a:xfrm>
            <a:off x="635000" y="1003300"/>
            <a:ext cx="91440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US" sz="2400">
                <a:solidFill>
                  <a:srgbClr val="000000"/>
                </a:solidFill>
                <a:latin typeface="Arial - 24"/>
              </a:rPr>
              <a:t>Although in your role you retained your job, one in every four (25%) of the workforce was unemployed.  What effect did this have on spending?</a:t>
            </a:r>
          </a:p>
          <a:p>
            <a:endParaRPr lang="en-US" sz="2400">
              <a:solidFill>
                <a:srgbClr val="000000"/>
              </a:solidFill>
              <a:latin typeface="Arial - 24"/>
            </a:endParaRPr>
          </a:p>
        </p:txBody>
      </p:sp>
      <p:sp>
        <p:nvSpPr>
          <p:cNvPr id="8" name="TextBox 7"/>
          <p:cNvSpPr txBox="1">
            <a:spLocks noChangeArrowheads="1"/>
          </p:cNvSpPr>
          <p:nvPr/>
        </p:nvSpPr>
        <p:spPr bwMode="auto">
          <a:xfrm>
            <a:off x="660400" y="3124200"/>
            <a:ext cx="96266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US" sz="2400">
                <a:solidFill>
                  <a:srgbClr val="000000"/>
                </a:solidFill>
                <a:latin typeface="Arial - 24"/>
              </a:rPr>
              <a:t>If you were unemployed, what choices might you have had to make?</a:t>
            </a:r>
          </a:p>
        </p:txBody>
      </p:sp>
      <p:sp>
        <p:nvSpPr>
          <p:cNvPr id="9" name="TextBox 8"/>
          <p:cNvSpPr txBox="1">
            <a:spLocks noChangeArrowheads="1"/>
          </p:cNvSpPr>
          <p:nvPr/>
        </p:nvSpPr>
        <p:spPr bwMode="auto">
          <a:xfrm>
            <a:off x="584200" y="4800600"/>
            <a:ext cx="86614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US" sz="2400">
                <a:solidFill>
                  <a:srgbClr val="000000"/>
                </a:solidFill>
                <a:latin typeface="Arial - 24"/>
              </a:rPr>
              <a:t>If you had additional family members come to live with you in 1933, what happened to the income per person - per capita income - for your family?</a:t>
            </a:r>
          </a:p>
        </p:txBody>
      </p:sp>
      <p:sp>
        <p:nvSpPr>
          <p:cNvPr id="10" name="TextBox 9"/>
          <p:cNvSpPr txBox="1">
            <a:spLocks noChangeArrowheads="1"/>
          </p:cNvSpPr>
          <p:nvPr/>
        </p:nvSpPr>
        <p:spPr bwMode="auto">
          <a:xfrm>
            <a:off x="660400" y="2438400"/>
            <a:ext cx="31496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US" sz="2400" i="1">
                <a:solidFill>
                  <a:srgbClr val="000000"/>
                </a:solidFill>
                <a:latin typeface="Arial - 24"/>
              </a:rPr>
              <a:t>decreased spending</a:t>
            </a:r>
          </a:p>
        </p:txBody>
      </p:sp>
      <p:sp>
        <p:nvSpPr>
          <p:cNvPr id="11" name="TextBox 10"/>
          <p:cNvSpPr txBox="1">
            <a:spLocks noChangeArrowheads="1"/>
          </p:cNvSpPr>
          <p:nvPr/>
        </p:nvSpPr>
        <p:spPr bwMode="auto">
          <a:xfrm>
            <a:off x="584200" y="3810000"/>
            <a:ext cx="92456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US" sz="2400" i="1">
                <a:solidFill>
                  <a:srgbClr val="000000"/>
                </a:solidFill>
                <a:latin typeface="Arial - 24"/>
              </a:rPr>
              <a:t>You might stop making house payments or you might sell farmland and equipment.</a:t>
            </a:r>
          </a:p>
        </p:txBody>
      </p:sp>
      <p:sp>
        <p:nvSpPr>
          <p:cNvPr id="12" name="TextBox 11"/>
          <p:cNvSpPr txBox="1">
            <a:spLocks noChangeArrowheads="1"/>
          </p:cNvSpPr>
          <p:nvPr/>
        </p:nvSpPr>
        <p:spPr bwMode="auto">
          <a:xfrm>
            <a:off x="584200" y="6172200"/>
            <a:ext cx="21844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US" sz="2400" i="1">
                <a:solidFill>
                  <a:srgbClr val="000000"/>
                </a:solidFill>
                <a:latin typeface="Arial - 24"/>
              </a:rPr>
              <a:t>It decreased.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1" grpId="0"/>
      <p:bldP spid="12"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70" name="TextBox 6"/>
          <p:cNvSpPr txBox="1">
            <a:spLocks noChangeArrowheads="1"/>
          </p:cNvSpPr>
          <p:nvPr/>
        </p:nvSpPr>
        <p:spPr bwMode="auto">
          <a:xfrm>
            <a:off x="1524000" y="1841500"/>
            <a:ext cx="77216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US" sz="3600">
                <a:solidFill>
                  <a:srgbClr val="000000"/>
                </a:solidFill>
                <a:latin typeface="Arial - 28"/>
              </a:rPr>
              <a:t>Deflation is a decline in the average price level.</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194" name="TextBox 6"/>
          <p:cNvSpPr txBox="1">
            <a:spLocks noChangeArrowheads="1"/>
          </p:cNvSpPr>
          <p:nvPr/>
        </p:nvSpPr>
        <p:spPr bwMode="auto">
          <a:xfrm>
            <a:off x="736600" y="914400"/>
            <a:ext cx="86868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US" sz="2400">
                <a:solidFill>
                  <a:srgbClr val="000000"/>
                </a:solidFill>
                <a:latin typeface="Arial - 24"/>
              </a:rPr>
              <a:t>What are some of the theories that have been advanced over the years regarding the cause of the Great Depression?</a:t>
            </a:r>
          </a:p>
        </p:txBody>
      </p:sp>
      <p:sp>
        <p:nvSpPr>
          <p:cNvPr id="8" name="TextBox 7"/>
          <p:cNvSpPr txBox="1">
            <a:spLocks noChangeArrowheads="1"/>
          </p:cNvSpPr>
          <p:nvPr/>
        </p:nvSpPr>
        <p:spPr bwMode="auto">
          <a:xfrm>
            <a:off x="736600" y="1905000"/>
            <a:ext cx="90678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US" sz="2400" i="1">
                <a:solidFill>
                  <a:srgbClr val="000000"/>
                </a:solidFill>
                <a:latin typeface="Arial - 24"/>
              </a:rPr>
              <a:t>stock market crash, protectionist trade policies, failure of capitalism, excess of the 1920s, falling money stock</a:t>
            </a:r>
          </a:p>
        </p:txBody>
      </p:sp>
      <p:sp>
        <p:nvSpPr>
          <p:cNvPr id="9" name="TextBox 8"/>
          <p:cNvSpPr txBox="1">
            <a:spLocks noChangeArrowheads="1"/>
          </p:cNvSpPr>
          <p:nvPr/>
        </p:nvSpPr>
        <p:spPr bwMode="auto">
          <a:xfrm>
            <a:off x="736600" y="2971800"/>
            <a:ext cx="85344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US" sz="2400">
                <a:solidFill>
                  <a:srgbClr val="000000"/>
                </a:solidFill>
                <a:latin typeface="Arial - 24"/>
              </a:rPr>
              <a:t>What explanation regarding the of the Great Depression has stood the test of time?</a:t>
            </a:r>
          </a:p>
        </p:txBody>
      </p:sp>
      <p:sp>
        <p:nvSpPr>
          <p:cNvPr id="10" name="TextBox 9"/>
          <p:cNvSpPr txBox="1">
            <a:spLocks noChangeArrowheads="1"/>
          </p:cNvSpPr>
          <p:nvPr/>
        </p:nvSpPr>
        <p:spPr bwMode="auto">
          <a:xfrm>
            <a:off x="736600" y="3962400"/>
            <a:ext cx="87122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US" sz="2400" i="1">
                <a:solidFill>
                  <a:srgbClr val="000000"/>
                </a:solidFill>
                <a:latin typeface="Arial - 24"/>
              </a:rPr>
              <a:t>The explanation that has stood the test of time is one that focuses on the collapse of the U.S. banking system and the contraction of the nation's money stock.</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218" name="TextBox 6"/>
          <p:cNvSpPr txBox="1">
            <a:spLocks noChangeArrowheads="1"/>
          </p:cNvSpPr>
          <p:nvPr/>
        </p:nvSpPr>
        <p:spPr bwMode="auto">
          <a:xfrm>
            <a:off x="711200" y="1041400"/>
            <a:ext cx="86868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US" sz="2400">
                <a:solidFill>
                  <a:srgbClr val="000000"/>
                </a:solidFill>
                <a:latin typeface="Arial - 24"/>
              </a:rPr>
              <a:t>What was the main reason that explains why the money stock fell during the Great Depression?</a:t>
            </a:r>
          </a:p>
        </p:txBody>
      </p:sp>
      <p:sp>
        <p:nvSpPr>
          <p:cNvPr id="8" name="TextBox 7"/>
          <p:cNvSpPr txBox="1">
            <a:spLocks noChangeArrowheads="1"/>
          </p:cNvSpPr>
          <p:nvPr/>
        </p:nvSpPr>
        <p:spPr bwMode="auto">
          <a:xfrm>
            <a:off x="711200" y="1943100"/>
            <a:ext cx="91440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US" sz="2400" i="1">
                <a:solidFill>
                  <a:srgbClr val="000000"/>
                </a:solidFill>
                <a:latin typeface="Arial - 24"/>
              </a:rPr>
              <a:t>Banking panics were the main reason why the money stock fell during the Great Depression.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42" name="TextBox 6"/>
          <p:cNvSpPr txBox="1">
            <a:spLocks noChangeArrowheads="1"/>
          </p:cNvSpPr>
          <p:nvPr/>
        </p:nvSpPr>
        <p:spPr bwMode="auto">
          <a:xfrm>
            <a:off x="711200" y="1917700"/>
            <a:ext cx="90678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US" sz="3600">
                <a:solidFill>
                  <a:srgbClr val="000000"/>
                </a:solidFill>
                <a:latin typeface="Arial - 28"/>
              </a:rPr>
              <a:t>Bank reserves are the amount of deposits not loaned out by banks.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11266" name="Picture 6" descr="reserves deposits.png"/>
          <p:cNvPicPr>
            <a:picLocks/>
          </p:cNvPicPr>
          <p:nvPr/>
        </p:nvPicPr>
        <p:blipFill>
          <a:blip r:embed="rId2">
            <a:extLst>
              <a:ext uri="{28A0092B-C50C-407E-A947-70E740481C1C}">
                <a14:useLocalDpi xmlns:a14="http://schemas.microsoft.com/office/drawing/2010/main" val="0"/>
              </a:ext>
            </a:extLst>
          </a:blip>
          <a:srcRect/>
          <a:stretch>
            <a:fillRect/>
          </a:stretch>
        </p:blipFill>
        <p:spPr bwMode="auto">
          <a:xfrm>
            <a:off x="368300" y="1936750"/>
            <a:ext cx="4716463" cy="3470275"/>
          </a:xfrm>
          <a:prstGeom prst="rect">
            <a:avLst/>
          </a:prstGeom>
          <a:solidFill>
            <a:srgbClr val="000000">
              <a:alpha val="0"/>
            </a:srgbClr>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1267" name="Picture 7" descr="reserves loans.png"/>
          <p:cNvPicPr>
            <a:picLocks/>
          </p:cNvPicPr>
          <p:nvPr/>
        </p:nvPicPr>
        <p:blipFill>
          <a:blip r:embed="rId3">
            <a:extLst>
              <a:ext uri="{28A0092B-C50C-407E-A947-70E740481C1C}">
                <a14:useLocalDpi xmlns:a14="http://schemas.microsoft.com/office/drawing/2010/main" val="0"/>
              </a:ext>
            </a:extLst>
          </a:blip>
          <a:srcRect/>
          <a:stretch>
            <a:fillRect/>
          </a:stretch>
        </p:blipFill>
        <p:spPr bwMode="auto">
          <a:xfrm>
            <a:off x="5219700" y="1377950"/>
            <a:ext cx="4630738" cy="4368800"/>
          </a:xfrm>
          <a:prstGeom prst="rect">
            <a:avLst/>
          </a:prstGeom>
          <a:solidFill>
            <a:srgbClr val="000000">
              <a:alpha val="0"/>
            </a:srgbClr>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11268" name="TextBox 8"/>
          <p:cNvSpPr txBox="1">
            <a:spLocks noChangeArrowheads="1"/>
          </p:cNvSpPr>
          <p:nvPr/>
        </p:nvSpPr>
        <p:spPr bwMode="auto">
          <a:xfrm>
            <a:off x="889000" y="825500"/>
            <a:ext cx="83566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en-US" sz="2400">
                <a:solidFill>
                  <a:srgbClr val="000000"/>
                </a:solidFill>
                <a:latin typeface="Arial - 24"/>
              </a:rPr>
              <a:t>Deposits, Loans and Reserves for the Community Bank</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1917</TotalTime>
  <Words>652</Words>
  <Application>Microsoft Office PowerPoint</Application>
  <PresentationFormat>Custom</PresentationFormat>
  <Paragraphs>70</Paragraphs>
  <Slides>15</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15</vt:i4>
      </vt:variant>
    </vt:vector>
  </HeadingPairs>
  <TitlesOfParts>
    <vt:vector size="24" baseType="lpstr">
      <vt:lpstr>Calibri</vt:lpstr>
      <vt:lpstr>Arial</vt:lpstr>
      <vt:lpstr>Arial - 48</vt:lpstr>
      <vt:lpstr>Arial - 16</vt:lpstr>
      <vt:lpstr>Arial - 28</vt:lpstr>
      <vt:lpstr>Arial - 24</vt:lpstr>
      <vt:lpstr>Arial - 26</vt:lpstr>
      <vt:lpstr>Arial - 36</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Federal Reserve System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Barbara Flowers</dc:creator>
  <cp:lastModifiedBy>Barbara Flowers</cp:lastModifiedBy>
  <cp:revision>179</cp:revision>
  <dcterms:created xsi:type="dcterms:W3CDTF">2012-02-21T14:36:24Z</dcterms:created>
  <dcterms:modified xsi:type="dcterms:W3CDTF">2012-08-16T15:00:56Z</dcterms:modified>
</cp:coreProperties>
</file>