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0160000" cy="7620000"/>
  <p:notesSz cx="6858000" cy="9144000"/>
  <p:embeddedFontLst>
    <p:embeddedFont>
      <p:font typeface="Calibri" pitchFamily="34" charset="0"/>
      <p:regular r:id="rId17"/>
      <p:bold r:id="rId18"/>
      <p:italic r:id="rId19"/>
      <p:boldItalic r:id="rId20"/>
    </p:embeddedFont>
  </p:embeddedFontLst>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1596" y="-84"/>
      </p:cViewPr>
      <p:guideLst>
        <p:guide orient="horz" pos="2400"/>
        <p:guide pos="32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367141"/>
            <a:ext cx="8636000" cy="163336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24000" y="4318000"/>
            <a:ext cx="7112000" cy="19473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21067B1-C417-4C75-8E2C-A7872BF8D8BD}" type="datetimeFigureOut">
              <a:rPr lang="en-US"/>
              <a:pPr>
                <a:defRPr/>
              </a:pPr>
              <a:t>8/16/2012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2E215B-0ED5-4F87-9975-8585AC428F4E}" type="slidenum">
              <a:rPr lang="en-US"/>
              <a:pPr>
                <a:defRPr/>
              </a:pPr>
              <a:t>‹#›</a:t>
            </a:fld>
            <a:endParaRPr lang="en-US" dirty="0"/>
          </a:p>
        </p:txBody>
      </p:sp>
    </p:spTree>
    <p:extLst>
      <p:ext uri="{BB962C8B-B14F-4D97-AF65-F5344CB8AC3E}">
        <p14:creationId xmlns:p14="http://schemas.microsoft.com/office/powerpoint/2010/main" val="136443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27AA471-0DB9-4066-80C9-33D47E66074A}" type="datetimeFigureOut">
              <a:rPr lang="en-US"/>
              <a:pPr>
                <a:defRPr/>
              </a:pPr>
              <a:t>8/16/2012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F195AA-330F-444D-BF3D-0FAF5C7631AA}" type="slidenum">
              <a:rPr lang="en-US"/>
              <a:pPr>
                <a:defRPr/>
              </a:pPr>
              <a:t>‹#›</a:t>
            </a:fld>
            <a:endParaRPr lang="en-US" dirty="0"/>
          </a:p>
        </p:txBody>
      </p:sp>
    </p:spTree>
    <p:extLst>
      <p:ext uri="{BB962C8B-B14F-4D97-AF65-F5344CB8AC3E}">
        <p14:creationId xmlns:p14="http://schemas.microsoft.com/office/powerpoint/2010/main" val="3780933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6000" y="305155"/>
            <a:ext cx="2286000" cy="650169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8001" y="305155"/>
            <a:ext cx="6688667" cy="650169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C6A27A9-2435-45AF-9DF8-03ABB27C70F4}" type="datetimeFigureOut">
              <a:rPr lang="en-US"/>
              <a:pPr>
                <a:defRPr/>
              </a:pPr>
              <a:t>8/16/2012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59E457-2537-42CD-A0FB-FC847BCAF6B5}" type="slidenum">
              <a:rPr lang="en-US"/>
              <a:pPr>
                <a:defRPr/>
              </a:pPr>
              <a:t>‹#›</a:t>
            </a:fld>
            <a:endParaRPr lang="en-US" dirty="0"/>
          </a:p>
        </p:txBody>
      </p:sp>
    </p:spTree>
    <p:extLst>
      <p:ext uri="{BB962C8B-B14F-4D97-AF65-F5344CB8AC3E}">
        <p14:creationId xmlns:p14="http://schemas.microsoft.com/office/powerpoint/2010/main" val="1445643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3658495-8782-49A9-A17B-38C2506453B1}" type="datetimeFigureOut">
              <a:rPr lang="en-US"/>
              <a:pPr>
                <a:defRPr/>
              </a:pPr>
              <a:t>8/16/2012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7A74EC-7B7E-4FAA-8493-413139FEF912}" type="slidenum">
              <a:rPr lang="en-US"/>
              <a:pPr>
                <a:defRPr/>
              </a:pPr>
              <a:t>‹#›</a:t>
            </a:fld>
            <a:endParaRPr lang="en-US" dirty="0"/>
          </a:p>
        </p:txBody>
      </p:sp>
    </p:spTree>
    <p:extLst>
      <p:ext uri="{BB962C8B-B14F-4D97-AF65-F5344CB8AC3E}">
        <p14:creationId xmlns:p14="http://schemas.microsoft.com/office/powerpoint/2010/main" val="213366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2570" y="4896557"/>
            <a:ext cx="8636000" cy="151341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2570" y="3229682"/>
            <a:ext cx="8636000" cy="16668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F4F5D6E-5D81-4B72-B109-53CD9355CF41}" type="datetimeFigureOut">
              <a:rPr lang="en-US"/>
              <a:pPr>
                <a:defRPr/>
              </a:pPr>
              <a:t>8/16/2012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C36BB9-A2CE-4A24-8A48-F791F0DABC2C}" type="slidenum">
              <a:rPr lang="en-US"/>
              <a:pPr>
                <a:defRPr/>
              </a:pPr>
              <a:t>‹#›</a:t>
            </a:fld>
            <a:endParaRPr lang="en-US" dirty="0"/>
          </a:p>
        </p:txBody>
      </p:sp>
    </p:spTree>
    <p:extLst>
      <p:ext uri="{BB962C8B-B14F-4D97-AF65-F5344CB8AC3E}">
        <p14:creationId xmlns:p14="http://schemas.microsoft.com/office/powerpoint/2010/main" val="941048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8000" y="1778002"/>
            <a:ext cx="4487333" cy="5028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64667" y="1778002"/>
            <a:ext cx="4487333" cy="5028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179C381-F4E6-4AFA-847A-D37B2F54B9FE}" type="datetimeFigureOut">
              <a:rPr lang="en-US"/>
              <a:pPr>
                <a:defRPr/>
              </a:pPr>
              <a:t>8/16/2012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9E3F23E-0150-4AE2-8471-70681F306C96}" type="slidenum">
              <a:rPr lang="en-US"/>
              <a:pPr>
                <a:defRPr/>
              </a:pPr>
              <a:t>‹#›</a:t>
            </a:fld>
            <a:endParaRPr lang="en-US" dirty="0"/>
          </a:p>
        </p:txBody>
      </p:sp>
    </p:spTree>
    <p:extLst>
      <p:ext uri="{BB962C8B-B14F-4D97-AF65-F5344CB8AC3E}">
        <p14:creationId xmlns:p14="http://schemas.microsoft.com/office/powerpoint/2010/main" val="2524738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705681"/>
            <a:ext cx="4489098" cy="71084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16528"/>
            <a:ext cx="4489098" cy="43903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61141" y="1705681"/>
            <a:ext cx="4490861" cy="71084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61141" y="2416528"/>
            <a:ext cx="4490861" cy="43903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1E40745-D93E-4BCE-8FD3-EFE54E049D10}" type="datetimeFigureOut">
              <a:rPr lang="en-US"/>
              <a:pPr>
                <a:defRPr/>
              </a:pPr>
              <a:t>8/16/2012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F3203B6-A351-45CB-ADEC-E969803AF21E}" type="slidenum">
              <a:rPr lang="en-US"/>
              <a:pPr>
                <a:defRPr/>
              </a:pPr>
              <a:t>‹#›</a:t>
            </a:fld>
            <a:endParaRPr lang="en-US" dirty="0"/>
          </a:p>
        </p:txBody>
      </p:sp>
    </p:spTree>
    <p:extLst>
      <p:ext uri="{BB962C8B-B14F-4D97-AF65-F5344CB8AC3E}">
        <p14:creationId xmlns:p14="http://schemas.microsoft.com/office/powerpoint/2010/main" val="3305077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8C441E7-48FF-496D-A04C-90E1023287E9}" type="datetimeFigureOut">
              <a:rPr lang="en-US"/>
              <a:pPr>
                <a:defRPr/>
              </a:pPr>
              <a:t>8/16/2012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4F2CDF6-12DB-46BD-88D4-40CCBBA93046}" type="slidenum">
              <a:rPr lang="en-US"/>
              <a:pPr>
                <a:defRPr/>
              </a:pPr>
              <a:t>‹#›</a:t>
            </a:fld>
            <a:endParaRPr lang="en-US" dirty="0"/>
          </a:p>
        </p:txBody>
      </p:sp>
    </p:spTree>
    <p:extLst>
      <p:ext uri="{BB962C8B-B14F-4D97-AF65-F5344CB8AC3E}">
        <p14:creationId xmlns:p14="http://schemas.microsoft.com/office/powerpoint/2010/main" val="4074298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15"/>
          <p:cNvGrpSpPr>
            <a:grpSpLocks/>
          </p:cNvGrpSpPr>
          <p:nvPr userDrawn="1"/>
        </p:nvGrpSpPr>
        <p:grpSpPr bwMode="auto">
          <a:xfrm>
            <a:off x="0" y="0"/>
            <a:ext cx="10160000" cy="627063"/>
            <a:chOff x="13589" y="12700"/>
            <a:chExt cx="9372952" cy="626745"/>
          </a:xfrm>
        </p:grpSpPr>
        <p:sp>
          <p:nvSpPr>
            <p:cNvPr id="3" name="Freeform 2"/>
            <p:cNvSpPr/>
            <p:nvPr/>
          </p:nvSpPr>
          <p:spPr>
            <a:xfrm>
              <a:off x="13589" y="12700"/>
              <a:ext cx="9372952" cy="626745"/>
            </a:xfrm>
            <a:custGeom>
              <a:avLst/>
              <a:gdLst/>
              <a:ahLst/>
              <a:cxnLst/>
              <a:rect l="0" t="0" r="0" b="0"/>
              <a:pathLst>
                <a:path w="10154031" h="626745">
                  <a:moveTo>
                    <a:pt x="0" y="0"/>
                  </a:moveTo>
                  <a:lnTo>
                    <a:pt x="10154030" y="0"/>
                  </a:lnTo>
                  <a:lnTo>
                    <a:pt x="10154030" y="626744"/>
                  </a:lnTo>
                  <a:lnTo>
                    <a:pt x="0" y="626744"/>
                  </a:lnTo>
                  <a:close/>
                </a:path>
              </a:pathLst>
            </a:custGeom>
            <a:solidFill>
              <a:srgbClr val="AA8B48"/>
            </a:solidFill>
            <a:ln w="38100" cap="flat" cmpd="sng" algn="ctr">
              <a:solidFill>
                <a:srgbClr val="AA8B49"/>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5" descr="GDlesson 2.png"/>
            <p:cNvPicPr>
              <a:picLocks/>
            </p:cNvPicPr>
            <p:nvPr/>
          </p:nvPicPr>
          <p:blipFill>
            <a:blip r:embed="rId2">
              <a:extLst>
                <a:ext uri="{28A0092B-C50C-407E-A947-70E740481C1C}">
                  <a14:useLocalDpi xmlns:a14="http://schemas.microsoft.com/office/drawing/2010/main" val="0"/>
                </a:ext>
              </a:extLst>
            </a:blip>
            <a:srcRect r="28783"/>
            <a:stretch>
              <a:fillRect/>
            </a:stretch>
          </p:blipFill>
          <p:spPr bwMode="auto">
            <a:xfrm>
              <a:off x="39878" y="12700"/>
              <a:ext cx="6222111" cy="533400"/>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28234" y="545829"/>
              <a:ext cx="4709908" cy="7934"/>
            </a:xfrm>
            <a:prstGeom prst="line">
              <a:avLst/>
            </a:prstGeom>
            <a:ln w="12700" cap="flat" cmpd="sng" algn="ctr">
              <a:solidFill>
                <a:srgbClr val="FFFFFF"/>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grpSp>
      <p:sp>
        <p:nvSpPr>
          <p:cNvPr id="6" name="Date Placeholder 3"/>
          <p:cNvSpPr>
            <a:spLocks noGrp="1"/>
          </p:cNvSpPr>
          <p:nvPr>
            <p:ph type="dt" sz="half" idx="10"/>
          </p:nvPr>
        </p:nvSpPr>
        <p:spPr/>
        <p:txBody>
          <a:bodyPr/>
          <a:lstStyle>
            <a:lvl1pPr>
              <a:defRPr/>
            </a:lvl1pPr>
          </a:lstStyle>
          <a:p>
            <a:pPr>
              <a:defRPr/>
            </a:pPr>
            <a:fld id="{7C804569-C9F1-4150-AE21-B67E7E3191A9}" type="datetimeFigureOut">
              <a:rPr lang="en-US"/>
              <a:pPr>
                <a:defRPr/>
              </a:pPr>
              <a:t>8/16/2012</a:t>
            </a:fld>
            <a:endParaRPr lang="en-US" dirty="0"/>
          </a:p>
        </p:txBody>
      </p:sp>
      <p:sp>
        <p:nvSpPr>
          <p:cNvPr id="7" name="Footer Placeholder 4"/>
          <p:cNvSpPr>
            <a:spLocks noGrp="1"/>
          </p:cNvSpPr>
          <p:nvPr>
            <p:ph type="ftr" sz="quarter" idx="11"/>
          </p:nvPr>
        </p:nvSpPr>
        <p:spPr/>
        <p:txBody>
          <a:bodyPr/>
          <a:lstStyle>
            <a:lvl1pPr>
              <a:defRPr dirty="0"/>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16C0DF08-1AEF-4953-85E9-FC35F8DB7A3D}" type="slidenum">
              <a:rPr lang="en-US"/>
              <a:pPr>
                <a:defRPr/>
              </a:pPr>
              <a:t>‹#›</a:t>
            </a:fld>
            <a:endParaRPr lang="en-US" dirty="0"/>
          </a:p>
        </p:txBody>
      </p:sp>
    </p:spTree>
    <p:extLst>
      <p:ext uri="{BB962C8B-B14F-4D97-AF65-F5344CB8AC3E}">
        <p14:creationId xmlns:p14="http://schemas.microsoft.com/office/powerpoint/2010/main" val="2111254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03389"/>
            <a:ext cx="3342570" cy="129116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72278" y="303391"/>
            <a:ext cx="5679722" cy="650345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1" y="1594557"/>
            <a:ext cx="3342570" cy="52122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A0B9E2C-95C7-4A7B-A6F3-64DEF33AC5AF}" type="datetimeFigureOut">
              <a:rPr lang="en-US"/>
              <a:pPr>
                <a:defRPr/>
              </a:pPr>
              <a:t>8/16/2012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4CDC96-00EB-404E-99AC-29926AACA3DE}" type="slidenum">
              <a:rPr lang="en-US"/>
              <a:pPr>
                <a:defRPr/>
              </a:pPr>
              <a:t>‹#›</a:t>
            </a:fld>
            <a:endParaRPr lang="en-US" dirty="0"/>
          </a:p>
        </p:txBody>
      </p:sp>
    </p:spTree>
    <p:extLst>
      <p:ext uri="{BB962C8B-B14F-4D97-AF65-F5344CB8AC3E}">
        <p14:creationId xmlns:p14="http://schemas.microsoft.com/office/powerpoint/2010/main" val="5918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1431" y="5334000"/>
            <a:ext cx="6096000" cy="62970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91431" y="680861"/>
            <a:ext cx="6096000" cy="45720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91431" y="5963709"/>
            <a:ext cx="6096000" cy="8942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1E2BAD2-825B-4831-9168-004AB1337AD5}" type="datetimeFigureOut">
              <a:rPr lang="en-US"/>
              <a:pPr>
                <a:defRPr/>
              </a:pPr>
              <a:t>8/16/2012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715F93-98FD-4D14-BB17-A50B4C6AB7E4}" type="slidenum">
              <a:rPr lang="en-US"/>
              <a:pPr>
                <a:defRPr/>
              </a:pPr>
              <a:t>‹#›</a:t>
            </a:fld>
            <a:endParaRPr lang="en-US" dirty="0"/>
          </a:p>
        </p:txBody>
      </p:sp>
    </p:spTree>
    <p:extLst>
      <p:ext uri="{BB962C8B-B14F-4D97-AF65-F5344CB8AC3E}">
        <p14:creationId xmlns:p14="http://schemas.microsoft.com/office/powerpoint/2010/main" val="2369644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8000" y="304800"/>
            <a:ext cx="914400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08000" y="1778000"/>
            <a:ext cx="9144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8000" y="7062788"/>
            <a:ext cx="2370138" cy="4048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FB89688-6A76-4B73-8B35-DE77AB949503}" type="datetimeFigureOut">
              <a:rPr lang="en-US"/>
              <a:pPr>
                <a:defRPr/>
              </a:pPr>
              <a:t>8/16/2012</a:t>
            </a:fld>
            <a:endParaRPr lang="en-US" dirty="0"/>
          </a:p>
        </p:txBody>
      </p:sp>
      <p:sp>
        <p:nvSpPr>
          <p:cNvPr id="5" name="Footer Placeholder 4"/>
          <p:cNvSpPr>
            <a:spLocks noGrp="1"/>
          </p:cNvSpPr>
          <p:nvPr>
            <p:ph type="ftr" sz="quarter" idx="3"/>
          </p:nvPr>
        </p:nvSpPr>
        <p:spPr>
          <a:xfrm>
            <a:off x="3471863" y="7062788"/>
            <a:ext cx="3216275" cy="404812"/>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7281863" y="7062788"/>
            <a:ext cx="2370137" cy="4048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881AE85-9F3D-4EC3-9D9A-23C70F6D59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71" r:id="rId7"/>
    <p:sldLayoutId id="2147483667" r:id="rId8"/>
    <p:sldLayoutId id="2147483668" r:id="rId9"/>
    <p:sldLayoutId id="2147483669" r:id="rId10"/>
    <p:sldLayoutId id="214748367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louisfed.org/greatdepression/pdf/GD_e-lesson_2.pdf"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TextBox 7"/>
          <p:cNvSpPr txBox="1">
            <a:spLocks noChangeArrowheads="1"/>
          </p:cNvSpPr>
          <p:nvPr/>
        </p:nvSpPr>
        <p:spPr bwMode="auto">
          <a:xfrm>
            <a:off x="203200" y="838200"/>
            <a:ext cx="92456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a:solidFill>
                  <a:srgbClr val="000000"/>
                </a:solidFill>
                <a:latin typeface="Arial - 16"/>
              </a:rPr>
              <a:t>Teacher instructions:</a:t>
            </a:r>
          </a:p>
          <a:p>
            <a:pPr eaLnBrk="1" hangingPunct="1"/>
            <a:endParaRPr lang="en-US" sz="1600">
              <a:solidFill>
                <a:srgbClr val="000000"/>
              </a:solidFill>
              <a:latin typeface="Arial - 16"/>
            </a:endParaRPr>
          </a:p>
          <a:p>
            <a:pPr eaLnBrk="1" hangingPunct="1"/>
            <a:r>
              <a:rPr lang="en-US" sz="1600">
                <a:solidFill>
                  <a:srgbClr val="000000"/>
                </a:solidFill>
                <a:latin typeface="Arial - 16"/>
              </a:rPr>
              <a:t>  1.	Print the lesson, </a:t>
            </a:r>
          </a:p>
          <a:p>
            <a:pPr eaLnBrk="1" hangingPunct="1"/>
            <a:endParaRPr lang="en-US" sz="1600">
              <a:solidFill>
                <a:srgbClr val="000000"/>
              </a:solidFill>
              <a:latin typeface="Arial - 16"/>
            </a:endParaRPr>
          </a:p>
          <a:p>
            <a:pPr eaLnBrk="1" hangingPunct="1"/>
            <a:r>
              <a:rPr lang="en-US" sz="1600">
                <a:solidFill>
                  <a:srgbClr val="000000"/>
                </a:solidFill>
                <a:latin typeface="Arial - 16"/>
              </a:rPr>
              <a:t>  2.	Display slide 2 with Procedure step 1 in the lesson.  </a:t>
            </a:r>
          </a:p>
          <a:p>
            <a:pPr eaLnBrk="1" hangingPunct="1"/>
            <a:endParaRPr lang="en-US" sz="1600">
              <a:solidFill>
                <a:srgbClr val="000000"/>
              </a:solidFill>
              <a:latin typeface="Arial - 16"/>
            </a:endParaRPr>
          </a:p>
          <a:p>
            <a:pPr eaLnBrk="1" hangingPunct="1"/>
            <a:r>
              <a:rPr lang="en-US" sz="1600">
                <a:solidFill>
                  <a:srgbClr val="000000"/>
                </a:solidFill>
                <a:latin typeface="Arial - 16"/>
              </a:rPr>
              <a:t>  3.	Display slides 3 through 10 with Procedure step 4.  (Questions and answers will fade in 	when touched.)</a:t>
            </a:r>
          </a:p>
          <a:p>
            <a:pPr eaLnBrk="1" hangingPunct="1"/>
            <a:endParaRPr lang="en-US" sz="1600">
              <a:solidFill>
                <a:srgbClr val="000000"/>
              </a:solidFill>
              <a:latin typeface="Arial - 16"/>
            </a:endParaRPr>
          </a:p>
          <a:p>
            <a:pPr eaLnBrk="1" hangingPunct="1"/>
            <a:r>
              <a:rPr lang="en-US" sz="1600">
                <a:solidFill>
                  <a:srgbClr val="000000"/>
                </a:solidFill>
                <a:latin typeface="Arial - 16"/>
              </a:rPr>
              <a:t>  4.	Display slide 11 with Procedure steps 6 through 8.</a:t>
            </a:r>
          </a:p>
          <a:p>
            <a:pPr eaLnBrk="1" hangingPunct="1"/>
            <a:endParaRPr lang="en-US" sz="1600">
              <a:solidFill>
                <a:srgbClr val="000000"/>
              </a:solidFill>
              <a:latin typeface="Arial - 16"/>
            </a:endParaRPr>
          </a:p>
          <a:p>
            <a:pPr eaLnBrk="1" hangingPunct="1"/>
            <a:r>
              <a:rPr lang="en-US" sz="1600">
                <a:solidFill>
                  <a:srgbClr val="000000"/>
                </a:solidFill>
                <a:latin typeface="Arial - 16"/>
              </a:rPr>
              <a:t>  5.	Display slides 12 through 15 with Procedure step 10.  </a:t>
            </a:r>
          </a:p>
          <a:p>
            <a:pPr eaLnBrk="1" hangingPunct="1"/>
            <a:endParaRPr lang="en-US" sz="1600">
              <a:solidFill>
                <a:srgbClr val="000000"/>
              </a:solidFill>
              <a:latin typeface="Arial - 16"/>
            </a:endParaRPr>
          </a:p>
          <a:p>
            <a:pPr eaLnBrk="1" hangingPunct="1"/>
            <a:r>
              <a:rPr lang="en-US" sz="1600">
                <a:solidFill>
                  <a:srgbClr val="000000"/>
                </a:solidFill>
                <a:latin typeface="Arial - 16"/>
              </a:rPr>
              <a:t> </a:t>
            </a:r>
          </a:p>
        </p:txBody>
      </p:sp>
      <p:sp>
        <p:nvSpPr>
          <p:cNvPr id="3075" name="TextBox 8">
            <a:hlinkClick r:id="rId2"/>
          </p:cNvPr>
          <p:cNvSpPr txBox="1">
            <a:spLocks noChangeArrowheads="1"/>
          </p:cNvSpPr>
          <p:nvPr/>
        </p:nvSpPr>
        <p:spPr bwMode="auto">
          <a:xfrm>
            <a:off x="2590800" y="1358900"/>
            <a:ext cx="2311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a:solidFill>
                  <a:srgbClr val="0000FF"/>
                </a:solidFill>
                <a:latin typeface="Arial - 16"/>
              </a:rPr>
              <a:t>What Do People Say?</a:t>
            </a:r>
          </a:p>
        </p:txBody>
      </p:sp>
      <p:grpSp>
        <p:nvGrpSpPr>
          <p:cNvPr id="3076" name="Group 15"/>
          <p:cNvGrpSpPr>
            <a:grpSpLocks/>
          </p:cNvGrpSpPr>
          <p:nvPr/>
        </p:nvGrpSpPr>
        <p:grpSpPr bwMode="auto">
          <a:xfrm>
            <a:off x="0" y="0"/>
            <a:ext cx="10160000" cy="627063"/>
            <a:chOff x="13589" y="12700"/>
            <a:chExt cx="9372952" cy="626745"/>
          </a:xfrm>
        </p:grpSpPr>
        <p:sp>
          <p:nvSpPr>
            <p:cNvPr id="11" name="Freeform 10"/>
            <p:cNvSpPr/>
            <p:nvPr/>
          </p:nvSpPr>
          <p:spPr>
            <a:xfrm>
              <a:off x="13589" y="12700"/>
              <a:ext cx="9372952" cy="626745"/>
            </a:xfrm>
            <a:custGeom>
              <a:avLst/>
              <a:gdLst/>
              <a:ahLst/>
              <a:cxnLst/>
              <a:rect l="0" t="0" r="0" b="0"/>
              <a:pathLst>
                <a:path w="10154031" h="626745">
                  <a:moveTo>
                    <a:pt x="0" y="0"/>
                  </a:moveTo>
                  <a:lnTo>
                    <a:pt x="10154030" y="0"/>
                  </a:lnTo>
                  <a:lnTo>
                    <a:pt x="10154030" y="626744"/>
                  </a:lnTo>
                  <a:lnTo>
                    <a:pt x="0" y="626744"/>
                  </a:lnTo>
                  <a:close/>
                </a:path>
              </a:pathLst>
            </a:custGeom>
            <a:solidFill>
              <a:srgbClr val="AA8B48"/>
            </a:solidFill>
            <a:ln w="38100" cap="flat" cmpd="sng" algn="ctr">
              <a:solidFill>
                <a:srgbClr val="AA8B49"/>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078" name="Picture 5" descr="GDlesson 2.png"/>
            <p:cNvPicPr>
              <a:picLocks/>
            </p:cNvPicPr>
            <p:nvPr/>
          </p:nvPicPr>
          <p:blipFill>
            <a:blip r:embed="rId3">
              <a:extLst>
                <a:ext uri="{28A0092B-C50C-407E-A947-70E740481C1C}">
                  <a14:useLocalDpi xmlns:a14="http://schemas.microsoft.com/office/drawing/2010/main" val="0"/>
                </a:ext>
              </a:extLst>
            </a:blip>
            <a:srcRect r="28783"/>
            <a:stretch>
              <a:fillRect/>
            </a:stretch>
          </p:blipFill>
          <p:spPr bwMode="auto">
            <a:xfrm>
              <a:off x="39878" y="12700"/>
              <a:ext cx="6222111" cy="533400"/>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p:cNvCxnSpPr/>
            <p:nvPr/>
          </p:nvCxnSpPr>
          <p:spPr>
            <a:xfrm flipV="1">
              <a:off x="28234" y="545829"/>
              <a:ext cx="4709908" cy="7934"/>
            </a:xfrm>
            <a:prstGeom prst="line">
              <a:avLst/>
            </a:prstGeom>
            <a:ln w="12700" cap="flat" cmpd="sng" algn="ctr">
              <a:solidFill>
                <a:srgbClr val="FFFFFF"/>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12291" name="TextBox 8"/>
          <p:cNvSpPr txBox="1">
            <a:spLocks noChangeArrowheads="1"/>
          </p:cNvSpPr>
          <p:nvPr/>
        </p:nvSpPr>
        <p:spPr bwMode="auto">
          <a:xfrm>
            <a:off x="685800" y="1485900"/>
            <a:ext cx="652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21.	On what do banking systems rely?</a:t>
            </a:r>
          </a:p>
        </p:txBody>
      </p:sp>
      <p:sp>
        <p:nvSpPr>
          <p:cNvPr id="10" name="TextBox 9"/>
          <p:cNvSpPr txBox="1">
            <a:spLocks noChangeArrowheads="1"/>
          </p:cNvSpPr>
          <p:nvPr/>
        </p:nvSpPr>
        <p:spPr bwMode="auto">
          <a:xfrm>
            <a:off x="1574800" y="2032000"/>
            <a:ext cx="8305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 confidence of depositors that they will be able to access </a:t>
            </a:r>
          </a:p>
          <a:p>
            <a:pPr eaLnBrk="1" hangingPunct="1"/>
            <a:r>
              <a:rPr lang="en-US" sz="2400" i="1">
                <a:solidFill>
                  <a:srgbClr val="000000"/>
                </a:solidFill>
                <a:latin typeface="Arial - 22"/>
              </a:rPr>
              <a:t>their funds in the bank whenever they need them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531813" y="1181100"/>
          <a:ext cx="9115425" cy="4467226"/>
        </p:xfrm>
        <a:graphic>
          <a:graphicData uri="http://schemas.openxmlformats.org/drawingml/2006/table">
            <a:tbl>
              <a:tblPr firstRow="1" bandRow="1">
                <a:tableStyleId>{5C22544A-7EE6-4342-B048-85BDC9FD1C3A}</a:tableStyleId>
              </a:tblPr>
              <a:tblGrid>
                <a:gridCol w="4535487"/>
                <a:gridCol w="4579938"/>
              </a:tblGrid>
              <a:tr h="431739">
                <a:tc>
                  <a:txBody>
                    <a:bodyPr/>
                    <a:lstStyle/>
                    <a:p>
                      <a:r>
                        <a:rPr lang="en-US" sz="1600" b="1" i="0" u="none" baseline="0" dirty="0" smtClean="0">
                          <a:solidFill>
                            <a:srgbClr val="000000"/>
                          </a:solidFill>
                          <a:latin typeface="Arial - 16"/>
                        </a:rPr>
                        <a:t>   Event, Policy or Condition	</a:t>
                      </a:r>
                      <a:endParaRPr lang="en-US" sz="1600" b="1" i="0" u="none" baseline="0" dirty="0">
                        <a:solidFill>
                          <a:srgbClr val="000000"/>
                        </a:solidFill>
                        <a:latin typeface="Arial - 16"/>
                      </a:endParaRPr>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40E0D0">
                        <a:alpha val="99996"/>
                      </a:srgbClr>
                    </a:solidFill>
                  </a:tcPr>
                </a:tc>
                <a:tc>
                  <a:txBody>
                    <a:bodyPr/>
                    <a:lstStyle/>
                    <a:p>
                      <a:r>
                        <a:rPr lang="en-US" sz="1600" b="1" i="0" u="none" baseline="0" dirty="0" smtClean="0">
                          <a:solidFill>
                            <a:srgbClr val="000000"/>
                          </a:solidFill>
                          <a:latin typeface="Arial - 16"/>
                        </a:rPr>
                        <a:t>Resulting Condition or Problem </a:t>
                      </a:r>
                      <a:endParaRPr lang="en-US" sz="1600" b="1" i="0" u="none" baseline="0" dirty="0">
                        <a:solidFill>
                          <a:srgbClr val="000000"/>
                        </a:solidFill>
                        <a:latin typeface="Arial - 16"/>
                      </a:endParaRPr>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40E0D0">
                        <a:alpha val="99996"/>
                      </a:srgbClr>
                    </a:solidFill>
                  </a:tcPr>
                </a:tc>
              </a:tr>
              <a:tr h="484563">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493452">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528626">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528626">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528753">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484563">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502214">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484690">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endParaRPr lang="en-US" sz="1800" dirty="0"/>
                    </a:p>
                  </a:txBody>
                  <a:tcPr marL="91441" marR="91441" marT="45714" marB="45714">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bl>
          </a:graphicData>
        </a:graphic>
      </p:graphicFrame>
      <p:sp>
        <p:nvSpPr>
          <p:cNvPr id="13346" name="TextBox 8"/>
          <p:cNvSpPr txBox="1">
            <a:spLocks noChangeArrowheads="1"/>
          </p:cNvSpPr>
          <p:nvPr/>
        </p:nvSpPr>
        <p:spPr bwMode="auto">
          <a:xfrm>
            <a:off x="736600" y="723900"/>
            <a:ext cx="87376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1500" b="1">
                <a:solidFill>
                  <a:srgbClr val="000000"/>
                </a:solidFill>
                <a:latin typeface="Arial - 20"/>
              </a:rPr>
              <a:t>Reporter's Research Notes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TextBox 7"/>
          <p:cNvSpPr txBox="1">
            <a:spLocks noChangeArrowheads="1"/>
          </p:cNvSpPr>
          <p:nvPr/>
        </p:nvSpPr>
        <p:spPr bwMode="auto">
          <a:xfrm>
            <a:off x="457200" y="723900"/>
            <a:ext cx="9067800" cy="135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100">
                <a:solidFill>
                  <a:srgbClr val="000000"/>
                </a:solidFill>
                <a:latin typeface="Arial - 28"/>
              </a:rPr>
              <a:t>Review</a:t>
            </a:r>
          </a:p>
          <a:p>
            <a:pPr eaLnBrk="1" hangingPunct="1"/>
            <a:endParaRPr lang="en-US" sz="2100">
              <a:solidFill>
                <a:srgbClr val="000000"/>
              </a:solidFill>
              <a:latin typeface="Arial - 28"/>
            </a:endParaRPr>
          </a:p>
          <a:p>
            <a:pPr eaLnBrk="1" hangingPunct="1"/>
            <a:r>
              <a:rPr lang="en-US" sz="2100">
                <a:solidFill>
                  <a:srgbClr val="000000"/>
                </a:solidFill>
                <a:latin typeface="Arial - 28"/>
              </a:rPr>
              <a:t>Wh</a:t>
            </a:r>
            <a:r>
              <a:rPr lang="en-US" sz="1900">
                <a:solidFill>
                  <a:srgbClr val="000000"/>
                </a:solidFill>
                <a:latin typeface="Arial - 26"/>
              </a:rPr>
              <a:t>at are some of the events or problems that people have suggested as causes of the Great Depression?</a:t>
            </a:r>
          </a:p>
        </p:txBody>
      </p:sp>
      <p:sp>
        <p:nvSpPr>
          <p:cNvPr id="9" name="TextBox 8"/>
          <p:cNvSpPr txBox="1">
            <a:spLocks noChangeArrowheads="1"/>
          </p:cNvSpPr>
          <p:nvPr/>
        </p:nvSpPr>
        <p:spPr bwMode="auto">
          <a:xfrm>
            <a:off x="457200" y="2552700"/>
            <a:ext cx="9067800"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900" i="1">
                <a:solidFill>
                  <a:srgbClr val="000000"/>
                </a:solidFill>
                <a:latin typeface="Arial - 26"/>
              </a:rPr>
              <a:t>closing of the Ford plant in Detroit, collapse of farm income in many areas, stock market crash, bank panics, Smoot-Hawley tariff and protectionist policies, problems in the housing market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Box 7"/>
          <p:cNvSpPr txBox="1">
            <a:spLocks noChangeArrowheads="1"/>
          </p:cNvSpPr>
          <p:nvPr/>
        </p:nvSpPr>
        <p:spPr bwMode="auto">
          <a:xfrm>
            <a:off x="457200" y="723900"/>
            <a:ext cx="9067800" cy="164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100">
                <a:solidFill>
                  <a:srgbClr val="000000"/>
                </a:solidFill>
                <a:latin typeface="Arial - 28"/>
              </a:rPr>
              <a:t>Review</a:t>
            </a:r>
          </a:p>
          <a:p>
            <a:pPr eaLnBrk="1" hangingPunct="1"/>
            <a:endParaRPr lang="en-US" sz="2100">
              <a:solidFill>
                <a:srgbClr val="000000"/>
              </a:solidFill>
              <a:latin typeface="Arial - 28"/>
            </a:endParaRPr>
          </a:p>
          <a:p>
            <a:pPr eaLnBrk="1" hangingPunct="1"/>
            <a:r>
              <a:rPr lang="en-US" sz="2100">
                <a:solidFill>
                  <a:srgbClr val="000000"/>
                </a:solidFill>
                <a:latin typeface="Arial - 28"/>
              </a:rPr>
              <a:t>Wh</a:t>
            </a:r>
            <a:r>
              <a:rPr lang="en-US" sz="1900">
                <a:solidFill>
                  <a:srgbClr val="000000"/>
                </a:solidFill>
                <a:latin typeface="Arial - 26"/>
              </a:rPr>
              <a:t>y didn't any of these factors alone - closing the Ford plant in Detroit, the stock market crash, the imposition of the Smoot-Hawley tariff, farm failures or housing problems - cause the Great Depression?</a:t>
            </a:r>
          </a:p>
        </p:txBody>
      </p:sp>
      <p:sp>
        <p:nvSpPr>
          <p:cNvPr id="9" name="TextBox 8"/>
          <p:cNvSpPr txBox="1">
            <a:spLocks noChangeArrowheads="1"/>
          </p:cNvSpPr>
          <p:nvPr/>
        </p:nvSpPr>
        <p:spPr bwMode="auto">
          <a:xfrm>
            <a:off x="431800" y="2743200"/>
            <a:ext cx="8763000"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900" i="1">
                <a:solidFill>
                  <a:srgbClr val="000000"/>
                </a:solidFill>
                <a:latin typeface="Arial - 26"/>
              </a:rPr>
              <a:t>None of these single factors was large enough to cause the Great Depression - some were more regional, some were related to a particular sector of the economy.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Box 7"/>
          <p:cNvSpPr txBox="1">
            <a:spLocks noChangeArrowheads="1"/>
          </p:cNvSpPr>
          <p:nvPr/>
        </p:nvSpPr>
        <p:spPr bwMode="auto">
          <a:xfrm>
            <a:off x="457200" y="723900"/>
            <a:ext cx="9067800" cy="164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100">
                <a:solidFill>
                  <a:srgbClr val="000000"/>
                </a:solidFill>
                <a:latin typeface="Arial - 28"/>
              </a:rPr>
              <a:t>Review</a:t>
            </a:r>
          </a:p>
          <a:p>
            <a:pPr eaLnBrk="1" hangingPunct="1"/>
            <a:endParaRPr lang="en-US" sz="2100">
              <a:solidFill>
                <a:srgbClr val="000000"/>
              </a:solidFill>
              <a:latin typeface="Arial - 28"/>
            </a:endParaRPr>
          </a:p>
          <a:p>
            <a:pPr eaLnBrk="1" hangingPunct="1"/>
            <a:r>
              <a:rPr lang="en-US" sz="2100">
                <a:solidFill>
                  <a:srgbClr val="000000"/>
                </a:solidFill>
                <a:latin typeface="Arial - 28"/>
              </a:rPr>
              <a:t>Wh</a:t>
            </a:r>
            <a:r>
              <a:rPr lang="en-US" sz="1900">
                <a:solidFill>
                  <a:srgbClr val="000000"/>
                </a:solidFill>
                <a:latin typeface="Arial - 26"/>
              </a:rPr>
              <a:t>at is the event that has stood the test of time and analysis as the major cause of the Great Depression?</a:t>
            </a:r>
          </a:p>
          <a:p>
            <a:pPr eaLnBrk="1" hangingPunct="1"/>
            <a:endParaRPr lang="en-US" sz="1900">
              <a:solidFill>
                <a:srgbClr val="000000"/>
              </a:solidFill>
              <a:latin typeface="Arial - 26"/>
            </a:endParaRPr>
          </a:p>
        </p:txBody>
      </p:sp>
      <p:sp>
        <p:nvSpPr>
          <p:cNvPr id="9" name="TextBox 8"/>
          <p:cNvSpPr txBox="1">
            <a:spLocks noChangeArrowheads="1"/>
          </p:cNvSpPr>
          <p:nvPr/>
        </p:nvSpPr>
        <p:spPr bwMode="auto">
          <a:xfrm>
            <a:off x="495300" y="2552700"/>
            <a:ext cx="2667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900" i="1">
                <a:solidFill>
                  <a:srgbClr val="000000"/>
                </a:solidFill>
                <a:latin typeface="Arial - 26"/>
              </a:rPr>
              <a:t>banking panics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Box 7"/>
          <p:cNvSpPr txBox="1">
            <a:spLocks noChangeArrowheads="1"/>
          </p:cNvSpPr>
          <p:nvPr/>
        </p:nvSpPr>
        <p:spPr bwMode="auto">
          <a:xfrm>
            <a:off x="457200" y="723900"/>
            <a:ext cx="8026400" cy="135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100">
                <a:solidFill>
                  <a:srgbClr val="000000"/>
                </a:solidFill>
                <a:latin typeface="Arial - 28"/>
              </a:rPr>
              <a:t>Review</a:t>
            </a:r>
          </a:p>
          <a:p>
            <a:pPr eaLnBrk="1" hangingPunct="1"/>
            <a:endParaRPr lang="en-US" sz="2100">
              <a:solidFill>
                <a:srgbClr val="000000"/>
              </a:solidFill>
              <a:latin typeface="Arial - 28"/>
            </a:endParaRPr>
          </a:p>
          <a:p>
            <a:pPr eaLnBrk="1" hangingPunct="1"/>
            <a:r>
              <a:rPr lang="en-US" sz="2100">
                <a:solidFill>
                  <a:srgbClr val="000000"/>
                </a:solidFill>
                <a:latin typeface="Arial - 28"/>
              </a:rPr>
              <a:t>Ho</a:t>
            </a:r>
            <a:r>
              <a:rPr lang="en-US" sz="1900">
                <a:solidFill>
                  <a:srgbClr val="000000"/>
                </a:solidFill>
                <a:latin typeface="Arial - 26"/>
              </a:rPr>
              <a:t>w did other events contribute to the catastrophe?</a:t>
            </a:r>
          </a:p>
          <a:p>
            <a:pPr eaLnBrk="1" hangingPunct="1"/>
            <a:endParaRPr lang="en-US" sz="1900">
              <a:solidFill>
                <a:srgbClr val="000000"/>
              </a:solidFill>
              <a:latin typeface="Arial - 26"/>
            </a:endParaRPr>
          </a:p>
        </p:txBody>
      </p:sp>
      <p:sp>
        <p:nvSpPr>
          <p:cNvPr id="9" name="TextBox 8"/>
          <p:cNvSpPr txBox="1">
            <a:spLocks noChangeArrowheads="1"/>
          </p:cNvSpPr>
          <p:nvPr/>
        </p:nvSpPr>
        <p:spPr bwMode="auto">
          <a:xfrm>
            <a:off x="457200" y="2159000"/>
            <a:ext cx="8661400"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900" i="1">
                <a:solidFill>
                  <a:srgbClr val="000000"/>
                </a:solidFill>
                <a:latin typeface="Arial - 26"/>
              </a:rPr>
              <a:t>The stock market crash destroyed wealth and eroded people's confidence in the economy.  The closing of the Ford Company Model T plant, the collapse of the farming industry and problems with the housing industry all contributed to increases in unemployment, reduction in people's incomes, reduction in people's ability to repay loans and reduction in the money stock.  The Smoot-Hawley tariff increased the price of imported goods in the United States and, because other countries retaliated, made it more difficult for the United States to sell its exports.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266700" y="812800"/>
            <a:ext cx="9321800" cy="655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000000"/>
                </a:solidFill>
                <a:latin typeface="Arial - 28"/>
              </a:rPr>
              <a:t>The Roaring Twenties</a:t>
            </a:r>
          </a:p>
          <a:p>
            <a:pPr algn="ctr" eaLnBrk="1" hangingPunct="1"/>
            <a:endParaRPr lang="en-US" sz="2800">
              <a:solidFill>
                <a:srgbClr val="000000"/>
              </a:solidFill>
              <a:latin typeface="Arial - 28"/>
            </a:endParaRPr>
          </a:p>
          <a:p>
            <a:pPr eaLnBrk="1" hangingPunct="1"/>
            <a:r>
              <a:rPr lang="en-US" sz="2800">
                <a:solidFill>
                  <a:srgbClr val="000000"/>
                </a:solidFill>
                <a:latin typeface="Arial - 28"/>
              </a:rPr>
              <a:t>Ne</a:t>
            </a:r>
            <a:r>
              <a:rPr lang="en-US" sz="2800">
                <a:solidFill>
                  <a:srgbClr val="000000"/>
                </a:solidFill>
                <a:latin typeface="Arial - 24"/>
              </a:rPr>
              <a:t>w technological improvements were changing lifestyles in the United States.</a:t>
            </a:r>
          </a:p>
          <a:p>
            <a:pPr eaLnBrk="1" hangingPunct="1"/>
            <a:endParaRPr lang="en-US" sz="2800">
              <a:solidFill>
                <a:srgbClr val="000000"/>
              </a:solidFill>
              <a:latin typeface="Arial - 24"/>
            </a:endParaRPr>
          </a:p>
          <a:p>
            <a:pPr eaLnBrk="1" hangingPunct="1"/>
            <a:r>
              <a:rPr lang="en-US" sz="2800">
                <a:solidFill>
                  <a:srgbClr val="000000"/>
                </a:solidFill>
                <a:latin typeface="Arial - 24"/>
              </a:rPr>
              <a:t>People were having their homes updated with electricity.</a:t>
            </a:r>
          </a:p>
          <a:p>
            <a:pPr eaLnBrk="1" hangingPunct="1"/>
            <a:endParaRPr lang="en-US" sz="2800">
              <a:solidFill>
                <a:srgbClr val="000000"/>
              </a:solidFill>
              <a:latin typeface="Arial - 24"/>
            </a:endParaRPr>
          </a:p>
          <a:p>
            <a:pPr eaLnBrk="1" hangingPunct="1"/>
            <a:r>
              <a:rPr lang="en-US" sz="2800">
                <a:solidFill>
                  <a:srgbClr val="000000"/>
                </a:solidFill>
                <a:latin typeface="Arial - 24"/>
              </a:rPr>
              <a:t>Radios, refrigerators, electric appliances and telephones were becoming a part of the American way of life.</a:t>
            </a:r>
          </a:p>
          <a:p>
            <a:pPr eaLnBrk="1" hangingPunct="1"/>
            <a:endParaRPr lang="en-US" sz="2800">
              <a:solidFill>
                <a:srgbClr val="000000"/>
              </a:solidFill>
              <a:latin typeface="Arial - 24"/>
            </a:endParaRPr>
          </a:p>
          <a:p>
            <a:pPr eaLnBrk="1" hangingPunct="1"/>
            <a:r>
              <a:rPr lang="en-US" sz="2800">
                <a:solidFill>
                  <a:srgbClr val="000000"/>
                </a:solidFill>
                <a:latin typeface="Arial - 24"/>
              </a:rPr>
              <a:t>Cars were becoming affordable for the middle class, thanks to Henry Ford.</a:t>
            </a:r>
          </a:p>
          <a:p>
            <a:pPr eaLnBrk="1" hangingPunct="1"/>
            <a:endParaRPr lang="en-US" sz="2800">
              <a:solidFill>
                <a:srgbClr val="000000"/>
              </a:solidFill>
              <a:latin typeface="Arial - 24"/>
            </a:endParaRPr>
          </a:p>
          <a:p>
            <a:pPr eaLnBrk="1" hangingPunct="1"/>
            <a:r>
              <a:rPr lang="en-US" sz="2800">
                <a:solidFill>
                  <a:srgbClr val="000000"/>
                </a:solidFill>
                <a:latin typeface="Arial - 24"/>
              </a:rPr>
              <a:t>Many influential people felt that the good times were here to stay.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5123" name="TextBox 8"/>
          <p:cNvSpPr txBox="1">
            <a:spLocks noChangeArrowheads="1"/>
          </p:cNvSpPr>
          <p:nvPr/>
        </p:nvSpPr>
        <p:spPr bwMode="auto">
          <a:xfrm>
            <a:off x="685800" y="1485900"/>
            <a:ext cx="8966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	What event is often the first to come to mind when people 	think of the Great Depression?</a:t>
            </a:r>
          </a:p>
        </p:txBody>
      </p:sp>
      <p:sp>
        <p:nvSpPr>
          <p:cNvPr id="10" name="TextBox 9"/>
          <p:cNvSpPr txBox="1">
            <a:spLocks noChangeArrowheads="1"/>
          </p:cNvSpPr>
          <p:nvPr/>
        </p:nvSpPr>
        <p:spPr bwMode="auto">
          <a:xfrm>
            <a:off x="1651000" y="2362200"/>
            <a:ext cx="4622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 stock market crash</a:t>
            </a:r>
          </a:p>
        </p:txBody>
      </p:sp>
      <p:sp>
        <p:nvSpPr>
          <p:cNvPr id="11" name="TextBox 10"/>
          <p:cNvSpPr txBox="1">
            <a:spLocks noChangeArrowheads="1"/>
          </p:cNvSpPr>
          <p:nvPr/>
        </p:nvSpPr>
        <p:spPr bwMode="auto">
          <a:xfrm>
            <a:off x="660400" y="2971800"/>
            <a:ext cx="949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2.	What did happen as a result of the stock market crash?</a:t>
            </a:r>
          </a:p>
        </p:txBody>
      </p:sp>
      <p:sp>
        <p:nvSpPr>
          <p:cNvPr id="12" name="TextBox 11"/>
          <p:cNvSpPr txBox="1">
            <a:spLocks noChangeArrowheads="1"/>
          </p:cNvSpPr>
          <p:nvPr/>
        </p:nvSpPr>
        <p:spPr bwMode="auto">
          <a:xfrm>
            <a:off x="1651000" y="3581400"/>
            <a:ext cx="7391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Considerable wealth was destroyed, people began to have doubts about the health of the economy, and consumers and firms cut back on their spending.</a:t>
            </a:r>
          </a:p>
        </p:txBody>
      </p:sp>
      <p:sp>
        <p:nvSpPr>
          <p:cNvPr id="13" name="TextBox 12"/>
          <p:cNvSpPr txBox="1">
            <a:spLocks noChangeArrowheads="1"/>
          </p:cNvSpPr>
          <p:nvPr/>
        </p:nvSpPr>
        <p:spPr bwMode="auto">
          <a:xfrm>
            <a:off x="660400" y="4826000"/>
            <a:ext cx="949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3.	Was the crash big enough to cause the Great Depression?</a:t>
            </a:r>
          </a:p>
        </p:txBody>
      </p:sp>
      <p:sp>
        <p:nvSpPr>
          <p:cNvPr id="14" name="TextBox 13"/>
          <p:cNvSpPr txBox="1">
            <a:spLocks noChangeArrowheads="1"/>
          </p:cNvSpPr>
          <p:nvPr/>
        </p:nvSpPr>
        <p:spPr bwMode="auto">
          <a:xfrm>
            <a:off x="1651000" y="5334000"/>
            <a:ext cx="76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No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6147" name="TextBox 8"/>
          <p:cNvSpPr txBox="1">
            <a:spLocks noChangeArrowheads="1"/>
          </p:cNvSpPr>
          <p:nvPr/>
        </p:nvSpPr>
        <p:spPr bwMode="auto">
          <a:xfrm>
            <a:off x="685800" y="1485900"/>
            <a:ext cx="8509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4.	What specific trade policies do some economists 	suggest  were the cause of the Great Depression?</a:t>
            </a:r>
          </a:p>
        </p:txBody>
      </p:sp>
      <p:sp>
        <p:nvSpPr>
          <p:cNvPr id="10" name="TextBox 9"/>
          <p:cNvSpPr txBox="1">
            <a:spLocks noChangeArrowheads="1"/>
          </p:cNvSpPr>
          <p:nvPr/>
        </p:nvSpPr>
        <p:spPr bwMode="auto">
          <a:xfrm>
            <a:off x="1574800" y="2362200"/>
            <a:ext cx="835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 Smoot-Hawley tariff and protectionist trade policies</a:t>
            </a:r>
          </a:p>
        </p:txBody>
      </p:sp>
      <p:sp>
        <p:nvSpPr>
          <p:cNvPr id="11" name="TextBox 10"/>
          <p:cNvSpPr txBox="1">
            <a:spLocks noChangeArrowheads="1"/>
          </p:cNvSpPr>
          <p:nvPr/>
        </p:nvSpPr>
        <p:spPr bwMode="auto">
          <a:xfrm>
            <a:off x="660400" y="2971800"/>
            <a:ext cx="810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5.	Were protectionist trade policies alone enough to 	cause 	the Great Depression?</a:t>
            </a:r>
          </a:p>
        </p:txBody>
      </p:sp>
      <p:sp>
        <p:nvSpPr>
          <p:cNvPr id="12" name="TextBox 11"/>
          <p:cNvSpPr txBox="1">
            <a:spLocks noChangeArrowheads="1"/>
          </p:cNvSpPr>
          <p:nvPr/>
        </p:nvSpPr>
        <p:spPr bwMode="auto">
          <a:xfrm>
            <a:off x="1574800" y="3810000"/>
            <a:ext cx="76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No</a:t>
            </a:r>
          </a:p>
        </p:txBody>
      </p:sp>
      <p:sp>
        <p:nvSpPr>
          <p:cNvPr id="13" name="TextBox 12"/>
          <p:cNvSpPr txBox="1">
            <a:spLocks noChangeArrowheads="1"/>
          </p:cNvSpPr>
          <p:nvPr/>
        </p:nvSpPr>
        <p:spPr bwMode="auto">
          <a:xfrm>
            <a:off x="660400" y="4394200"/>
            <a:ext cx="914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6.	What were some of the excesses of the 1920's that some 	historians suggest caused the Great Depression?</a:t>
            </a:r>
          </a:p>
        </p:txBody>
      </p:sp>
      <p:sp>
        <p:nvSpPr>
          <p:cNvPr id="14" name="TextBox 13"/>
          <p:cNvSpPr txBox="1">
            <a:spLocks noChangeArrowheads="1"/>
          </p:cNvSpPr>
          <p:nvPr/>
        </p:nvSpPr>
        <p:spPr bwMode="auto">
          <a:xfrm>
            <a:off x="1574800" y="5257800"/>
            <a:ext cx="7366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capitalism, such as excessive production of commodities, excessive building, excessive financial speculation and an excessively skewed distribution of income and wealth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7171" name="TextBox 8"/>
          <p:cNvSpPr txBox="1">
            <a:spLocks noChangeArrowheads="1"/>
          </p:cNvSpPr>
          <p:nvPr/>
        </p:nvSpPr>
        <p:spPr bwMode="auto">
          <a:xfrm>
            <a:off x="685800" y="1485900"/>
            <a:ext cx="853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7.	What is the one explanation for the Great Depression 	that has stood the test of time?</a:t>
            </a:r>
          </a:p>
        </p:txBody>
      </p:sp>
      <p:sp>
        <p:nvSpPr>
          <p:cNvPr id="10" name="TextBox 9"/>
          <p:cNvSpPr txBox="1">
            <a:spLocks noChangeArrowheads="1"/>
          </p:cNvSpPr>
          <p:nvPr/>
        </p:nvSpPr>
        <p:spPr bwMode="auto">
          <a:xfrm>
            <a:off x="1651000" y="2286000"/>
            <a:ext cx="7467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 collapse of the U.S. banking system and resulting contraction in the nation's money stock</a:t>
            </a:r>
          </a:p>
        </p:txBody>
      </p:sp>
      <p:sp>
        <p:nvSpPr>
          <p:cNvPr id="11" name="TextBox 10"/>
          <p:cNvSpPr txBox="1">
            <a:spLocks noChangeArrowheads="1"/>
          </p:cNvSpPr>
          <p:nvPr/>
        </p:nvSpPr>
        <p:spPr bwMode="auto">
          <a:xfrm>
            <a:off x="660400" y="3276600"/>
            <a:ext cx="881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8.	What happens if the money supply (stock) shrinks?</a:t>
            </a:r>
          </a:p>
        </p:txBody>
      </p:sp>
      <p:sp>
        <p:nvSpPr>
          <p:cNvPr id="12" name="TextBox 11"/>
          <p:cNvSpPr txBox="1">
            <a:spLocks noChangeArrowheads="1"/>
          </p:cNvSpPr>
          <p:nvPr/>
        </p:nvSpPr>
        <p:spPr bwMode="auto">
          <a:xfrm>
            <a:off x="1651000" y="3810000"/>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deflation</a:t>
            </a:r>
          </a:p>
        </p:txBody>
      </p:sp>
      <p:sp>
        <p:nvSpPr>
          <p:cNvPr id="13" name="TextBox 12"/>
          <p:cNvSpPr txBox="1">
            <a:spLocks noChangeArrowheads="1"/>
          </p:cNvSpPr>
          <p:nvPr/>
        </p:nvSpPr>
        <p:spPr bwMode="auto">
          <a:xfrm>
            <a:off x="660400" y="4419600"/>
            <a:ext cx="8559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9.	What is the largest component of the stock of money in 	modern economies?</a:t>
            </a:r>
          </a:p>
        </p:txBody>
      </p:sp>
      <p:sp>
        <p:nvSpPr>
          <p:cNvPr id="14" name="TextBox 13"/>
          <p:cNvSpPr txBox="1">
            <a:spLocks noChangeArrowheads="1"/>
          </p:cNvSpPr>
          <p:nvPr/>
        </p:nvSpPr>
        <p:spPr bwMode="auto">
          <a:xfrm>
            <a:off x="1651000" y="5257800"/>
            <a:ext cx="2133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bank deposits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8195" name="TextBox 8"/>
          <p:cNvSpPr txBox="1">
            <a:spLocks noChangeArrowheads="1"/>
          </p:cNvSpPr>
          <p:nvPr/>
        </p:nvSpPr>
        <p:spPr bwMode="auto">
          <a:xfrm>
            <a:off x="685800" y="1485900"/>
            <a:ext cx="947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10.	What happens to the money stock when banks make loans?</a:t>
            </a:r>
          </a:p>
        </p:txBody>
      </p:sp>
      <p:sp>
        <p:nvSpPr>
          <p:cNvPr id="10" name="TextBox 9"/>
          <p:cNvSpPr txBox="1">
            <a:spLocks noChangeArrowheads="1"/>
          </p:cNvSpPr>
          <p:nvPr/>
        </p:nvSpPr>
        <p:spPr bwMode="auto">
          <a:xfrm>
            <a:off x="1651000" y="1981200"/>
            <a:ext cx="5702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 money stock increases.</a:t>
            </a:r>
          </a:p>
        </p:txBody>
      </p:sp>
      <p:sp>
        <p:nvSpPr>
          <p:cNvPr id="11" name="TextBox 10"/>
          <p:cNvSpPr txBox="1">
            <a:spLocks noChangeArrowheads="1"/>
          </p:cNvSpPr>
          <p:nvPr/>
        </p:nvSpPr>
        <p:spPr bwMode="auto">
          <a:xfrm>
            <a:off x="685800" y="2540000"/>
            <a:ext cx="508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11.	When loans are repaid?</a:t>
            </a:r>
          </a:p>
        </p:txBody>
      </p:sp>
      <p:sp>
        <p:nvSpPr>
          <p:cNvPr id="12" name="TextBox 11"/>
          <p:cNvSpPr txBox="1">
            <a:spLocks noChangeArrowheads="1"/>
          </p:cNvSpPr>
          <p:nvPr/>
        </p:nvSpPr>
        <p:spPr bwMode="auto">
          <a:xfrm>
            <a:off x="1651000" y="3048000"/>
            <a:ext cx="480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 money stock decreases.</a:t>
            </a:r>
          </a:p>
        </p:txBody>
      </p:sp>
      <p:sp>
        <p:nvSpPr>
          <p:cNvPr id="13" name="TextBox 12"/>
          <p:cNvSpPr txBox="1">
            <a:spLocks noChangeArrowheads="1"/>
          </p:cNvSpPr>
          <p:nvPr/>
        </p:nvSpPr>
        <p:spPr bwMode="auto">
          <a:xfrm>
            <a:off x="685800" y="3568700"/>
            <a:ext cx="8559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12.	What determines the amount of loans that banks can 	make? </a:t>
            </a:r>
          </a:p>
        </p:txBody>
      </p:sp>
      <p:sp>
        <p:nvSpPr>
          <p:cNvPr id="14" name="TextBox 13"/>
          <p:cNvSpPr txBox="1">
            <a:spLocks noChangeArrowheads="1"/>
          </p:cNvSpPr>
          <p:nvPr/>
        </p:nvSpPr>
        <p:spPr bwMode="auto">
          <a:xfrm>
            <a:off x="1574800" y="4495800"/>
            <a:ext cx="8280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in part, regulations on the amount of reserves that banks are required to hold against their deposits and, in part, the business judgment of bankers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9219" name="TextBox 8"/>
          <p:cNvSpPr txBox="1">
            <a:spLocks noChangeArrowheads="1"/>
          </p:cNvSpPr>
          <p:nvPr/>
        </p:nvSpPr>
        <p:spPr bwMode="auto">
          <a:xfrm>
            <a:off x="685800" y="1485900"/>
            <a:ext cx="820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13.	Why don't banks like to hold reserves?</a:t>
            </a:r>
          </a:p>
        </p:txBody>
      </p:sp>
      <p:sp>
        <p:nvSpPr>
          <p:cNvPr id="10" name="TextBox 9"/>
          <p:cNvSpPr txBox="1">
            <a:spLocks noChangeArrowheads="1"/>
          </p:cNvSpPr>
          <p:nvPr/>
        </p:nvSpPr>
        <p:spPr bwMode="auto">
          <a:xfrm>
            <a:off x="1651000" y="1981200"/>
            <a:ext cx="51689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They earn little or no interest.</a:t>
            </a:r>
          </a:p>
        </p:txBody>
      </p:sp>
      <p:sp>
        <p:nvSpPr>
          <p:cNvPr id="11" name="TextBox 10"/>
          <p:cNvSpPr txBox="1">
            <a:spLocks noChangeArrowheads="1"/>
          </p:cNvSpPr>
          <p:nvPr/>
        </p:nvSpPr>
        <p:spPr bwMode="auto">
          <a:xfrm>
            <a:off x="685800" y="2540000"/>
            <a:ext cx="782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14.	What if banks don't hold enough reserves?</a:t>
            </a:r>
          </a:p>
        </p:txBody>
      </p:sp>
      <p:sp>
        <p:nvSpPr>
          <p:cNvPr id="12" name="TextBox 11"/>
          <p:cNvSpPr txBox="1">
            <a:spLocks noChangeArrowheads="1"/>
          </p:cNvSpPr>
          <p:nvPr/>
        </p:nvSpPr>
        <p:spPr bwMode="auto">
          <a:xfrm>
            <a:off x="1651000" y="3048000"/>
            <a:ext cx="8255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They risk getting caught short if customers unexpectedly withdraw deposits.</a:t>
            </a:r>
          </a:p>
        </p:txBody>
      </p:sp>
      <p:sp>
        <p:nvSpPr>
          <p:cNvPr id="13" name="TextBox 12"/>
          <p:cNvSpPr txBox="1">
            <a:spLocks noChangeArrowheads="1"/>
          </p:cNvSpPr>
          <p:nvPr/>
        </p:nvSpPr>
        <p:spPr bwMode="auto">
          <a:xfrm>
            <a:off x="685800" y="3886200"/>
            <a:ext cx="8813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15.	What did it mean to say that the United States was on 	the gold standard?</a:t>
            </a:r>
          </a:p>
        </p:txBody>
      </p:sp>
      <p:sp>
        <p:nvSpPr>
          <p:cNvPr id="14" name="TextBox 13"/>
          <p:cNvSpPr txBox="1">
            <a:spLocks noChangeArrowheads="1"/>
          </p:cNvSpPr>
          <p:nvPr/>
        </p:nvSpPr>
        <p:spPr bwMode="auto">
          <a:xfrm>
            <a:off x="1651000" y="4724400"/>
            <a:ext cx="8305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The U.S. government would exchange dollars for gold at a fixed price.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10243" name="TextBox 8"/>
          <p:cNvSpPr txBox="1">
            <a:spLocks noChangeArrowheads="1"/>
          </p:cNvSpPr>
          <p:nvPr/>
        </p:nvSpPr>
        <p:spPr bwMode="auto">
          <a:xfrm>
            <a:off x="685800" y="1485900"/>
            <a:ext cx="8661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16.	What could increase gold reserves?</a:t>
            </a:r>
          </a:p>
        </p:txBody>
      </p:sp>
      <p:sp>
        <p:nvSpPr>
          <p:cNvPr id="10" name="TextBox 9"/>
          <p:cNvSpPr txBox="1">
            <a:spLocks noChangeArrowheads="1"/>
          </p:cNvSpPr>
          <p:nvPr/>
        </p:nvSpPr>
        <p:spPr bwMode="auto">
          <a:xfrm>
            <a:off x="1651000" y="2006600"/>
            <a:ext cx="80645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increased domestic mining of gold or increased inflows of gold from abroad</a:t>
            </a:r>
          </a:p>
        </p:txBody>
      </p:sp>
      <p:sp>
        <p:nvSpPr>
          <p:cNvPr id="11" name="TextBox 10"/>
          <p:cNvSpPr txBox="1">
            <a:spLocks noChangeArrowheads="1"/>
          </p:cNvSpPr>
          <p:nvPr/>
        </p:nvSpPr>
        <p:spPr bwMode="auto">
          <a:xfrm>
            <a:off x="685800" y="2870200"/>
            <a:ext cx="9042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17. 	What would increased gold reserves allow banks to do?</a:t>
            </a:r>
          </a:p>
        </p:txBody>
      </p:sp>
      <p:sp>
        <p:nvSpPr>
          <p:cNvPr id="12" name="TextBox 11"/>
          <p:cNvSpPr txBox="1">
            <a:spLocks noChangeArrowheads="1"/>
          </p:cNvSpPr>
          <p:nvPr/>
        </p:nvSpPr>
        <p:spPr bwMode="auto">
          <a:xfrm>
            <a:off x="1651000" y="3429000"/>
            <a:ext cx="7315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lend more and thereby inflate the money stock</a:t>
            </a:r>
          </a:p>
        </p:txBody>
      </p:sp>
      <p:sp>
        <p:nvSpPr>
          <p:cNvPr id="13" name="TextBox 12"/>
          <p:cNvSpPr txBox="1">
            <a:spLocks noChangeArrowheads="1"/>
          </p:cNvSpPr>
          <p:nvPr/>
        </p:nvSpPr>
        <p:spPr bwMode="auto">
          <a:xfrm>
            <a:off x="685800" y="4102100"/>
            <a:ext cx="7442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18.	What could decrease gold reserves?</a:t>
            </a:r>
          </a:p>
        </p:txBody>
      </p:sp>
      <p:sp>
        <p:nvSpPr>
          <p:cNvPr id="14" name="TextBox 13"/>
          <p:cNvSpPr txBox="1">
            <a:spLocks noChangeArrowheads="1"/>
          </p:cNvSpPr>
          <p:nvPr/>
        </p:nvSpPr>
        <p:spPr bwMode="auto">
          <a:xfrm>
            <a:off x="1651000" y="4699000"/>
            <a:ext cx="79629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Large withdrawals of gold or cash from banks could reduce bank reserves.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TextBox 7"/>
          <p:cNvSpPr txBox="1">
            <a:spLocks noChangeArrowheads="1"/>
          </p:cNvSpPr>
          <p:nvPr/>
        </p:nvSpPr>
        <p:spPr bwMode="auto">
          <a:xfrm>
            <a:off x="977900" y="850900"/>
            <a:ext cx="810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b="1">
                <a:solidFill>
                  <a:srgbClr val="000000"/>
                </a:solidFill>
                <a:latin typeface="Arial - 28"/>
              </a:rPr>
              <a:t>Suggested Causes of the Great Depression</a:t>
            </a:r>
          </a:p>
        </p:txBody>
      </p:sp>
      <p:sp>
        <p:nvSpPr>
          <p:cNvPr id="11267" name="TextBox 8"/>
          <p:cNvSpPr txBox="1">
            <a:spLocks noChangeArrowheads="1"/>
          </p:cNvSpPr>
          <p:nvPr/>
        </p:nvSpPr>
        <p:spPr bwMode="auto">
          <a:xfrm>
            <a:off x="685800" y="1485900"/>
            <a:ext cx="9169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19.	How would decreased cash reserves and gold reserves 	affect banks?</a:t>
            </a:r>
          </a:p>
        </p:txBody>
      </p:sp>
      <p:sp>
        <p:nvSpPr>
          <p:cNvPr id="10" name="TextBox 9"/>
          <p:cNvSpPr txBox="1">
            <a:spLocks noChangeArrowheads="1"/>
          </p:cNvSpPr>
          <p:nvPr/>
        </p:nvSpPr>
        <p:spPr bwMode="auto">
          <a:xfrm>
            <a:off x="1651000" y="2298700"/>
            <a:ext cx="8153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Banks would be forced to reduce their lending, which would deflate the money stock.</a:t>
            </a:r>
          </a:p>
        </p:txBody>
      </p:sp>
      <p:sp>
        <p:nvSpPr>
          <p:cNvPr id="11" name="TextBox 10"/>
          <p:cNvSpPr txBox="1">
            <a:spLocks noChangeArrowheads="1"/>
          </p:cNvSpPr>
          <p:nvPr/>
        </p:nvSpPr>
        <p:spPr bwMode="auto">
          <a:xfrm>
            <a:off x="685800" y="3200400"/>
            <a:ext cx="9042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2"/>
              </a:rPr>
              <a:t>20.	What was the main reason the money stock fell during the 	Great Depression?</a:t>
            </a:r>
          </a:p>
        </p:txBody>
      </p:sp>
      <p:sp>
        <p:nvSpPr>
          <p:cNvPr id="12" name="TextBox 11"/>
          <p:cNvSpPr txBox="1">
            <a:spLocks noChangeArrowheads="1"/>
          </p:cNvSpPr>
          <p:nvPr/>
        </p:nvSpPr>
        <p:spPr bwMode="auto">
          <a:xfrm>
            <a:off x="1574800" y="4089400"/>
            <a:ext cx="8001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i="1">
                <a:solidFill>
                  <a:srgbClr val="000000"/>
                </a:solidFill>
                <a:latin typeface="Arial - 22"/>
              </a:rPr>
              <a:t>bank panics, in which bank customers withdrew as much of their deposits as they could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674</Words>
  <Application>Microsoft Office PowerPoint</Application>
  <PresentationFormat>Custom</PresentationFormat>
  <Paragraphs>95</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Arial - 20</vt:lpstr>
      <vt:lpstr>Arial - 16</vt:lpstr>
      <vt:lpstr>Arial - 28</vt:lpstr>
      <vt:lpstr>Arial - 24</vt:lpstr>
      <vt:lpstr>Arial - 26</vt:lpstr>
      <vt:lpstr>Arial - 22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Flowers</dc:creator>
  <cp:lastModifiedBy>Barbara Flowers</cp:lastModifiedBy>
  <cp:revision>7</cp:revision>
  <dcterms:created xsi:type="dcterms:W3CDTF">2012-02-20T20:03:11Z</dcterms:created>
  <dcterms:modified xsi:type="dcterms:W3CDTF">2012-08-16T15:00:06Z</dcterms:modified>
</cp:coreProperties>
</file>