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148FAF-6F38-48D1-9D8B-31449A618119}" v="4" dt="2023-11-21T16:39:39.9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6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3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4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88089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311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437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492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615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6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7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81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26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2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77D6023-6E96-31C4-62BE-357685811F5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63500" y="63500"/>
            <a:ext cx="1903413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NONCONFIDENTIAL // EXTERNAL</a:t>
            </a:r>
          </a:p>
        </p:txBody>
      </p:sp>
    </p:spTree>
    <p:extLst>
      <p:ext uri="{BB962C8B-B14F-4D97-AF65-F5344CB8AC3E}">
        <p14:creationId xmlns:p14="http://schemas.microsoft.com/office/powerpoint/2010/main" val="40323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4FD2B98-A389-ADC1-547F-829FF0236D3A}"/>
              </a:ext>
            </a:extLst>
          </p:cNvPr>
          <p:cNvSpPr/>
          <p:nvPr/>
        </p:nvSpPr>
        <p:spPr>
          <a:xfrm>
            <a:off x="2209800" y="1447801"/>
            <a:ext cx="8001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SESSION 16: FACTORS FOR FINANCIAL SUCCESS AND EARNING INCOME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388496-3E69-819A-71B9-C959D95B70ED}"/>
              </a:ext>
            </a:extLst>
          </p:cNvPr>
          <p:cNvSpPr/>
          <p:nvPr/>
        </p:nvSpPr>
        <p:spPr>
          <a:xfrm>
            <a:off x="5127946" y="2588742"/>
            <a:ext cx="1936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Talking Points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3506155-3BEA-20AF-F1FF-27DF6B11852C}"/>
              </a:ext>
            </a:extLst>
          </p:cNvPr>
          <p:cNvSpPr/>
          <p:nvPr/>
        </p:nvSpPr>
        <p:spPr>
          <a:xfrm>
            <a:off x="871958" y="3429000"/>
            <a:ext cx="1067668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Factors for Financial Success</a:t>
            </a:r>
          </a:p>
          <a:p>
            <a:endParaRPr lang="en-US" sz="2000" i="1" dirty="0"/>
          </a:p>
          <a:p>
            <a:pPr marL="231775" indent="-231775"/>
            <a:r>
              <a:rPr lang="en-US" sz="2000" b="1" dirty="0"/>
              <a:t>1. </a:t>
            </a:r>
            <a:r>
              <a:rPr lang="en-US" sz="2000" dirty="0"/>
              <a:t>Financial success depends on learning to manage your personal financial life and on learning to make informed decisions.</a:t>
            </a:r>
          </a:p>
          <a:p>
            <a:endParaRPr lang="en-US" sz="2000" dirty="0"/>
          </a:p>
          <a:p>
            <a:pPr marL="231775" indent="-231775"/>
            <a:r>
              <a:rPr lang="en-US" sz="2000" b="1" dirty="0"/>
              <a:t>2. </a:t>
            </a:r>
            <a:r>
              <a:rPr lang="en-US" sz="2000" dirty="0"/>
              <a:t>Financial success also depends on factors such as being willing to work hard, acquiring useful skills, having a good attitude, being motivated, and luck.</a:t>
            </a:r>
          </a:p>
        </p:txBody>
      </p:sp>
    </p:spTree>
    <p:extLst>
      <p:ext uri="{BB962C8B-B14F-4D97-AF65-F5344CB8AC3E}">
        <p14:creationId xmlns:p14="http://schemas.microsoft.com/office/powerpoint/2010/main" val="319221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759675" y="1435489"/>
            <a:ext cx="6096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16: Talking Points, Cont’d</a:t>
            </a:r>
          </a:p>
        </p:txBody>
      </p:sp>
      <p:sp>
        <p:nvSpPr>
          <p:cNvPr id="4" name="Rectangle 3"/>
          <p:cNvSpPr/>
          <p:nvPr/>
        </p:nvSpPr>
        <p:spPr>
          <a:xfrm>
            <a:off x="646669" y="2119183"/>
            <a:ext cx="1113343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/>
              <a:t>Earning Income</a:t>
            </a:r>
          </a:p>
          <a:p>
            <a:endParaRPr lang="en-US" sz="1400" i="1" dirty="0"/>
          </a:p>
          <a:p>
            <a:pPr marL="231775" indent="-231775"/>
            <a:r>
              <a:rPr lang="en-US" sz="2000" b="1" dirty="0"/>
              <a:t>1. </a:t>
            </a:r>
            <a:r>
              <a:rPr lang="en-US" sz="2000" dirty="0"/>
              <a:t>Human capital refers to the set of skills, education, and attitudes a person possesses.</a:t>
            </a:r>
          </a:p>
          <a:p>
            <a:endParaRPr lang="en-US" sz="1400" dirty="0"/>
          </a:p>
          <a:p>
            <a:pPr marL="231775" indent="-231775"/>
            <a:r>
              <a:rPr lang="en-US" sz="2000" b="1" dirty="0"/>
              <a:t>2. </a:t>
            </a:r>
            <a:r>
              <a:rPr lang="en-US" sz="2000" dirty="0"/>
              <a:t>Human capital can be increased by getting more education and training, practicing a skill or task, developing a strong work attitude/ethic, and by staying healthy.</a:t>
            </a:r>
          </a:p>
          <a:p>
            <a:endParaRPr lang="en-US" sz="1400" dirty="0"/>
          </a:p>
          <a:p>
            <a:pPr marL="231775" indent="-231775"/>
            <a:r>
              <a:rPr lang="en-US" sz="2000" b="1" dirty="0"/>
              <a:t>3. </a:t>
            </a:r>
            <a:r>
              <a:rPr lang="en-US" sz="2000" dirty="0"/>
              <a:t>Higher levels of human capital are associated with higher levels of productivity, which in turn are associated with a greater demand for a person’s services.</a:t>
            </a:r>
          </a:p>
          <a:p>
            <a:endParaRPr lang="en-US" sz="1400" dirty="0"/>
          </a:p>
          <a:p>
            <a:pPr marL="231775" indent="-231775"/>
            <a:r>
              <a:rPr lang="en-US" sz="2000" b="1" dirty="0"/>
              <a:t>4. </a:t>
            </a:r>
            <a:r>
              <a:rPr lang="en-US" sz="2000" dirty="0"/>
              <a:t>As a person acquires more human capital, there are fewer other people who possess a similar set of skills, which means there is a lower supply of people able to do what that person does.</a:t>
            </a:r>
          </a:p>
        </p:txBody>
      </p:sp>
    </p:spTree>
    <p:extLst>
      <p:ext uri="{BB962C8B-B14F-4D97-AF65-F5344CB8AC3E}">
        <p14:creationId xmlns:p14="http://schemas.microsoft.com/office/powerpoint/2010/main" val="4267578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05882" y="1359562"/>
            <a:ext cx="5257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libri" pitchFamily="34" charset="0"/>
                <a:cs typeface="Calibri" pitchFamily="34" charset="0"/>
              </a:rPr>
              <a:t>Session 16: Talking Points, Cont’d</a:t>
            </a:r>
          </a:p>
        </p:txBody>
      </p:sp>
      <p:sp>
        <p:nvSpPr>
          <p:cNvPr id="2" name="Rectangle 1"/>
          <p:cNvSpPr/>
          <p:nvPr/>
        </p:nvSpPr>
        <p:spPr>
          <a:xfrm>
            <a:off x="211453" y="1810884"/>
            <a:ext cx="17937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/>
              <a:t>Earning Income</a:t>
            </a:r>
          </a:p>
        </p:txBody>
      </p:sp>
      <p:sp>
        <p:nvSpPr>
          <p:cNvPr id="4" name="Rectangle 3"/>
          <p:cNvSpPr/>
          <p:nvPr/>
        </p:nvSpPr>
        <p:spPr>
          <a:xfrm>
            <a:off x="659027" y="2308472"/>
            <a:ext cx="11277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indent="-231775"/>
            <a:r>
              <a:rPr lang="en-US" sz="2000" b="1" dirty="0"/>
              <a:t>5. </a:t>
            </a:r>
            <a:r>
              <a:rPr lang="en-US" sz="2000" dirty="0"/>
              <a:t>Greater demand coupled with lower supply leads to higher wages for people with higher levels of human capital.</a:t>
            </a:r>
          </a:p>
          <a:p>
            <a:endParaRPr lang="en-US" sz="1600" dirty="0"/>
          </a:p>
          <a:p>
            <a:pPr marL="231775" indent="-231775"/>
            <a:r>
              <a:rPr lang="en-US" sz="2000" b="1" dirty="0"/>
              <a:t>6. </a:t>
            </a:r>
            <a:r>
              <a:rPr lang="en-US" sz="2000" dirty="0"/>
              <a:t>In particular, higher levels of education are associated with both higher incomes and lower rates of unemployment.</a:t>
            </a:r>
          </a:p>
          <a:p>
            <a:endParaRPr lang="en-US" sz="1600" dirty="0"/>
          </a:p>
          <a:p>
            <a:pPr marL="231775" indent="-231775"/>
            <a:r>
              <a:rPr lang="en-US" sz="2000" b="1" dirty="0"/>
              <a:t>7. </a:t>
            </a:r>
            <a:r>
              <a:rPr lang="en-US" sz="2000" dirty="0"/>
              <a:t>Net income (or disposable income) is gross income minus taxes and other deductions.</a:t>
            </a:r>
          </a:p>
          <a:p>
            <a:endParaRPr lang="en-US" sz="1600" dirty="0"/>
          </a:p>
          <a:p>
            <a:pPr marL="231775" indent="-231775"/>
            <a:r>
              <a:rPr lang="en-US" sz="2000" b="1" dirty="0"/>
              <a:t>8. </a:t>
            </a:r>
            <a:r>
              <a:rPr lang="en-US" sz="2000" dirty="0"/>
              <a:t>Instead of working for someone else (for wages or salaries), one can also work for him or herself (for profit) as a business owner or entrepreneur.</a:t>
            </a:r>
          </a:p>
          <a:p>
            <a:endParaRPr lang="en-US" sz="1600" dirty="0"/>
          </a:p>
          <a:p>
            <a:pPr marL="231775" indent="-231775"/>
            <a:r>
              <a:rPr lang="en-US" sz="2000" b="1" dirty="0"/>
              <a:t>9. </a:t>
            </a:r>
            <a:r>
              <a:rPr lang="en-US" sz="2000" dirty="0"/>
              <a:t>Entrepreneurs are people who tend to have certain personal characteristics, including self-reliance, self-motivation, a desire to achieve, and a willingness to take risks, work hard, and lead others.</a:t>
            </a:r>
          </a:p>
        </p:txBody>
      </p:sp>
    </p:spTree>
    <p:extLst>
      <p:ext uri="{BB962C8B-B14F-4D97-AF65-F5344CB8AC3E}">
        <p14:creationId xmlns:p14="http://schemas.microsoft.com/office/powerpoint/2010/main" val="3659764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337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2</cp:revision>
  <dcterms:created xsi:type="dcterms:W3CDTF">2023-11-21T16:36:05Z</dcterms:created>
  <dcterms:modified xsi:type="dcterms:W3CDTF">2023-11-21T16:40:28Z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2023-11-21T16:36:19Z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615c69fc-429e-456f-9807-65c7d413739f</vt:lpwstr>
  </property>
  <property fmtid="{D5CDD505-2E9C-101B-9397-08002B2CF9AE}" pid="8" name="MSIP_Label_65269c60-0483-4c57-9e8c-3779d6900235_ContentBits">
    <vt:lpwstr>0</vt:lpwstr>
  </property>
</Properties>
</file>