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3"/>
  </p:notesMasterIdLst>
  <p:sldIdLst>
    <p:sldId id="415" r:id="rId6"/>
    <p:sldId id="259" r:id="rId7"/>
    <p:sldId id="632" r:id="rId8"/>
    <p:sldId id="543" r:id="rId9"/>
    <p:sldId id="273" r:id="rId10"/>
    <p:sldId id="661" r:id="rId11"/>
    <p:sldId id="654" r:id="rId12"/>
    <p:sldId id="662" r:id="rId13"/>
    <p:sldId id="643" r:id="rId14"/>
    <p:sldId id="587" r:id="rId15"/>
    <p:sldId id="633" r:id="rId16"/>
    <p:sldId id="645" r:id="rId17"/>
    <p:sldId id="629" r:id="rId18"/>
    <p:sldId id="284" r:id="rId19"/>
    <p:sldId id="622" r:id="rId20"/>
    <p:sldId id="590" r:id="rId21"/>
    <p:sldId id="652" r:id="rId22"/>
    <p:sldId id="653" r:id="rId23"/>
    <p:sldId id="603" r:id="rId24"/>
    <p:sldId id="613" r:id="rId25"/>
    <p:sldId id="615" r:id="rId26"/>
    <p:sldId id="628" r:id="rId27"/>
    <p:sldId id="659" r:id="rId28"/>
    <p:sldId id="657" r:id="rId29"/>
    <p:sldId id="658" r:id="rId30"/>
    <p:sldId id="664" r:id="rId31"/>
    <p:sldId id="274" r:id="rId32"/>
    <p:sldId id="275" r:id="rId33"/>
    <p:sldId id="296" r:id="rId34"/>
    <p:sldId id="640" r:id="rId35"/>
    <p:sldId id="639" r:id="rId36"/>
    <p:sldId id="641" r:id="rId37"/>
    <p:sldId id="665" r:id="rId38"/>
    <p:sldId id="663" r:id="rId39"/>
    <p:sldId id="650" r:id="rId40"/>
    <p:sldId id="623" r:id="rId41"/>
    <p:sldId id="655"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Ihrig" initials="JI" lastIdx="1" clrIdx="0">
    <p:extLst>
      <p:ext uri="{19B8F6BF-5375-455C-9EA6-DF929625EA0E}">
        <p15:presenceInfo xmlns:p15="http://schemas.microsoft.com/office/powerpoint/2012/main" userId="S-1-5-21-494564499-3874391898-67382419-6657" providerId="AD"/>
      </p:ext>
    </p:extLst>
  </p:cmAuthor>
  <p:cmAuthor id="2" name="Ives, Jennifer M" initials="IJM" lastIdx="6" clrIdx="1">
    <p:extLst>
      <p:ext uri="{19B8F6BF-5375-455C-9EA6-DF929625EA0E}">
        <p15:presenceInfo xmlns:p15="http://schemas.microsoft.com/office/powerpoint/2012/main" userId="S::Jennifer.Ives@stls.frb.org::9669073e-47ea-48b8-bea4-a5c4173058b8" providerId="AD"/>
      </p:ext>
    </p:extLst>
  </p:cmAuthor>
  <p:cmAuthor id="3" name="Wolla, Scott A" initials="WSA" lastIdx="3" clrIdx="2">
    <p:extLst>
      <p:ext uri="{19B8F6BF-5375-455C-9EA6-DF929625EA0E}">
        <p15:presenceInfo xmlns:p15="http://schemas.microsoft.com/office/powerpoint/2012/main" userId="S::Scott.A.Wolla@stls.frb.org::f296bb5d-dd3c-47c6-8726-9d3e5e1fbb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85" autoAdjust="0"/>
    <p:restoredTop sz="95849" autoAdjust="0"/>
  </p:normalViewPr>
  <p:slideViewPr>
    <p:cSldViewPr snapToGrid="0">
      <p:cViewPr varScale="1">
        <p:scale>
          <a:sx n="109" d="100"/>
          <a:sy n="109" d="100"/>
        </p:scale>
        <p:origin x="1272" y="108"/>
      </p:cViewPr>
      <p:guideLst/>
    </p:cSldViewPr>
  </p:slideViewPr>
  <p:notesTextViewPr>
    <p:cViewPr>
      <p:scale>
        <a:sx n="1" d="1"/>
        <a:sy n="1" d="1"/>
      </p:scale>
      <p:origin x="0" y="0"/>
    </p:cViewPr>
  </p:notesTextViewPr>
  <p:sorterViewPr>
    <p:cViewPr>
      <p:scale>
        <a:sx n="100" d="100"/>
        <a:sy n="100" d="100"/>
      </p:scale>
      <p:origin x="0" y="-4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D3B873-CF3C-4565-B586-129CE5FA23A8}" type="datetimeFigureOut">
              <a:rPr lang="en-US" smtClean="0"/>
              <a:t>2/26/2021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557C4A-531F-4F14-8CF0-E5E9BED07E3D}" type="slidenum">
              <a:rPr lang="en-US" smtClean="0"/>
              <a:t>‹#›</a:t>
            </a:fld>
            <a:endParaRPr lang="en-US"/>
          </a:p>
        </p:txBody>
      </p:sp>
    </p:spTree>
    <p:extLst>
      <p:ext uri="{BB962C8B-B14F-4D97-AF65-F5344CB8AC3E}">
        <p14:creationId xmlns:p14="http://schemas.microsoft.com/office/powerpoint/2010/main" val="281668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13984-E800-4A9D-98A4-5B24FC76BA98}" type="slidenum">
              <a:rPr lang="en-US" smtClean="0"/>
              <a:t>1</a:t>
            </a:fld>
            <a:endParaRPr lang="en-US"/>
          </a:p>
        </p:txBody>
      </p:sp>
    </p:spTree>
    <p:extLst>
      <p:ext uri="{BB962C8B-B14F-4D97-AF65-F5344CB8AC3E}">
        <p14:creationId xmlns:p14="http://schemas.microsoft.com/office/powerpoint/2010/main" val="3448602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12</a:t>
            </a:fld>
            <a:endParaRPr lang="en-US"/>
          </a:p>
        </p:txBody>
      </p:sp>
    </p:spTree>
    <p:extLst>
      <p:ext uri="{BB962C8B-B14F-4D97-AF65-F5344CB8AC3E}">
        <p14:creationId xmlns:p14="http://schemas.microsoft.com/office/powerpoint/2010/main" val="318649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13</a:t>
            </a:fld>
            <a:endParaRPr lang="en-US"/>
          </a:p>
        </p:txBody>
      </p:sp>
    </p:spTree>
    <p:extLst>
      <p:ext uri="{BB962C8B-B14F-4D97-AF65-F5344CB8AC3E}">
        <p14:creationId xmlns:p14="http://schemas.microsoft.com/office/powerpoint/2010/main" val="10208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14</a:t>
            </a:fld>
            <a:endParaRPr lang="en-US"/>
          </a:p>
        </p:txBody>
      </p:sp>
    </p:spTree>
    <p:extLst>
      <p:ext uri="{BB962C8B-B14F-4D97-AF65-F5344CB8AC3E}">
        <p14:creationId xmlns:p14="http://schemas.microsoft.com/office/powerpoint/2010/main" val="107730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15</a:t>
            </a:fld>
            <a:endParaRPr lang="en-US"/>
          </a:p>
        </p:txBody>
      </p:sp>
    </p:spTree>
    <p:extLst>
      <p:ext uri="{BB962C8B-B14F-4D97-AF65-F5344CB8AC3E}">
        <p14:creationId xmlns:p14="http://schemas.microsoft.com/office/powerpoint/2010/main" val="225393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16</a:t>
            </a:fld>
            <a:endParaRPr lang="en-US"/>
          </a:p>
        </p:txBody>
      </p:sp>
    </p:spTree>
    <p:extLst>
      <p:ext uri="{BB962C8B-B14F-4D97-AF65-F5344CB8AC3E}">
        <p14:creationId xmlns:p14="http://schemas.microsoft.com/office/powerpoint/2010/main" val="18062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8A557C4A-531F-4F14-8CF0-E5E9BED07E3D}" type="slidenum">
              <a:rPr lang="en-US" smtClean="0"/>
              <a:t>17</a:t>
            </a:fld>
            <a:endParaRPr lang="en-US"/>
          </a:p>
        </p:txBody>
      </p:sp>
    </p:spTree>
    <p:extLst>
      <p:ext uri="{BB962C8B-B14F-4D97-AF65-F5344CB8AC3E}">
        <p14:creationId xmlns:p14="http://schemas.microsoft.com/office/powerpoint/2010/main" val="163682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8A557C4A-531F-4F14-8CF0-E5E9BED07E3D}" type="slidenum">
              <a:rPr lang="en-US" smtClean="0"/>
              <a:t>18</a:t>
            </a:fld>
            <a:endParaRPr lang="en-US"/>
          </a:p>
        </p:txBody>
      </p:sp>
    </p:spTree>
    <p:extLst>
      <p:ext uri="{BB962C8B-B14F-4D97-AF65-F5344CB8AC3E}">
        <p14:creationId xmlns:p14="http://schemas.microsoft.com/office/powerpoint/2010/main" val="1376069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19</a:t>
            </a:fld>
            <a:endParaRPr lang="en-US"/>
          </a:p>
        </p:txBody>
      </p:sp>
    </p:spTree>
    <p:extLst>
      <p:ext uri="{BB962C8B-B14F-4D97-AF65-F5344CB8AC3E}">
        <p14:creationId xmlns:p14="http://schemas.microsoft.com/office/powerpoint/2010/main" val="36034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20</a:t>
            </a:fld>
            <a:endParaRPr lang="en-US"/>
          </a:p>
        </p:txBody>
      </p:sp>
    </p:spTree>
    <p:extLst>
      <p:ext uri="{BB962C8B-B14F-4D97-AF65-F5344CB8AC3E}">
        <p14:creationId xmlns:p14="http://schemas.microsoft.com/office/powerpoint/2010/main" val="1032380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21</a:t>
            </a:fld>
            <a:endParaRPr lang="en-US"/>
          </a:p>
        </p:txBody>
      </p:sp>
    </p:spTree>
    <p:extLst>
      <p:ext uri="{BB962C8B-B14F-4D97-AF65-F5344CB8AC3E}">
        <p14:creationId xmlns:p14="http://schemas.microsoft.com/office/powerpoint/2010/main" val="42313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A58238-035D-4AC1-8955-52FD6A49A859}" type="slidenum">
              <a:rPr lang="en-US" smtClean="0"/>
              <a:pPr/>
              <a:t>3</a:t>
            </a:fld>
            <a:endParaRPr lang="en-US"/>
          </a:p>
        </p:txBody>
      </p:sp>
    </p:spTree>
    <p:extLst>
      <p:ext uri="{BB962C8B-B14F-4D97-AF65-F5344CB8AC3E}">
        <p14:creationId xmlns:p14="http://schemas.microsoft.com/office/powerpoint/2010/main" val="413560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22</a:t>
            </a:fld>
            <a:endParaRPr lang="en-US"/>
          </a:p>
        </p:txBody>
      </p:sp>
    </p:spTree>
    <p:extLst>
      <p:ext uri="{BB962C8B-B14F-4D97-AF65-F5344CB8AC3E}">
        <p14:creationId xmlns:p14="http://schemas.microsoft.com/office/powerpoint/2010/main" val="1553505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23</a:t>
            </a:fld>
            <a:endParaRPr lang="en-US"/>
          </a:p>
        </p:txBody>
      </p:sp>
    </p:spTree>
    <p:extLst>
      <p:ext uri="{BB962C8B-B14F-4D97-AF65-F5344CB8AC3E}">
        <p14:creationId xmlns:p14="http://schemas.microsoft.com/office/powerpoint/2010/main" val="936878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24</a:t>
            </a:fld>
            <a:endParaRPr lang="en-US"/>
          </a:p>
        </p:txBody>
      </p:sp>
    </p:spTree>
    <p:extLst>
      <p:ext uri="{BB962C8B-B14F-4D97-AF65-F5344CB8AC3E}">
        <p14:creationId xmlns:p14="http://schemas.microsoft.com/office/powerpoint/2010/main" val="423130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25</a:t>
            </a:fld>
            <a:endParaRPr lang="en-US"/>
          </a:p>
        </p:txBody>
      </p:sp>
    </p:spTree>
    <p:extLst>
      <p:ext uri="{BB962C8B-B14F-4D97-AF65-F5344CB8AC3E}">
        <p14:creationId xmlns:p14="http://schemas.microsoft.com/office/powerpoint/2010/main" val="155350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27</a:t>
            </a:fld>
            <a:endParaRPr lang="en-US"/>
          </a:p>
        </p:txBody>
      </p:sp>
    </p:spTree>
    <p:extLst>
      <p:ext uri="{BB962C8B-B14F-4D97-AF65-F5344CB8AC3E}">
        <p14:creationId xmlns:p14="http://schemas.microsoft.com/office/powerpoint/2010/main" val="501149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28</a:t>
            </a:fld>
            <a:endParaRPr lang="en-US"/>
          </a:p>
        </p:txBody>
      </p:sp>
    </p:spTree>
    <p:extLst>
      <p:ext uri="{BB962C8B-B14F-4D97-AF65-F5344CB8AC3E}">
        <p14:creationId xmlns:p14="http://schemas.microsoft.com/office/powerpoint/2010/main" val="424413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29</a:t>
            </a:fld>
            <a:endParaRPr lang="en-US"/>
          </a:p>
        </p:txBody>
      </p:sp>
    </p:spTree>
    <p:extLst>
      <p:ext uri="{BB962C8B-B14F-4D97-AF65-F5344CB8AC3E}">
        <p14:creationId xmlns:p14="http://schemas.microsoft.com/office/powerpoint/2010/main" val="175751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30</a:t>
            </a:fld>
            <a:endParaRPr lang="en-US"/>
          </a:p>
        </p:txBody>
      </p:sp>
    </p:spTree>
    <p:extLst>
      <p:ext uri="{BB962C8B-B14F-4D97-AF65-F5344CB8AC3E}">
        <p14:creationId xmlns:p14="http://schemas.microsoft.com/office/powerpoint/2010/main" val="197353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31</a:t>
            </a:fld>
            <a:endParaRPr lang="en-US"/>
          </a:p>
        </p:txBody>
      </p:sp>
    </p:spTree>
    <p:extLst>
      <p:ext uri="{BB962C8B-B14F-4D97-AF65-F5344CB8AC3E}">
        <p14:creationId xmlns:p14="http://schemas.microsoft.com/office/powerpoint/2010/main" val="2121948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32</a:t>
            </a:fld>
            <a:endParaRPr lang="en-US"/>
          </a:p>
        </p:txBody>
      </p:sp>
    </p:spTree>
    <p:extLst>
      <p:ext uri="{BB962C8B-B14F-4D97-AF65-F5344CB8AC3E}">
        <p14:creationId xmlns:p14="http://schemas.microsoft.com/office/powerpoint/2010/main" val="166776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5</a:t>
            </a:fld>
            <a:endParaRPr lang="en-US"/>
          </a:p>
        </p:txBody>
      </p:sp>
    </p:spTree>
    <p:extLst>
      <p:ext uri="{BB962C8B-B14F-4D97-AF65-F5344CB8AC3E}">
        <p14:creationId xmlns:p14="http://schemas.microsoft.com/office/powerpoint/2010/main" val="15660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33</a:t>
            </a:fld>
            <a:endParaRPr lang="en-US"/>
          </a:p>
        </p:txBody>
      </p:sp>
    </p:spTree>
    <p:extLst>
      <p:ext uri="{BB962C8B-B14F-4D97-AF65-F5344CB8AC3E}">
        <p14:creationId xmlns:p14="http://schemas.microsoft.com/office/powerpoint/2010/main" val="1795967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34</a:t>
            </a:fld>
            <a:endParaRPr lang="en-US"/>
          </a:p>
        </p:txBody>
      </p:sp>
    </p:spTree>
    <p:extLst>
      <p:ext uri="{BB962C8B-B14F-4D97-AF65-F5344CB8AC3E}">
        <p14:creationId xmlns:p14="http://schemas.microsoft.com/office/powerpoint/2010/main" val="2103540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35</a:t>
            </a:fld>
            <a:endParaRPr lang="en-US"/>
          </a:p>
        </p:txBody>
      </p:sp>
    </p:spTree>
    <p:extLst>
      <p:ext uri="{BB962C8B-B14F-4D97-AF65-F5344CB8AC3E}">
        <p14:creationId xmlns:p14="http://schemas.microsoft.com/office/powerpoint/2010/main" val="318775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36</a:t>
            </a:fld>
            <a:endParaRPr lang="en-US"/>
          </a:p>
        </p:txBody>
      </p:sp>
    </p:spTree>
    <p:extLst>
      <p:ext uri="{BB962C8B-B14F-4D97-AF65-F5344CB8AC3E}">
        <p14:creationId xmlns:p14="http://schemas.microsoft.com/office/powerpoint/2010/main" val="31864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6</a:t>
            </a:fld>
            <a:endParaRPr lang="en-US"/>
          </a:p>
        </p:txBody>
      </p:sp>
    </p:spTree>
    <p:extLst>
      <p:ext uri="{BB962C8B-B14F-4D97-AF65-F5344CB8AC3E}">
        <p14:creationId xmlns:p14="http://schemas.microsoft.com/office/powerpoint/2010/main" val="714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7</a:t>
            </a:fld>
            <a:endParaRPr lang="en-US"/>
          </a:p>
        </p:txBody>
      </p:sp>
    </p:spTree>
    <p:extLst>
      <p:ext uri="{BB962C8B-B14F-4D97-AF65-F5344CB8AC3E}">
        <p14:creationId xmlns:p14="http://schemas.microsoft.com/office/powerpoint/2010/main" val="65853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8</a:t>
            </a:fld>
            <a:endParaRPr lang="en-US"/>
          </a:p>
        </p:txBody>
      </p:sp>
    </p:spTree>
    <p:extLst>
      <p:ext uri="{BB962C8B-B14F-4D97-AF65-F5344CB8AC3E}">
        <p14:creationId xmlns:p14="http://schemas.microsoft.com/office/powerpoint/2010/main" val="372325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9</a:t>
            </a:fld>
            <a:endParaRPr lang="en-US"/>
          </a:p>
        </p:txBody>
      </p:sp>
    </p:spTree>
    <p:extLst>
      <p:ext uri="{BB962C8B-B14F-4D97-AF65-F5344CB8AC3E}">
        <p14:creationId xmlns:p14="http://schemas.microsoft.com/office/powerpoint/2010/main" val="302395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10</a:t>
            </a:fld>
            <a:endParaRPr lang="en-US"/>
          </a:p>
        </p:txBody>
      </p:sp>
    </p:spTree>
    <p:extLst>
      <p:ext uri="{BB962C8B-B14F-4D97-AF65-F5344CB8AC3E}">
        <p14:creationId xmlns:p14="http://schemas.microsoft.com/office/powerpoint/2010/main" val="283664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11</a:t>
            </a:fld>
            <a:endParaRPr lang="en-US"/>
          </a:p>
        </p:txBody>
      </p:sp>
    </p:spTree>
    <p:extLst>
      <p:ext uri="{BB962C8B-B14F-4D97-AF65-F5344CB8AC3E}">
        <p14:creationId xmlns:p14="http://schemas.microsoft.com/office/powerpoint/2010/main" val="28032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0244D-651A-49C8-8F12-D58731EE3CA2}"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275299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52757-7CDE-45A8-A06D-9A7DF4878E9A}"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222152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DE4BE-833F-4E7C-8F7E-ECDD3DC14584}"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417805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B150F-6E67-48E6-98A8-5DD78CAC7531}"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267486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4DF57-5CA7-47E1-A52F-205E49E1ADE3}"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136073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6FC166-86AD-442C-87E7-5BB50A44B563}"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282321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EA3E4-C4F7-4B0D-85E2-94BB01E3DE9F}" type="datetime1">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417089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83AB94-F49F-43EE-947D-E04618A24926}" type="datetime1">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199078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6F07-E1DA-4CBB-998E-0860D35421E3}" type="datetime1">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425102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1B5664-BCB8-4170-B2F7-D2546F7A2910}"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167789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14A60-695C-43AA-9E30-2092C6A4CD10}"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136244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F4FB6-7A89-49E5-9711-C8E8B2C1FD8A}" type="datetime1">
              <a:rPr lang="en-US" smtClean="0"/>
              <a:t>2/26/2021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7A4C7-8489-44FC-86E2-6D191A70AE12}" type="slidenum">
              <a:rPr lang="en-US" smtClean="0"/>
              <a:t>‹#›</a:t>
            </a:fld>
            <a:endParaRPr lang="en-US"/>
          </a:p>
        </p:txBody>
      </p:sp>
    </p:spTree>
    <p:extLst>
      <p:ext uri="{BB962C8B-B14F-4D97-AF65-F5344CB8AC3E}">
        <p14:creationId xmlns:p14="http://schemas.microsoft.com/office/powerpoint/2010/main" val="3024428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6;p4">
            <a:extLst>
              <a:ext uri="{FF2B5EF4-FFF2-40B4-BE49-F238E27FC236}">
                <a16:creationId xmlns:a16="http://schemas.microsoft.com/office/drawing/2014/main" id="{FE7142FD-C6E5-41BA-8CE1-1FC7D32D65D8}"/>
              </a:ext>
            </a:extLst>
          </p:cNvPr>
          <p:cNvSpPr txBox="1">
            <a:spLocks noGrp="1"/>
          </p:cNvSpPr>
          <p:nvPr>
            <p:ph type="ctrTitle"/>
          </p:nvPr>
        </p:nvSpPr>
        <p:spPr>
          <a:xfrm>
            <a:off x="152482" y="2150313"/>
            <a:ext cx="8707771" cy="2219700"/>
          </a:xfrm>
          <a:prstGeom prst="rect">
            <a:avLst/>
          </a:prstGeom>
        </p:spPr>
        <p:txBody>
          <a:bodyPr spcFirstLastPara="1" wrap="square" lIns="91425" tIns="91425" rIns="91425" bIns="91425" anchor="t" anchorCtr="0">
            <a:noAutofit/>
          </a:bodyPr>
          <a:lstStyle/>
          <a:p>
            <a:r>
              <a:rPr lang="en-US" sz="3400" b="1" dirty="0">
                <a:latin typeface="+mn-lt"/>
                <a:ea typeface="Helvetica Neue"/>
                <a:cs typeface="Helvetica Neue"/>
                <a:sym typeface="Helvetica Neue"/>
              </a:rPr>
              <a:t>How the Federal Reserve Implements Monetary Policy</a:t>
            </a:r>
            <a:br>
              <a:rPr lang="en-US" sz="3400" b="1" dirty="0">
                <a:latin typeface="+mn-lt"/>
                <a:ea typeface="Helvetica Neue"/>
                <a:cs typeface="Helvetica Neue"/>
                <a:sym typeface="Helvetica Neue"/>
              </a:rPr>
            </a:br>
            <a:br>
              <a:rPr lang="en-US" sz="3400" b="1" dirty="0">
                <a:latin typeface="+mn-lt"/>
                <a:ea typeface="Helvetica Neue"/>
                <a:cs typeface="Helvetica Neue"/>
                <a:sym typeface="Helvetica Neue"/>
              </a:rPr>
            </a:br>
            <a:br>
              <a:rPr lang="en-US" sz="3400" b="1" dirty="0">
                <a:latin typeface="+mn-lt"/>
                <a:ea typeface="Helvetica Neue"/>
                <a:cs typeface="Helvetica Neue"/>
                <a:sym typeface="Helvetica Neue"/>
              </a:rPr>
            </a:br>
            <a:br>
              <a:rPr lang="en-US" sz="3400" b="1" dirty="0">
                <a:latin typeface="+mn-lt"/>
                <a:ea typeface="Helvetica Neue"/>
                <a:cs typeface="Helvetica Neue"/>
                <a:sym typeface="Helvetica Neue"/>
              </a:rPr>
            </a:br>
            <a:r>
              <a:rPr lang="en-US" sz="2400" dirty="0">
                <a:latin typeface="+mn-lt"/>
              </a:rPr>
              <a:t>How does the Fed conduct monetary policy to achieve price stability and maximum employment?</a:t>
            </a:r>
            <a:br>
              <a:rPr lang="en-US" sz="2400" dirty="0">
                <a:latin typeface="+mn-lt"/>
              </a:rPr>
            </a:br>
            <a:endParaRPr sz="2400" b="1" dirty="0">
              <a:latin typeface="+mn-lt"/>
              <a:ea typeface="Helvetica Neue"/>
              <a:cs typeface="Helvetica Neue"/>
              <a:sym typeface="Helvetica Neue"/>
            </a:endParaRPr>
          </a:p>
        </p:txBody>
      </p:sp>
      <p:sp>
        <p:nvSpPr>
          <p:cNvPr id="2" name="Slide Number Placeholder 1"/>
          <p:cNvSpPr>
            <a:spLocks noGrp="1"/>
          </p:cNvSpPr>
          <p:nvPr>
            <p:ph type="sldNum" sz="quarter" idx="12"/>
          </p:nvPr>
        </p:nvSpPr>
        <p:spPr/>
        <p:txBody>
          <a:bodyPr/>
          <a:lstStyle/>
          <a:p>
            <a:fld id="{6457A4C7-8489-44FC-86E2-6D191A70AE12}" type="slidenum">
              <a:rPr lang="en-US" smtClean="0"/>
              <a:t>1</a:t>
            </a:fld>
            <a:endParaRPr lang="en-US"/>
          </a:p>
        </p:txBody>
      </p:sp>
      <p:pic>
        <p:nvPicPr>
          <p:cNvPr id="8" name="Picture 6" descr="2nd_page_header.BMP">
            <a:extLst>
              <a:ext uri="{FF2B5EF4-FFF2-40B4-BE49-F238E27FC236}">
                <a16:creationId xmlns:a16="http://schemas.microsoft.com/office/drawing/2014/main" id="{6EAE012A-82AE-4C75-996B-6A1053DC0B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BD76C99-853F-46B5-AB63-853C12AC2D7B}"/>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273359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57A4C7-8489-44FC-86E2-6D191A70AE12}" type="slidenum">
              <a:rPr lang="en-US" smtClean="0"/>
              <a:t>10</a:t>
            </a:fld>
            <a:endParaRPr lang="en-US"/>
          </a:p>
        </p:txBody>
      </p:sp>
      <p:sp>
        <p:nvSpPr>
          <p:cNvPr id="8" name="TextBox 7">
            <a:extLst>
              <a:ext uri="{FF2B5EF4-FFF2-40B4-BE49-F238E27FC236}">
                <a16:creationId xmlns:a16="http://schemas.microsoft.com/office/drawing/2014/main" id="{2587EAC5-E7BF-44FD-9CD3-30DE61D1CB13}"/>
              </a:ext>
            </a:extLst>
          </p:cNvPr>
          <p:cNvSpPr txBox="1"/>
          <p:nvPr/>
        </p:nvSpPr>
        <p:spPr>
          <a:xfrm>
            <a:off x="557200" y="858334"/>
            <a:ext cx="8265111" cy="461665"/>
          </a:xfrm>
          <a:prstGeom prst="rect">
            <a:avLst/>
          </a:prstGeom>
          <a:noFill/>
        </p:spPr>
        <p:txBody>
          <a:bodyPr wrap="square" rtlCol="0">
            <a:spAutoFit/>
          </a:bodyPr>
          <a:lstStyle/>
          <a:p>
            <a:pPr algn="ctr"/>
            <a:r>
              <a:rPr lang="en-US" sz="2400" b="1" dirty="0"/>
              <a:t>The FFR Is In the FOMC’s Target Range</a:t>
            </a:r>
            <a:endParaRPr lang="en-US" dirty="0"/>
          </a:p>
        </p:txBody>
      </p:sp>
      <p:pic>
        <p:nvPicPr>
          <p:cNvPr id="9" name="Picture 6" descr="2nd_page_header.BMP">
            <a:extLst>
              <a:ext uri="{FF2B5EF4-FFF2-40B4-BE49-F238E27FC236}">
                <a16:creationId xmlns:a16="http://schemas.microsoft.com/office/drawing/2014/main" id="{DA4880D6-8541-4F3B-84D8-8021A63F8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3522631-8661-4BD6-A120-42B4270F1BDA}"/>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TextBox 2">
            <a:extLst>
              <a:ext uri="{FF2B5EF4-FFF2-40B4-BE49-F238E27FC236}">
                <a16:creationId xmlns:a16="http://schemas.microsoft.com/office/drawing/2014/main" id="{6FC67D7E-374A-4C4A-9934-4073441137D4}"/>
              </a:ext>
            </a:extLst>
          </p:cNvPr>
          <p:cNvSpPr txBox="1"/>
          <p:nvPr/>
        </p:nvSpPr>
        <p:spPr>
          <a:xfrm>
            <a:off x="345233" y="5614945"/>
            <a:ext cx="8477078" cy="769441"/>
          </a:xfrm>
          <a:prstGeom prst="rect">
            <a:avLst/>
          </a:prstGeom>
          <a:noFill/>
        </p:spPr>
        <p:txBody>
          <a:bodyPr wrap="square" rtlCol="0">
            <a:spAutoFit/>
          </a:bodyPr>
          <a:lstStyle/>
          <a:p>
            <a:pPr algn="ctr"/>
            <a:r>
              <a:rPr lang="en-US" sz="2200" b="1" dirty="0"/>
              <a:t>The Fed uses its monetary policy implementation tools to ensure that the federal funds rate stays within the target range.</a:t>
            </a:r>
          </a:p>
        </p:txBody>
      </p:sp>
      <p:pic>
        <p:nvPicPr>
          <p:cNvPr id="4" name="Picture 3"/>
          <p:cNvPicPr>
            <a:picLocks noChangeAspect="1"/>
          </p:cNvPicPr>
          <p:nvPr/>
        </p:nvPicPr>
        <p:blipFill>
          <a:blip r:embed="rId4"/>
          <a:stretch>
            <a:fillRect/>
          </a:stretch>
        </p:blipFill>
        <p:spPr>
          <a:xfrm>
            <a:off x="1407319" y="1426487"/>
            <a:ext cx="6622256" cy="4006056"/>
          </a:xfrm>
          <a:prstGeom prst="rect">
            <a:avLst/>
          </a:prstGeom>
        </p:spPr>
      </p:pic>
    </p:spTree>
    <p:extLst>
      <p:ext uri="{BB962C8B-B14F-4D97-AF65-F5344CB8AC3E}">
        <p14:creationId xmlns:p14="http://schemas.microsoft.com/office/powerpoint/2010/main" val="398847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842481" y="875057"/>
            <a:ext cx="7672869" cy="4351338"/>
          </a:xfrm>
        </p:spPr>
        <p:txBody>
          <a:bodyPr>
            <a:normAutofit/>
          </a:bodyPr>
          <a:lstStyle/>
          <a:p>
            <a:pPr marL="0" indent="0">
              <a:buNone/>
            </a:pPr>
            <a:r>
              <a:rPr lang="en-US" sz="2200" dirty="0"/>
              <a:t>Question: How does the Fed ensure its target range for the federal funds rate transmits to market interest rates?</a:t>
            </a:r>
          </a:p>
          <a:p>
            <a:pPr marL="0" indent="0">
              <a:buNone/>
            </a:pPr>
            <a:endParaRPr lang="en-US" sz="2200" dirty="0"/>
          </a:p>
          <a:p>
            <a:pPr marL="0" indent="0">
              <a:buNone/>
            </a:pPr>
            <a:r>
              <a:rPr lang="en-US" sz="2200" dirty="0"/>
              <a:t>Answer: The Fed implements the FOMC’s policy decisions using its monetary policy implementation tools.</a:t>
            </a:r>
          </a:p>
        </p:txBody>
      </p:sp>
      <p:sp>
        <p:nvSpPr>
          <p:cNvPr id="2" name="Slide Number Placeholder 1"/>
          <p:cNvSpPr>
            <a:spLocks noGrp="1"/>
          </p:cNvSpPr>
          <p:nvPr>
            <p:ph type="sldNum" sz="quarter" idx="12"/>
          </p:nvPr>
        </p:nvSpPr>
        <p:spPr/>
        <p:txBody>
          <a:bodyPr/>
          <a:lstStyle/>
          <a:p>
            <a:fld id="{6457A4C7-8489-44FC-86E2-6D191A70AE12}" type="slidenum">
              <a:rPr lang="en-US" smtClean="0"/>
              <a:t>11</a:t>
            </a:fld>
            <a:endParaRPr lang="en-US"/>
          </a:p>
        </p:txBody>
      </p:sp>
      <p:sp>
        <p:nvSpPr>
          <p:cNvPr id="6" name="TextBox 5">
            <a:extLst>
              <a:ext uri="{FF2B5EF4-FFF2-40B4-BE49-F238E27FC236}">
                <a16:creationId xmlns:a16="http://schemas.microsoft.com/office/drawing/2014/main" id="{1E078D77-6ABE-4614-A3B2-7E42438C50C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9" name="Picture 8">
            <a:extLst>
              <a:ext uri="{FF2B5EF4-FFF2-40B4-BE49-F238E27FC236}">
                <a16:creationId xmlns:a16="http://schemas.microsoft.com/office/drawing/2014/main" id="{B25FD06F-48E1-422F-B8ED-6586D02E1D46}"/>
              </a:ext>
            </a:extLst>
          </p:cNvPr>
          <p:cNvPicPr>
            <a:picLocks noChangeAspect="1"/>
          </p:cNvPicPr>
          <p:nvPr/>
        </p:nvPicPr>
        <p:blipFill>
          <a:blip r:embed="rId4"/>
          <a:stretch>
            <a:fillRect/>
          </a:stretch>
        </p:blipFill>
        <p:spPr>
          <a:xfrm>
            <a:off x="112381" y="4032485"/>
            <a:ext cx="8919237" cy="2185742"/>
          </a:xfrm>
          <a:prstGeom prst="rect">
            <a:avLst/>
          </a:prstGeom>
        </p:spPr>
      </p:pic>
      <p:sp>
        <p:nvSpPr>
          <p:cNvPr id="10" name="Rectangle 9">
            <a:extLst>
              <a:ext uri="{FF2B5EF4-FFF2-40B4-BE49-F238E27FC236}">
                <a16:creationId xmlns:a16="http://schemas.microsoft.com/office/drawing/2014/main" id="{5E3C9BA4-7556-4063-8810-B33B8B742331}"/>
              </a:ext>
            </a:extLst>
          </p:cNvPr>
          <p:cNvSpPr/>
          <p:nvPr/>
        </p:nvSpPr>
        <p:spPr>
          <a:xfrm>
            <a:off x="1738033" y="3899618"/>
            <a:ext cx="1838885" cy="265355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96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07244" y="647907"/>
            <a:ext cx="7886700" cy="1325563"/>
          </a:xfrm>
        </p:spPr>
        <p:txBody>
          <a:bodyPr/>
          <a:lstStyle/>
          <a:p>
            <a:pPr algn="ctr"/>
            <a:r>
              <a:rPr lang="en-US" sz="3200" b="1" dirty="0"/>
              <a:t>The Fed’s Toolbox</a:t>
            </a:r>
            <a:br>
              <a:rPr lang="en-US" b="1" dirty="0"/>
            </a:br>
            <a:endParaRPr lang="en-US" dirty="0"/>
          </a:p>
        </p:txBody>
      </p:sp>
      <p:sp>
        <p:nvSpPr>
          <p:cNvPr id="15" name="Content Placeholder 14"/>
          <p:cNvSpPr>
            <a:spLocks noGrp="1"/>
          </p:cNvSpPr>
          <p:nvPr>
            <p:ph sz="half" idx="1"/>
          </p:nvPr>
        </p:nvSpPr>
        <p:spPr/>
        <p:txBody>
          <a:bodyPr>
            <a:normAutofit/>
          </a:bodyPr>
          <a:lstStyle/>
          <a:p>
            <a:pPr marL="0" indent="0">
              <a:buNone/>
            </a:pPr>
            <a:r>
              <a:rPr lang="en-US" sz="2200" u="sng" dirty="0"/>
              <a:t>Policy Implementation Tools</a:t>
            </a:r>
          </a:p>
          <a:p>
            <a:pPr marL="0" indent="0">
              <a:buNone/>
            </a:pPr>
            <a:r>
              <a:rPr lang="en-US" sz="2200" dirty="0"/>
              <a:t>					</a:t>
            </a:r>
          </a:p>
          <a:p>
            <a:pPr marL="342900" indent="-342900">
              <a:buAutoNum type="arabicPeriod"/>
            </a:pPr>
            <a:r>
              <a:rPr lang="en-US" sz="2200" b="1" dirty="0">
                <a:solidFill>
                  <a:srgbClr val="00B050"/>
                </a:solidFill>
              </a:rPr>
              <a:t>Interest on Reserve Balances</a:t>
            </a:r>
          </a:p>
          <a:p>
            <a:pPr marL="342900" indent="-342900">
              <a:buAutoNum type="arabicPeriod"/>
            </a:pPr>
            <a:r>
              <a:rPr lang="en-US" sz="2200" b="1" dirty="0">
                <a:solidFill>
                  <a:srgbClr val="00B050"/>
                </a:solidFill>
              </a:rPr>
              <a:t>Overnight Reverse Repurchase Agreement Facility</a:t>
            </a:r>
          </a:p>
          <a:p>
            <a:pPr marL="342900" indent="-342900">
              <a:buAutoNum type="arabicPeriod"/>
            </a:pPr>
            <a:r>
              <a:rPr lang="en-US" sz="2200" b="1" dirty="0">
                <a:solidFill>
                  <a:srgbClr val="00B050"/>
                </a:solidFill>
              </a:rPr>
              <a:t>Discount Window</a:t>
            </a:r>
          </a:p>
          <a:p>
            <a:pPr marL="342900" indent="-342900">
              <a:buFontTx/>
              <a:buAutoNum type="arabicPeriod"/>
            </a:pPr>
            <a:r>
              <a:rPr lang="en-US" sz="2200" b="1" dirty="0">
                <a:solidFill>
                  <a:srgbClr val="0070C0"/>
                </a:solidFill>
              </a:rPr>
              <a:t>Open market operations</a:t>
            </a:r>
          </a:p>
          <a:p>
            <a:endParaRPr lang="en-US" dirty="0"/>
          </a:p>
        </p:txBody>
      </p:sp>
      <p:sp>
        <p:nvSpPr>
          <p:cNvPr id="16" name="Content Placeholder 15"/>
          <p:cNvSpPr>
            <a:spLocks noGrp="1"/>
          </p:cNvSpPr>
          <p:nvPr>
            <p:ph sz="half" idx="2"/>
          </p:nvPr>
        </p:nvSpPr>
        <p:spPr>
          <a:xfrm>
            <a:off x="5407818" y="1825625"/>
            <a:ext cx="3107531" cy="4351338"/>
          </a:xfrm>
        </p:spPr>
        <p:txBody>
          <a:bodyPr>
            <a:normAutofit/>
          </a:bodyPr>
          <a:lstStyle/>
          <a:p>
            <a:pPr marL="0" indent="0">
              <a:buNone/>
            </a:pPr>
            <a:r>
              <a:rPr lang="en-US" sz="2000" u="sng" dirty="0"/>
              <a:t>Administered Rates</a:t>
            </a:r>
          </a:p>
          <a:p>
            <a:pPr marL="0" indent="0">
              <a:buNone/>
            </a:pPr>
            <a:endParaRPr lang="en-US" sz="2000" dirty="0"/>
          </a:p>
          <a:p>
            <a:pPr marL="0" indent="0">
              <a:buNone/>
            </a:pPr>
            <a:endParaRPr lang="en-US" sz="2000" dirty="0"/>
          </a:p>
          <a:p>
            <a:pPr marL="514350" indent="-514350">
              <a:buAutoNum type="arabicPeriod"/>
            </a:pPr>
            <a:r>
              <a:rPr lang="en-US" sz="2200" b="1" dirty="0">
                <a:solidFill>
                  <a:srgbClr val="00B050"/>
                </a:solidFill>
              </a:rPr>
              <a:t>IORB rate</a:t>
            </a:r>
          </a:p>
          <a:p>
            <a:pPr marL="514350" indent="-514350">
              <a:buAutoNum type="arabicPeriod"/>
            </a:pPr>
            <a:r>
              <a:rPr lang="en-US" sz="2200" b="1" dirty="0">
                <a:solidFill>
                  <a:srgbClr val="00B050"/>
                </a:solidFill>
              </a:rPr>
              <a:t>ON RRP rate</a:t>
            </a:r>
          </a:p>
          <a:p>
            <a:pPr marL="514350" indent="-514350">
              <a:buAutoNum type="arabicPeriod"/>
            </a:pPr>
            <a:endParaRPr lang="en-US" sz="2200" b="1" dirty="0">
              <a:solidFill>
                <a:srgbClr val="00B050"/>
              </a:solidFill>
            </a:endParaRPr>
          </a:p>
          <a:p>
            <a:pPr marL="514350" indent="-514350">
              <a:buAutoNum type="arabicPeriod"/>
            </a:pPr>
            <a:r>
              <a:rPr lang="en-US" sz="2200" b="1" dirty="0">
                <a:solidFill>
                  <a:srgbClr val="00B050"/>
                </a:solidFill>
              </a:rPr>
              <a:t>Discount Rate</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7" name="Picture 6" descr="2nd_page_header.BMP">
            <a:extLst>
              <a:ext uri="{FF2B5EF4-FFF2-40B4-BE49-F238E27FC236}">
                <a16:creationId xmlns:a16="http://schemas.microsoft.com/office/drawing/2014/main" id="{05F44C5E-F999-4C98-AD59-713288901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E5C7522-287B-4D60-9F78-9E83D75D8204}"/>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Right Brace 2"/>
          <p:cNvSpPr/>
          <p:nvPr/>
        </p:nvSpPr>
        <p:spPr>
          <a:xfrm>
            <a:off x="4750594" y="3069810"/>
            <a:ext cx="322657" cy="1537909"/>
          </a:xfrm>
          <a:prstGeom prst="rightBrace">
            <a:avLst/>
          </a:prstGeom>
          <a:ln w="28575">
            <a:solidFill>
              <a:srgbClr val="59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5487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2482073-1E5D-467F-8BDF-BAE5EECAD9F8}"/>
              </a:ext>
            </a:extLst>
          </p:cNvPr>
          <p:cNvPicPr>
            <a:picLocks noChangeAspect="1"/>
          </p:cNvPicPr>
          <p:nvPr/>
        </p:nvPicPr>
        <p:blipFill>
          <a:blip r:embed="rId3"/>
          <a:stretch>
            <a:fillRect/>
          </a:stretch>
        </p:blipFill>
        <p:spPr>
          <a:xfrm>
            <a:off x="1567346" y="2740005"/>
            <a:ext cx="5820569" cy="3809544"/>
          </a:xfrm>
          <a:prstGeom prst="rect">
            <a:avLst/>
          </a:prstGeom>
        </p:spPr>
      </p:pic>
      <p:sp>
        <p:nvSpPr>
          <p:cNvPr id="4" name="TextBox 3">
            <a:extLst>
              <a:ext uri="{FF2B5EF4-FFF2-40B4-BE49-F238E27FC236}">
                <a16:creationId xmlns:a16="http://schemas.microsoft.com/office/drawing/2014/main" id="{6958FBC5-672E-4EEF-A063-57AA83AEFF6D}"/>
              </a:ext>
            </a:extLst>
          </p:cNvPr>
          <p:cNvSpPr txBox="1"/>
          <p:nvPr/>
        </p:nvSpPr>
        <p:spPr>
          <a:xfrm>
            <a:off x="439444" y="1118894"/>
            <a:ext cx="8265111" cy="461665"/>
          </a:xfrm>
          <a:prstGeom prst="rect">
            <a:avLst/>
          </a:prstGeom>
          <a:noFill/>
        </p:spPr>
        <p:txBody>
          <a:bodyPr wrap="square" rtlCol="0">
            <a:spAutoFit/>
          </a:bodyPr>
          <a:lstStyle/>
          <a:p>
            <a:pPr algn="ctr"/>
            <a:r>
              <a:rPr lang="en-US" sz="2400" b="1" dirty="0"/>
              <a:t>Monetary Policy with Ample Reserves</a:t>
            </a:r>
            <a:endParaRPr lang="en-US" sz="2400" dirty="0"/>
          </a:p>
        </p:txBody>
      </p:sp>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13</a:t>
            </a:fld>
            <a:endParaRPr lang="en-US"/>
          </a:p>
        </p:txBody>
      </p:sp>
      <p:sp>
        <p:nvSpPr>
          <p:cNvPr id="6" name="Arrow: Right 5">
            <a:extLst>
              <a:ext uri="{FF2B5EF4-FFF2-40B4-BE49-F238E27FC236}">
                <a16:creationId xmlns:a16="http://schemas.microsoft.com/office/drawing/2014/main" id="{ECE8D6D3-77EB-4B99-8517-A3BBEC01E27F}"/>
              </a:ext>
            </a:extLst>
          </p:cNvPr>
          <p:cNvSpPr/>
          <p:nvPr/>
        </p:nvSpPr>
        <p:spPr>
          <a:xfrm rot="550535">
            <a:off x="2407267" y="5169042"/>
            <a:ext cx="417102" cy="18466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87A2DB6-7E6B-4F6B-97C4-1559F9571976}"/>
              </a:ext>
            </a:extLst>
          </p:cNvPr>
          <p:cNvSpPr/>
          <p:nvPr/>
        </p:nvSpPr>
        <p:spPr>
          <a:xfrm rot="20759090">
            <a:off x="2418038" y="5793918"/>
            <a:ext cx="417102" cy="18466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67179388-FEE1-469D-802D-43F66375A255}"/>
              </a:ext>
            </a:extLst>
          </p:cNvPr>
          <p:cNvSpPr/>
          <p:nvPr/>
        </p:nvSpPr>
        <p:spPr>
          <a:xfrm>
            <a:off x="1272792" y="3876122"/>
            <a:ext cx="417102" cy="18466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2861FB5-2A40-4ED1-AD51-657D02D14BBF}"/>
              </a:ext>
            </a:extLst>
          </p:cNvPr>
          <p:cNvSpPr/>
          <p:nvPr/>
        </p:nvSpPr>
        <p:spPr>
          <a:xfrm>
            <a:off x="4904683" y="2828963"/>
            <a:ext cx="417102"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5ADB9E-3496-4749-A5FA-98AFE2AC6049}"/>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50401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8FBC5-672E-4EEF-A063-57AA83AEFF6D}"/>
              </a:ext>
            </a:extLst>
          </p:cNvPr>
          <p:cNvSpPr txBox="1"/>
          <p:nvPr/>
        </p:nvSpPr>
        <p:spPr>
          <a:xfrm>
            <a:off x="439444" y="669811"/>
            <a:ext cx="8265111" cy="2800767"/>
          </a:xfrm>
          <a:prstGeom prst="rect">
            <a:avLst/>
          </a:prstGeom>
          <a:noFill/>
        </p:spPr>
        <p:txBody>
          <a:bodyPr wrap="square" rtlCol="0">
            <a:spAutoFit/>
          </a:bodyPr>
          <a:lstStyle/>
          <a:p>
            <a:r>
              <a:rPr lang="en-US" sz="2200" b="1" dirty="0"/>
              <a:t>Tool #1: Interest on reserve balances (IORB) is the primary tool.</a:t>
            </a:r>
          </a:p>
          <a:p>
            <a:endParaRPr lang="en-US" sz="2200" dirty="0"/>
          </a:p>
          <a:p>
            <a:r>
              <a:rPr lang="en-US" sz="2200" dirty="0"/>
              <a:t>The interest on reserve balances rate is the interest rate that banks earn from the Fed on the funds they deposit in their reserve balance accounts.</a:t>
            </a:r>
          </a:p>
          <a:p>
            <a:endParaRPr lang="en-US" sz="2200" dirty="0"/>
          </a:p>
          <a:p>
            <a:r>
              <a:rPr lang="en-US" sz="2200" dirty="0"/>
              <a:t>The interest on reserve balances rate steers the federal funds rate into the FOMC’s target range.</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7" name="Picture 6" descr="2nd_page_header.BMP">
            <a:extLst>
              <a:ext uri="{FF2B5EF4-FFF2-40B4-BE49-F238E27FC236}">
                <a16:creationId xmlns:a16="http://schemas.microsoft.com/office/drawing/2014/main" id="{E3A1A099-AA64-4333-8958-DE5543D2A3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20FDC3B-8230-4EF3-B05F-EFD845BC1E88}"/>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11" name="Picture 10">
            <a:extLst>
              <a:ext uri="{FF2B5EF4-FFF2-40B4-BE49-F238E27FC236}">
                <a16:creationId xmlns:a16="http://schemas.microsoft.com/office/drawing/2014/main" id="{D46BB4B4-2BF8-4795-BBAE-C08DB3416D80}"/>
              </a:ext>
            </a:extLst>
          </p:cNvPr>
          <p:cNvPicPr>
            <a:picLocks noChangeAspect="1"/>
          </p:cNvPicPr>
          <p:nvPr/>
        </p:nvPicPr>
        <p:blipFill>
          <a:blip r:embed="rId4"/>
          <a:stretch>
            <a:fillRect/>
          </a:stretch>
        </p:blipFill>
        <p:spPr>
          <a:xfrm>
            <a:off x="2200274" y="3606989"/>
            <a:ext cx="4743450" cy="3019425"/>
          </a:xfrm>
          <a:prstGeom prst="rect">
            <a:avLst/>
          </a:prstGeom>
        </p:spPr>
      </p:pic>
    </p:spTree>
    <p:extLst>
      <p:ext uri="{BB962C8B-B14F-4D97-AF65-F5344CB8AC3E}">
        <p14:creationId xmlns:p14="http://schemas.microsoft.com/office/powerpoint/2010/main" val="156850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BA438D-28EE-4AC0-A561-D5375AC80F10}"/>
              </a:ext>
            </a:extLst>
          </p:cNvPr>
          <p:cNvSpPr txBox="1"/>
          <p:nvPr/>
        </p:nvSpPr>
        <p:spPr>
          <a:xfrm>
            <a:off x="507692" y="937205"/>
            <a:ext cx="8007658" cy="2123658"/>
          </a:xfrm>
          <a:prstGeom prst="rect">
            <a:avLst/>
          </a:prstGeom>
          <a:noFill/>
        </p:spPr>
        <p:txBody>
          <a:bodyPr wrap="square" rtlCol="0">
            <a:spAutoFit/>
          </a:bodyPr>
          <a:lstStyle/>
          <a:p>
            <a:r>
              <a:rPr lang="en-US" sz="2200" b="1" dirty="0"/>
              <a:t>Interest on reserve balances (IORB) relies on two concepts.</a:t>
            </a:r>
          </a:p>
          <a:p>
            <a:endParaRPr lang="en-US" sz="2200" dirty="0"/>
          </a:p>
          <a:p>
            <a:r>
              <a:rPr lang="en-US" sz="2200" b="1" dirty="0">
                <a:solidFill>
                  <a:srgbClr val="C00000"/>
                </a:solidFill>
              </a:rPr>
              <a:t>1. Reservation rate</a:t>
            </a:r>
          </a:p>
          <a:p>
            <a:endParaRPr lang="en-US" sz="2200" dirty="0"/>
          </a:p>
          <a:p>
            <a:r>
              <a:rPr lang="en-US" sz="2200" dirty="0"/>
              <a:t>Reservation rate: The lowest rate that banks are likely willing to accept for lending out their funds.</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5" name="Picture 6" descr="2nd_page_header.BMP">
            <a:extLst>
              <a:ext uri="{FF2B5EF4-FFF2-40B4-BE49-F238E27FC236}">
                <a16:creationId xmlns:a16="http://schemas.microsoft.com/office/drawing/2014/main" id="{043F6F4C-8D44-4FB8-968A-FA3ED11206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B9C653F-CE7F-4CAF-A613-6A057146D8BA}"/>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11" name="Picture 10">
            <a:extLst>
              <a:ext uri="{FF2B5EF4-FFF2-40B4-BE49-F238E27FC236}">
                <a16:creationId xmlns:a16="http://schemas.microsoft.com/office/drawing/2014/main" id="{3380C1FC-C75F-4932-A0CE-BAEE25BAD256}"/>
              </a:ext>
            </a:extLst>
          </p:cNvPr>
          <p:cNvPicPr>
            <a:picLocks noChangeAspect="1"/>
          </p:cNvPicPr>
          <p:nvPr/>
        </p:nvPicPr>
        <p:blipFill>
          <a:blip r:embed="rId4"/>
          <a:stretch>
            <a:fillRect/>
          </a:stretch>
        </p:blipFill>
        <p:spPr>
          <a:xfrm>
            <a:off x="2200274" y="3606989"/>
            <a:ext cx="4743450" cy="3019425"/>
          </a:xfrm>
          <a:prstGeom prst="rect">
            <a:avLst/>
          </a:prstGeom>
        </p:spPr>
      </p:pic>
    </p:spTree>
    <p:extLst>
      <p:ext uri="{BB962C8B-B14F-4D97-AF65-F5344CB8AC3E}">
        <p14:creationId xmlns:p14="http://schemas.microsoft.com/office/powerpoint/2010/main" val="106415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pic>
        <p:nvPicPr>
          <p:cNvPr id="5" name="Picture 6" descr="2nd_page_header.BMP">
            <a:extLst>
              <a:ext uri="{FF2B5EF4-FFF2-40B4-BE49-F238E27FC236}">
                <a16:creationId xmlns:a16="http://schemas.microsoft.com/office/drawing/2014/main" id="{043F6F4C-8D44-4FB8-968A-FA3ED11206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0769C44-C0F4-4382-B22D-8BD8DFA970EC}"/>
              </a:ext>
            </a:extLst>
          </p:cNvPr>
          <p:cNvSpPr txBox="1"/>
          <p:nvPr/>
        </p:nvSpPr>
        <p:spPr>
          <a:xfrm>
            <a:off x="3930043" y="1900708"/>
            <a:ext cx="5055814" cy="4031873"/>
          </a:xfrm>
          <a:prstGeom prst="rect">
            <a:avLst/>
          </a:prstGeom>
          <a:noFill/>
        </p:spPr>
        <p:txBody>
          <a:bodyPr wrap="square" rtlCol="0">
            <a:spAutoFit/>
          </a:bodyPr>
          <a:lstStyle/>
          <a:p>
            <a:pPr marL="342900" indent="-342900">
              <a:buAutoNum type="arabicPeriod"/>
            </a:pPr>
            <a:r>
              <a:rPr lang="en-US" sz="2400" dirty="0"/>
              <a:t>Deposit excess funds at their Federal Reserve Bank and earn the IORB rate.</a:t>
            </a:r>
          </a:p>
          <a:p>
            <a:pPr marL="342900" indent="-342900">
              <a:buAutoNum type="arabicPeriod"/>
            </a:pPr>
            <a:endParaRPr lang="en-US" sz="2800" dirty="0"/>
          </a:p>
          <a:p>
            <a:pPr marL="342900" indent="-342900">
              <a:buAutoNum type="arabicPeriod"/>
            </a:pPr>
            <a:r>
              <a:rPr lang="en-US" sz="2400" dirty="0"/>
              <a:t>Lend the excess funds out in the federal funds market and earn the FFR. </a:t>
            </a:r>
          </a:p>
          <a:p>
            <a:pPr marL="342900" indent="-342900">
              <a:buAutoNum type="arabicPeriod"/>
            </a:pPr>
            <a:endParaRPr lang="en-US" sz="2800" dirty="0"/>
          </a:p>
          <a:p>
            <a:pPr marL="342900" indent="-342900">
              <a:buAutoNum type="arabicPeriod"/>
            </a:pPr>
            <a:r>
              <a:rPr lang="en-US" sz="2400" dirty="0"/>
              <a:t>Invest the funds in Treasury bills and earn the given Treasury bill rate.</a:t>
            </a:r>
          </a:p>
        </p:txBody>
      </p:sp>
      <p:sp>
        <p:nvSpPr>
          <p:cNvPr id="9" name="TextBox 8">
            <a:extLst>
              <a:ext uri="{FF2B5EF4-FFF2-40B4-BE49-F238E27FC236}">
                <a16:creationId xmlns:a16="http://schemas.microsoft.com/office/drawing/2014/main" id="{2E1143DE-E31B-49C3-AD97-6FFD8D0CD9F1}"/>
              </a:ext>
            </a:extLst>
          </p:cNvPr>
          <p:cNvSpPr txBox="1"/>
          <p:nvPr/>
        </p:nvSpPr>
        <p:spPr>
          <a:xfrm>
            <a:off x="283779" y="735724"/>
            <a:ext cx="8481849" cy="1107996"/>
          </a:xfrm>
          <a:prstGeom prst="rect">
            <a:avLst/>
          </a:prstGeom>
          <a:noFill/>
        </p:spPr>
        <p:txBody>
          <a:bodyPr wrap="square" rtlCol="0">
            <a:spAutoFit/>
          </a:bodyPr>
          <a:lstStyle/>
          <a:p>
            <a:pPr algn="ctr"/>
            <a:r>
              <a:rPr lang="en-US" sz="2400" b="1" dirty="0"/>
              <a:t>Banks seek to earn a return on their money, and they have several options. </a:t>
            </a:r>
          </a:p>
          <a:p>
            <a:endParaRPr lang="en-US" dirty="0"/>
          </a:p>
        </p:txBody>
      </p:sp>
      <p:sp>
        <p:nvSpPr>
          <p:cNvPr id="10" name="TextBox 9">
            <a:extLst>
              <a:ext uri="{FF2B5EF4-FFF2-40B4-BE49-F238E27FC236}">
                <a16:creationId xmlns:a16="http://schemas.microsoft.com/office/drawing/2014/main" id="{0C00A774-B49A-4325-B784-D681F830585D}"/>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2" name="Picture 1">
            <a:extLst>
              <a:ext uri="{FF2B5EF4-FFF2-40B4-BE49-F238E27FC236}">
                <a16:creationId xmlns:a16="http://schemas.microsoft.com/office/drawing/2014/main" id="{C66A474C-EF4D-4170-9632-1AA8198A38CD}"/>
              </a:ext>
            </a:extLst>
          </p:cNvPr>
          <p:cNvPicPr>
            <a:picLocks noChangeAspect="1"/>
          </p:cNvPicPr>
          <p:nvPr/>
        </p:nvPicPr>
        <p:blipFill>
          <a:blip r:embed="rId4"/>
          <a:stretch>
            <a:fillRect/>
          </a:stretch>
        </p:blipFill>
        <p:spPr>
          <a:xfrm>
            <a:off x="283779" y="1843721"/>
            <a:ext cx="3552112" cy="4773896"/>
          </a:xfrm>
          <a:prstGeom prst="rect">
            <a:avLst/>
          </a:prstGeom>
        </p:spPr>
      </p:pic>
    </p:spTree>
    <p:extLst>
      <p:ext uri="{BB962C8B-B14F-4D97-AF65-F5344CB8AC3E}">
        <p14:creationId xmlns:p14="http://schemas.microsoft.com/office/powerpoint/2010/main" val="202515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2nd_page_header.BMP">
            <a:extLst>
              <a:ext uri="{FF2B5EF4-FFF2-40B4-BE49-F238E27FC236}">
                <a16:creationId xmlns:a16="http://schemas.microsoft.com/office/drawing/2014/main" id="{068F5AB0-88DE-4021-85B8-13D28E1AE3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B48F784-7BE3-4882-8005-48F4F0D3B3A0}"/>
              </a:ext>
            </a:extLst>
          </p:cNvPr>
          <p:cNvPicPr>
            <a:picLocks noChangeAspect="1"/>
          </p:cNvPicPr>
          <p:nvPr/>
        </p:nvPicPr>
        <p:blipFill>
          <a:blip r:embed="rId4"/>
          <a:stretch>
            <a:fillRect/>
          </a:stretch>
        </p:blipFill>
        <p:spPr>
          <a:xfrm>
            <a:off x="0" y="3092824"/>
            <a:ext cx="9144000" cy="3765176"/>
          </a:xfrm>
          <a:prstGeom prst="rect">
            <a:avLst/>
          </a:prstGeom>
        </p:spPr>
      </p:pic>
      <p:sp>
        <p:nvSpPr>
          <p:cNvPr id="17" name="TextBox 16">
            <a:extLst>
              <a:ext uri="{FF2B5EF4-FFF2-40B4-BE49-F238E27FC236}">
                <a16:creationId xmlns:a16="http://schemas.microsoft.com/office/drawing/2014/main" id="{7793645A-969A-4C34-9B13-6115D1CAA42E}"/>
              </a:ext>
            </a:extLst>
          </p:cNvPr>
          <p:cNvSpPr txBox="1"/>
          <p:nvPr/>
        </p:nvSpPr>
        <p:spPr>
          <a:xfrm>
            <a:off x="220716" y="638503"/>
            <a:ext cx="8794531" cy="1384995"/>
          </a:xfrm>
          <a:prstGeom prst="rect">
            <a:avLst/>
          </a:prstGeom>
          <a:noFill/>
        </p:spPr>
        <p:txBody>
          <a:bodyPr wrap="square" rtlCol="0">
            <a:spAutoFit/>
          </a:bodyPr>
          <a:lstStyle/>
          <a:p>
            <a:pPr algn="ctr"/>
            <a:r>
              <a:rPr lang="en-US" sz="2400" b="1" dirty="0"/>
              <a:t>What would a bank do with excess funds if the Fed’s IORB rate is higher than market rates?</a:t>
            </a:r>
            <a:endParaRPr lang="en-US" sz="2400" dirty="0"/>
          </a:p>
          <a:p>
            <a:pPr algn="ctr"/>
            <a:endParaRPr lang="en-US" sz="1200" dirty="0"/>
          </a:p>
          <a:p>
            <a:pPr algn="ctr"/>
            <a:r>
              <a:rPr lang="en-US" sz="2400" dirty="0"/>
              <a:t>IORB is a risk-free investment option that is always available to banks.</a:t>
            </a:r>
          </a:p>
        </p:txBody>
      </p:sp>
    </p:spTree>
    <p:extLst>
      <p:ext uri="{BB962C8B-B14F-4D97-AF65-F5344CB8AC3E}">
        <p14:creationId xmlns:p14="http://schemas.microsoft.com/office/powerpoint/2010/main" val="230188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69AFE-6594-4853-B709-30046FC800C7}"/>
              </a:ext>
            </a:extLst>
          </p:cNvPr>
          <p:cNvPicPr>
            <a:picLocks noChangeAspect="1"/>
          </p:cNvPicPr>
          <p:nvPr/>
        </p:nvPicPr>
        <p:blipFill>
          <a:blip r:embed="rId3"/>
          <a:stretch>
            <a:fillRect/>
          </a:stretch>
        </p:blipFill>
        <p:spPr>
          <a:xfrm>
            <a:off x="0" y="2023498"/>
            <a:ext cx="9144000" cy="4701215"/>
          </a:xfrm>
          <a:prstGeom prst="rect">
            <a:avLst/>
          </a:prstGeom>
        </p:spPr>
      </p:pic>
      <p:sp>
        <p:nvSpPr>
          <p:cNvPr id="2" name="Slide Number Placeholder 1">
            <a:extLst>
              <a:ext uri="{FF2B5EF4-FFF2-40B4-BE49-F238E27FC236}">
                <a16:creationId xmlns:a16="http://schemas.microsoft.com/office/drawing/2014/main" id="{EF5FBE30-191C-487C-A11A-C4ED1E581BB9}"/>
              </a:ext>
            </a:extLst>
          </p:cNvPr>
          <p:cNvSpPr>
            <a:spLocks noGrp="1"/>
          </p:cNvSpPr>
          <p:nvPr>
            <p:ph type="sldNum" sz="quarter" idx="12"/>
          </p:nvPr>
        </p:nvSpPr>
        <p:spPr/>
        <p:txBody>
          <a:bodyPr/>
          <a:lstStyle/>
          <a:p>
            <a:fld id="{6457A4C7-8489-44FC-86E2-6D191A70AE12}" type="slidenum">
              <a:rPr lang="en-US" smtClean="0"/>
              <a:t>18</a:t>
            </a:fld>
            <a:endParaRPr lang="en-US"/>
          </a:p>
        </p:txBody>
      </p:sp>
      <p:sp>
        <p:nvSpPr>
          <p:cNvPr id="7" name="TextBox 6">
            <a:extLst>
              <a:ext uri="{FF2B5EF4-FFF2-40B4-BE49-F238E27FC236}">
                <a16:creationId xmlns:a16="http://schemas.microsoft.com/office/drawing/2014/main" id="{45AEE01C-E060-4B9D-810B-99E6FDB9BACD}"/>
              </a:ext>
            </a:extLst>
          </p:cNvPr>
          <p:cNvSpPr txBox="1"/>
          <p:nvPr/>
        </p:nvSpPr>
        <p:spPr>
          <a:xfrm>
            <a:off x="220716" y="638503"/>
            <a:ext cx="8794531" cy="1384995"/>
          </a:xfrm>
          <a:prstGeom prst="rect">
            <a:avLst/>
          </a:prstGeom>
          <a:noFill/>
        </p:spPr>
        <p:txBody>
          <a:bodyPr wrap="square" rtlCol="0">
            <a:spAutoFit/>
          </a:bodyPr>
          <a:lstStyle/>
          <a:p>
            <a:pPr algn="ctr"/>
            <a:r>
              <a:rPr lang="en-US" sz="2400" b="1" dirty="0"/>
              <a:t>What would a bank do with excess funds if the Fed’s IORB rate is higher than market rates?</a:t>
            </a:r>
            <a:endParaRPr lang="en-US" sz="2400" dirty="0"/>
          </a:p>
          <a:p>
            <a:pPr algn="ctr"/>
            <a:endParaRPr lang="en-US" sz="1200" dirty="0"/>
          </a:p>
          <a:p>
            <a:pPr algn="ctr"/>
            <a:r>
              <a:rPr lang="en-US" sz="2400" dirty="0"/>
              <a:t>IORB is a risk-free investment option that is always available to banks.</a:t>
            </a:r>
          </a:p>
        </p:txBody>
      </p:sp>
      <p:pic>
        <p:nvPicPr>
          <p:cNvPr id="8" name="Picture 6" descr="2nd_page_header.BMP">
            <a:extLst>
              <a:ext uri="{FF2B5EF4-FFF2-40B4-BE49-F238E27FC236}">
                <a16:creationId xmlns:a16="http://schemas.microsoft.com/office/drawing/2014/main" id="{068F5AB0-88DE-4021-85B8-13D28E1AE3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82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BA438D-28EE-4AC0-A561-D5375AC80F10}"/>
              </a:ext>
            </a:extLst>
          </p:cNvPr>
          <p:cNvSpPr txBox="1"/>
          <p:nvPr/>
        </p:nvSpPr>
        <p:spPr>
          <a:xfrm>
            <a:off x="507692" y="937205"/>
            <a:ext cx="8007658" cy="2123658"/>
          </a:xfrm>
          <a:prstGeom prst="rect">
            <a:avLst/>
          </a:prstGeom>
          <a:noFill/>
        </p:spPr>
        <p:txBody>
          <a:bodyPr wrap="square" rtlCol="0">
            <a:spAutoFit/>
          </a:bodyPr>
          <a:lstStyle/>
          <a:p>
            <a:r>
              <a:rPr lang="en-US" sz="2200" b="1" dirty="0"/>
              <a:t>Interest on reserve balances (IORB) relies on two concepts.</a:t>
            </a:r>
          </a:p>
          <a:p>
            <a:endParaRPr lang="en-US" sz="2200" dirty="0"/>
          </a:p>
          <a:p>
            <a:r>
              <a:rPr lang="en-US" sz="2200" b="1" dirty="0">
                <a:solidFill>
                  <a:srgbClr val="C00000"/>
                </a:solidFill>
              </a:rPr>
              <a:t>2. Arbitrage</a:t>
            </a:r>
          </a:p>
          <a:p>
            <a:endParaRPr lang="en-US" sz="2200" dirty="0"/>
          </a:p>
          <a:p>
            <a:r>
              <a:rPr lang="en-US" sz="2200" dirty="0"/>
              <a:t>Arbitrage: The simultaneous purchase and sale of funds (or goods) in order to profit from a difference in price.</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5" name="Picture 6" descr="2nd_page_header.BMP">
            <a:extLst>
              <a:ext uri="{FF2B5EF4-FFF2-40B4-BE49-F238E27FC236}">
                <a16:creationId xmlns:a16="http://schemas.microsoft.com/office/drawing/2014/main" id="{043F6F4C-8D44-4FB8-968A-FA3ED11206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D4A8411-8306-4DBF-9861-00D7B281F361}"/>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9" name="Picture 8">
            <a:extLst>
              <a:ext uri="{FF2B5EF4-FFF2-40B4-BE49-F238E27FC236}">
                <a16:creationId xmlns:a16="http://schemas.microsoft.com/office/drawing/2014/main" id="{54B65CB1-8BEF-4F2B-A0E1-0D1B6BD55CFC}"/>
              </a:ext>
            </a:extLst>
          </p:cNvPr>
          <p:cNvPicPr>
            <a:picLocks noChangeAspect="1"/>
          </p:cNvPicPr>
          <p:nvPr/>
        </p:nvPicPr>
        <p:blipFill>
          <a:blip r:embed="rId4"/>
          <a:stretch>
            <a:fillRect/>
          </a:stretch>
        </p:blipFill>
        <p:spPr>
          <a:xfrm>
            <a:off x="2200274" y="3606989"/>
            <a:ext cx="4743450" cy="3019425"/>
          </a:xfrm>
          <a:prstGeom prst="rect">
            <a:avLst/>
          </a:prstGeom>
        </p:spPr>
      </p:pic>
    </p:spTree>
    <p:extLst>
      <p:ext uri="{BB962C8B-B14F-4D97-AF65-F5344CB8AC3E}">
        <p14:creationId xmlns:p14="http://schemas.microsoft.com/office/powerpoint/2010/main" val="32720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842802"/>
            <a:ext cx="8305800" cy="4493538"/>
          </a:xfrm>
          <a:prstGeom prst="rect">
            <a:avLst/>
          </a:prstGeom>
          <a:noFill/>
        </p:spPr>
        <p:txBody>
          <a:bodyPr wrap="square" rtlCol="0">
            <a:spAutoFit/>
          </a:bodyPr>
          <a:lstStyle/>
          <a:p>
            <a:r>
              <a:rPr lang="en-US" sz="2200" b="1" dirty="0"/>
              <a:t>Dual mandate </a:t>
            </a:r>
            <a:r>
              <a:rPr lang="en-US" sz="2200" dirty="0"/>
              <a:t>–</a:t>
            </a:r>
            <a:r>
              <a:rPr lang="en-US" sz="2200" b="1" dirty="0"/>
              <a:t> </a:t>
            </a:r>
            <a:r>
              <a:rPr lang="en-US" sz="2200" dirty="0"/>
              <a:t>The Federal Reserve’s responsibility to use monetary policy to promote maximum employment and price stability.</a:t>
            </a:r>
          </a:p>
          <a:p>
            <a:endParaRPr lang="en-US" sz="2200" dirty="0"/>
          </a:p>
          <a:p>
            <a:pPr marL="342900" lvl="0" indent="-342900">
              <a:buFont typeface="Arial" pitchFamily="34" charset="0"/>
              <a:buChar char="•"/>
            </a:pPr>
            <a:r>
              <a:rPr lang="en-US" sz="2200" b="1" dirty="0"/>
              <a:t>Maximum employment</a:t>
            </a:r>
            <a:r>
              <a:rPr lang="en-US" sz="2200" dirty="0"/>
              <a:t> – The highest level of employment that an economy can sustain while maintaining low and stable inflation. The Fed’s policy decision is informed by its assessments of the shortfalls of employment from its maximum level.</a:t>
            </a:r>
          </a:p>
          <a:p>
            <a:pPr marL="342900" lvl="0" indent="-342900">
              <a:buFont typeface="Arial" pitchFamily="34" charset="0"/>
              <a:buChar char="•"/>
            </a:pPr>
            <a:endParaRPr lang="en-US" sz="2200" dirty="0"/>
          </a:p>
          <a:p>
            <a:pPr marL="342900" indent="-342900">
              <a:buFont typeface="Arial" pitchFamily="34" charset="0"/>
              <a:buChar char="•"/>
            </a:pPr>
            <a:r>
              <a:rPr lang="en-US" sz="2200" b="1" dirty="0"/>
              <a:t>Price stability</a:t>
            </a:r>
            <a:r>
              <a:rPr lang="en-US" sz="2200" dirty="0"/>
              <a:t> – A low and stable rate of inflation maintained over an extended period of time. The Fed seeks to achieve inflation that averages 2 percent over time.</a:t>
            </a:r>
          </a:p>
          <a:p>
            <a:pPr marL="342900" lvl="0" indent="-342900">
              <a:buFont typeface="Arial" pitchFamily="34" charset="0"/>
              <a:buChar char="•"/>
            </a:pPr>
            <a:endParaRPr lang="en-US" sz="2200" dirty="0"/>
          </a:p>
          <a:p>
            <a:endParaRPr lang="en-US" sz="2200" dirty="0"/>
          </a:p>
        </p:txBody>
      </p:sp>
      <p:pic>
        <p:nvPicPr>
          <p:cNvPr id="4" name="Picture 3" descr="2nd_page_header.BMP"/>
          <p:cNvPicPr>
            <a:picLocks noChangeAspect="1"/>
          </p:cNvPicPr>
          <p:nvPr/>
        </p:nvPicPr>
        <p:blipFill>
          <a:blip r:embed="rId2" cstate="print"/>
          <a:stretch>
            <a:fillRect/>
          </a:stretch>
        </p:blipFill>
        <p:spPr>
          <a:xfrm>
            <a:off x="0" y="0"/>
            <a:ext cx="9144000" cy="533400"/>
          </a:xfrm>
          <a:prstGeom prst="rect">
            <a:avLst/>
          </a:prstGeom>
        </p:spPr>
      </p:pic>
      <p:sp>
        <p:nvSpPr>
          <p:cNvPr id="5" name="TextBox 4"/>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Slide Number Placeholder 2"/>
          <p:cNvSpPr>
            <a:spLocks noGrp="1"/>
          </p:cNvSpPr>
          <p:nvPr>
            <p:ph type="sldNum" sz="quarter" idx="12"/>
          </p:nvPr>
        </p:nvSpPr>
        <p:spPr/>
        <p:txBody>
          <a:bodyPr/>
          <a:lstStyle/>
          <a:p>
            <a:fld id="{6457A4C7-8489-44FC-86E2-6D191A70AE12}" type="slidenum">
              <a:rPr lang="en-US" smtClean="0"/>
              <a:t>2</a:t>
            </a:fld>
            <a:endParaRPr lang="en-US"/>
          </a:p>
        </p:txBody>
      </p:sp>
    </p:spTree>
    <p:extLst>
      <p:ext uri="{BB962C8B-B14F-4D97-AF65-F5344CB8AC3E}">
        <p14:creationId xmlns:p14="http://schemas.microsoft.com/office/powerpoint/2010/main" val="353096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cxnSp>
        <p:nvCxnSpPr>
          <p:cNvPr id="21" name="Straight Connector 20">
            <a:extLst>
              <a:ext uri="{FF2B5EF4-FFF2-40B4-BE49-F238E27FC236}">
                <a16:creationId xmlns:a16="http://schemas.microsoft.com/office/drawing/2014/main" id="{3F33E3EE-10B5-4906-865A-E3A7DD5E6AA2}"/>
              </a:ext>
            </a:extLst>
          </p:cNvPr>
          <p:cNvCxnSpPr/>
          <p:nvPr/>
        </p:nvCxnSpPr>
        <p:spPr>
          <a:xfrm>
            <a:off x="1252142" y="4356967"/>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252FA5-DD4D-4470-A7F4-D619D52CBBB2}"/>
              </a:ext>
            </a:extLst>
          </p:cNvPr>
          <p:cNvSpPr txBox="1"/>
          <p:nvPr/>
        </p:nvSpPr>
        <p:spPr>
          <a:xfrm>
            <a:off x="2934492" y="4156912"/>
            <a:ext cx="1558635" cy="400110"/>
          </a:xfrm>
          <a:prstGeom prst="rect">
            <a:avLst/>
          </a:prstGeom>
          <a:noFill/>
        </p:spPr>
        <p:txBody>
          <a:bodyPr wrap="square" rtlCol="0">
            <a:spAutoFit/>
          </a:bodyPr>
          <a:lstStyle/>
          <a:p>
            <a:r>
              <a:rPr lang="en-US" sz="2000" dirty="0"/>
              <a:t>Reserves</a:t>
            </a:r>
          </a:p>
        </p:txBody>
      </p:sp>
      <p:sp>
        <p:nvSpPr>
          <p:cNvPr id="28" name="TextBox 27">
            <a:extLst>
              <a:ext uri="{FF2B5EF4-FFF2-40B4-BE49-F238E27FC236}">
                <a16:creationId xmlns:a16="http://schemas.microsoft.com/office/drawing/2014/main" id="{461F5674-B2CF-4D35-95CD-5EFDAD6BFFEC}"/>
              </a:ext>
            </a:extLst>
          </p:cNvPr>
          <p:cNvSpPr txBox="1"/>
          <p:nvPr/>
        </p:nvSpPr>
        <p:spPr>
          <a:xfrm>
            <a:off x="350933" y="4139257"/>
            <a:ext cx="806631" cy="400110"/>
          </a:xfrm>
          <a:prstGeom prst="rect">
            <a:avLst/>
          </a:prstGeom>
          <a:noFill/>
        </p:spPr>
        <p:txBody>
          <a:bodyPr wrap="none" rtlCol="0">
            <a:spAutoFit/>
          </a:bodyPr>
          <a:lstStyle/>
          <a:p>
            <a:r>
              <a:rPr lang="en-US" sz="2000" dirty="0"/>
              <a:t>  2.0%</a:t>
            </a:r>
          </a:p>
        </p:txBody>
      </p:sp>
      <p:sp>
        <p:nvSpPr>
          <p:cNvPr id="14" name="TextBox 13">
            <a:extLst>
              <a:ext uri="{FF2B5EF4-FFF2-40B4-BE49-F238E27FC236}">
                <a16:creationId xmlns:a16="http://schemas.microsoft.com/office/drawing/2014/main" id="{5AAA8C3F-1D95-43C0-A6EB-F31A4A321FE0}"/>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Fed Pays Interest on Reserve Balances (IORB)</a:t>
            </a:r>
          </a:p>
        </p:txBody>
      </p:sp>
      <p:sp>
        <p:nvSpPr>
          <p:cNvPr id="15" name="Rectangle 14">
            <a:extLst>
              <a:ext uri="{FF2B5EF4-FFF2-40B4-BE49-F238E27FC236}">
                <a16:creationId xmlns:a16="http://schemas.microsoft.com/office/drawing/2014/main" id="{6A92D088-CFC9-48E2-B979-8CB411977865}"/>
              </a:ext>
            </a:extLst>
          </p:cNvPr>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4EB8269B-E9A2-4F1B-AEE6-29EE890C30F2}"/>
              </a:ext>
            </a:extLst>
          </p:cNvPr>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sp>
        <p:nvSpPr>
          <p:cNvPr id="2" name="Slide Number Placeholder 1"/>
          <p:cNvSpPr>
            <a:spLocks noGrp="1"/>
          </p:cNvSpPr>
          <p:nvPr>
            <p:ph type="sldNum" sz="quarter" idx="12"/>
          </p:nvPr>
        </p:nvSpPr>
        <p:spPr/>
        <p:txBody>
          <a:bodyPr/>
          <a:lstStyle/>
          <a:p>
            <a:fld id="{6457A4C7-8489-44FC-86E2-6D191A70AE12}" type="slidenum">
              <a:rPr lang="en-US" smtClean="0"/>
              <a:t>20</a:t>
            </a:fld>
            <a:endParaRPr lang="en-US"/>
          </a:p>
        </p:txBody>
      </p:sp>
      <p:pic>
        <p:nvPicPr>
          <p:cNvPr id="3" name="Picture 2">
            <a:extLst>
              <a:ext uri="{FF2B5EF4-FFF2-40B4-BE49-F238E27FC236}">
                <a16:creationId xmlns:a16="http://schemas.microsoft.com/office/drawing/2014/main" id="{E6D80F54-0EB4-4120-B621-BD1C323D6DEB}"/>
              </a:ext>
            </a:extLst>
          </p:cNvPr>
          <p:cNvPicPr>
            <a:picLocks noChangeAspect="1"/>
          </p:cNvPicPr>
          <p:nvPr/>
        </p:nvPicPr>
        <p:blipFill>
          <a:blip r:embed="rId3"/>
          <a:stretch>
            <a:fillRect/>
          </a:stretch>
        </p:blipFill>
        <p:spPr>
          <a:xfrm>
            <a:off x="5458171" y="280238"/>
            <a:ext cx="2793356" cy="1678946"/>
          </a:xfrm>
          <a:prstGeom prst="rect">
            <a:avLst/>
          </a:prstGeom>
        </p:spPr>
      </p:pic>
      <p:pic>
        <p:nvPicPr>
          <p:cNvPr id="4" name="Picture 3">
            <a:extLst>
              <a:ext uri="{FF2B5EF4-FFF2-40B4-BE49-F238E27FC236}">
                <a16:creationId xmlns:a16="http://schemas.microsoft.com/office/drawing/2014/main" id="{A01341B1-78D8-446E-A6A5-C275101627E8}"/>
              </a:ext>
            </a:extLst>
          </p:cNvPr>
          <p:cNvPicPr>
            <a:picLocks noChangeAspect="1"/>
          </p:cNvPicPr>
          <p:nvPr/>
        </p:nvPicPr>
        <p:blipFill>
          <a:blip r:embed="rId4"/>
          <a:stretch>
            <a:fillRect/>
          </a:stretch>
        </p:blipFill>
        <p:spPr>
          <a:xfrm>
            <a:off x="933223" y="280238"/>
            <a:ext cx="2752607" cy="1678946"/>
          </a:xfrm>
          <a:prstGeom prst="rect">
            <a:avLst/>
          </a:prstGeom>
        </p:spPr>
      </p:pic>
      <p:sp>
        <p:nvSpPr>
          <p:cNvPr id="17" name="TextBox 16">
            <a:extLst>
              <a:ext uri="{FF2B5EF4-FFF2-40B4-BE49-F238E27FC236}">
                <a16:creationId xmlns:a16="http://schemas.microsoft.com/office/drawing/2014/main" id="{6B2966B8-696A-4433-B0EC-90C68F1AE8CA}"/>
              </a:ext>
            </a:extLst>
          </p:cNvPr>
          <p:cNvSpPr txBox="1"/>
          <p:nvPr/>
        </p:nvSpPr>
        <p:spPr>
          <a:xfrm>
            <a:off x="460048" y="2041576"/>
            <a:ext cx="3848888" cy="769441"/>
          </a:xfrm>
          <a:prstGeom prst="rect">
            <a:avLst/>
          </a:prstGeom>
          <a:noFill/>
        </p:spPr>
        <p:txBody>
          <a:bodyPr wrap="square" rtlCol="0">
            <a:spAutoFit/>
          </a:bodyPr>
          <a:lstStyle/>
          <a:p>
            <a:pPr algn="ctr"/>
            <a:r>
              <a:rPr lang="en-US" sz="2200" dirty="0"/>
              <a:t>Market for Bank Reserves</a:t>
            </a:r>
          </a:p>
          <a:p>
            <a:pPr algn="ctr"/>
            <a:r>
              <a:rPr lang="en-US" sz="2200" dirty="0"/>
              <a:t>(Federal Funds Market)</a:t>
            </a:r>
          </a:p>
        </p:txBody>
      </p:sp>
    </p:spTree>
    <p:extLst>
      <p:ext uri="{BB962C8B-B14F-4D97-AF65-F5344CB8AC3E}">
        <p14:creationId xmlns:p14="http://schemas.microsoft.com/office/powerpoint/2010/main" val="102379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cxnSp>
        <p:nvCxnSpPr>
          <p:cNvPr id="21" name="Straight Connector 20">
            <a:extLst>
              <a:ext uri="{FF2B5EF4-FFF2-40B4-BE49-F238E27FC236}">
                <a16:creationId xmlns:a16="http://schemas.microsoft.com/office/drawing/2014/main" id="{3F33E3EE-10B5-4906-865A-E3A7DD5E6AA2}"/>
              </a:ext>
            </a:extLst>
          </p:cNvPr>
          <p:cNvCxnSpPr/>
          <p:nvPr/>
        </p:nvCxnSpPr>
        <p:spPr>
          <a:xfrm>
            <a:off x="1252142" y="4356967"/>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252FA5-DD4D-4470-A7F4-D619D52CBBB2}"/>
              </a:ext>
            </a:extLst>
          </p:cNvPr>
          <p:cNvSpPr txBox="1"/>
          <p:nvPr/>
        </p:nvSpPr>
        <p:spPr>
          <a:xfrm>
            <a:off x="2934492" y="4156912"/>
            <a:ext cx="1558635" cy="400110"/>
          </a:xfrm>
          <a:prstGeom prst="rect">
            <a:avLst/>
          </a:prstGeom>
          <a:noFill/>
        </p:spPr>
        <p:txBody>
          <a:bodyPr wrap="square" rtlCol="0">
            <a:spAutoFit/>
          </a:bodyPr>
          <a:lstStyle/>
          <a:p>
            <a:r>
              <a:rPr lang="en-US" sz="2000" dirty="0"/>
              <a:t>Reserves</a:t>
            </a:r>
          </a:p>
        </p:txBody>
      </p:sp>
      <p:sp>
        <p:nvSpPr>
          <p:cNvPr id="28" name="TextBox 27">
            <a:extLst>
              <a:ext uri="{FF2B5EF4-FFF2-40B4-BE49-F238E27FC236}">
                <a16:creationId xmlns:a16="http://schemas.microsoft.com/office/drawing/2014/main" id="{461F5674-B2CF-4D35-95CD-5EFDAD6BFFEC}"/>
              </a:ext>
            </a:extLst>
          </p:cNvPr>
          <p:cNvSpPr txBox="1"/>
          <p:nvPr/>
        </p:nvSpPr>
        <p:spPr>
          <a:xfrm>
            <a:off x="350933" y="4139257"/>
            <a:ext cx="806631" cy="400110"/>
          </a:xfrm>
          <a:prstGeom prst="rect">
            <a:avLst/>
          </a:prstGeom>
          <a:noFill/>
        </p:spPr>
        <p:txBody>
          <a:bodyPr wrap="none" rtlCol="0">
            <a:spAutoFit/>
          </a:bodyPr>
          <a:lstStyle/>
          <a:p>
            <a:r>
              <a:rPr lang="en-US" sz="2000" dirty="0"/>
              <a:t>  2.0%</a:t>
            </a:r>
          </a:p>
        </p:txBody>
      </p:sp>
      <p:sp>
        <p:nvSpPr>
          <p:cNvPr id="14" name="Right Arrow 14">
            <a:extLst>
              <a:ext uri="{FF2B5EF4-FFF2-40B4-BE49-F238E27FC236}">
                <a16:creationId xmlns:a16="http://schemas.microsoft.com/office/drawing/2014/main" id="{31ED38B9-7CB3-49A6-80AE-FA9D8F973287}"/>
              </a:ext>
            </a:extLst>
          </p:cNvPr>
          <p:cNvSpPr/>
          <p:nvPr/>
        </p:nvSpPr>
        <p:spPr>
          <a:xfrm rot="2849898">
            <a:off x="2740917" y="4796279"/>
            <a:ext cx="750712"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8297A856-7F0D-40E7-B6AF-667EC9B4943C}"/>
              </a:ext>
            </a:extLst>
          </p:cNvPr>
          <p:cNvSpPr txBox="1"/>
          <p:nvPr/>
        </p:nvSpPr>
        <p:spPr>
          <a:xfrm>
            <a:off x="1979401" y="5477389"/>
            <a:ext cx="1558636" cy="707886"/>
          </a:xfrm>
          <a:prstGeom prst="rect">
            <a:avLst/>
          </a:prstGeom>
          <a:noFill/>
        </p:spPr>
        <p:txBody>
          <a:bodyPr wrap="square" rtlCol="0">
            <a:spAutoFit/>
          </a:bodyPr>
          <a:lstStyle/>
          <a:p>
            <a:pPr algn="ctr"/>
            <a:r>
              <a:rPr lang="en-US" sz="2000" dirty="0"/>
              <a:t>Borrow at 2.0%</a:t>
            </a:r>
          </a:p>
        </p:txBody>
      </p:sp>
      <p:sp>
        <p:nvSpPr>
          <p:cNvPr id="16" name="Right Arrow 15">
            <a:extLst>
              <a:ext uri="{FF2B5EF4-FFF2-40B4-BE49-F238E27FC236}">
                <a16:creationId xmlns:a16="http://schemas.microsoft.com/office/drawing/2014/main" id="{FFD407AF-B95D-40E0-B63B-73979C787FEC}"/>
              </a:ext>
            </a:extLst>
          </p:cNvPr>
          <p:cNvSpPr/>
          <p:nvPr/>
        </p:nvSpPr>
        <p:spPr>
          <a:xfrm rot="19026607">
            <a:off x="5427597" y="4656936"/>
            <a:ext cx="1361911"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06D8195E-C4E7-4FB7-9B90-BC111881E651}"/>
              </a:ext>
            </a:extLst>
          </p:cNvPr>
          <p:cNvSpPr txBox="1"/>
          <p:nvPr/>
        </p:nvSpPr>
        <p:spPr>
          <a:xfrm>
            <a:off x="5539220" y="5477389"/>
            <a:ext cx="1487019" cy="707886"/>
          </a:xfrm>
          <a:prstGeom prst="rect">
            <a:avLst/>
          </a:prstGeom>
          <a:noFill/>
        </p:spPr>
        <p:txBody>
          <a:bodyPr wrap="square" rtlCol="0">
            <a:spAutoFit/>
          </a:bodyPr>
          <a:lstStyle/>
          <a:p>
            <a:pPr algn="ctr"/>
            <a:r>
              <a:rPr lang="en-US" sz="2000" dirty="0"/>
              <a:t>Deposit at 2.5%</a:t>
            </a:r>
          </a:p>
        </p:txBody>
      </p:sp>
      <p:sp>
        <p:nvSpPr>
          <p:cNvPr id="20" name="TextBox 19">
            <a:extLst>
              <a:ext uri="{FF2B5EF4-FFF2-40B4-BE49-F238E27FC236}">
                <a16:creationId xmlns:a16="http://schemas.microsoft.com/office/drawing/2014/main" id="{A66B66E1-FE1A-4AAD-A4B8-8307832E4D14}"/>
              </a:ext>
            </a:extLst>
          </p:cNvPr>
          <p:cNvSpPr txBox="1"/>
          <p:nvPr/>
        </p:nvSpPr>
        <p:spPr>
          <a:xfrm>
            <a:off x="3241788" y="6412820"/>
            <a:ext cx="2431473" cy="369332"/>
          </a:xfrm>
          <a:prstGeom prst="rect">
            <a:avLst/>
          </a:prstGeom>
          <a:noFill/>
        </p:spPr>
        <p:txBody>
          <a:bodyPr wrap="square" rtlCol="0">
            <a:spAutoFit/>
          </a:bodyPr>
          <a:lstStyle/>
          <a:p>
            <a:pPr algn="ctr"/>
            <a:r>
              <a:rPr lang="en-US" b="1" dirty="0"/>
              <a:t>Profit = 50 basis points</a:t>
            </a:r>
          </a:p>
        </p:txBody>
      </p:sp>
      <p:sp>
        <p:nvSpPr>
          <p:cNvPr id="32" name="Rectangle 31">
            <a:extLst>
              <a:ext uri="{FF2B5EF4-FFF2-40B4-BE49-F238E27FC236}">
                <a16:creationId xmlns:a16="http://schemas.microsoft.com/office/drawing/2014/main" id="{5B9A0DCB-CDC2-4099-8AD8-1443BA8D1EAA}"/>
              </a:ext>
            </a:extLst>
          </p:cNvPr>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7B3F7916-848D-4D01-B5E2-1B5584831EF9}"/>
              </a:ext>
            </a:extLst>
          </p:cNvPr>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sp>
        <p:nvSpPr>
          <p:cNvPr id="3" name="Slide Number Placeholder 2"/>
          <p:cNvSpPr>
            <a:spLocks noGrp="1"/>
          </p:cNvSpPr>
          <p:nvPr>
            <p:ph type="sldNum" sz="quarter" idx="12"/>
          </p:nvPr>
        </p:nvSpPr>
        <p:spPr/>
        <p:txBody>
          <a:bodyPr/>
          <a:lstStyle/>
          <a:p>
            <a:fld id="{6457A4C7-8489-44FC-86E2-6D191A70AE12}" type="slidenum">
              <a:rPr lang="en-US" smtClean="0"/>
              <a:t>21</a:t>
            </a:fld>
            <a:endParaRPr lang="en-US"/>
          </a:p>
        </p:txBody>
      </p:sp>
      <p:pic>
        <p:nvPicPr>
          <p:cNvPr id="31" name="Picture 30">
            <a:extLst>
              <a:ext uri="{FF2B5EF4-FFF2-40B4-BE49-F238E27FC236}">
                <a16:creationId xmlns:a16="http://schemas.microsoft.com/office/drawing/2014/main" id="{170DC4E8-BF5D-4BFB-972F-6251485FE05D}"/>
              </a:ext>
            </a:extLst>
          </p:cNvPr>
          <p:cNvPicPr>
            <a:picLocks noChangeAspect="1"/>
          </p:cNvPicPr>
          <p:nvPr/>
        </p:nvPicPr>
        <p:blipFill>
          <a:blip r:embed="rId3"/>
          <a:stretch>
            <a:fillRect/>
          </a:stretch>
        </p:blipFill>
        <p:spPr>
          <a:xfrm>
            <a:off x="5458171" y="280238"/>
            <a:ext cx="2793356" cy="1678946"/>
          </a:xfrm>
          <a:prstGeom prst="rect">
            <a:avLst/>
          </a:prstGeom>
        </p:spPr>
      </p:pic>
      <p:pic>
        <p:nvPicPr>
          <p:cNvPr id="34" name="Picture 33">
            <a:extLst>
              <a:ext uri="{FF2B5EF4-FFF2-40B4-BE49-F238E27FC236}">
                <a16:creationId xmlns:a16="http://schemas.microsoft.com/office/drawing/2014/main" id="{9A04CA53-41B5-4B6A-AEBE-29C8CAFAF592}"/>
              </a:ext>
            </a:extLst>
          </p:cNvPr>
          <p:cNvPicPr>
            <a:picLocks noChangeAspect="1"/>
          </p:cNvPicPr>
          <p:nvPr/>
        </p:nvPicPr>
        <p:blipFill>
          <a:blip r:embed="rId4"/>
          <a:stretch>
            <a:fillRect/>
          </a:stretch>
        </p:blipFill>
        <p:spPr>
          <a:xfrm>
            <a:off x="933223" y="280238"/>
            <a:ext cx="2752607" cy="1678946"/>
          </a:xfrm>
          <a:prstGeom prst="rect">
            <a:avLst/>
          </a:prstGeom>
        </p:spPr>
      </p:pic>
      <p:sp>
        <p:nvSpPr>
          <p:cNvPr id="25" name="TextBox 24">
            <a:extLst>
              <a:ext uri="{FF2B5EF4-FFF2-40B4-BE49-F238E27FC236}">
                <a16:creationId xmlns:a16="http://schemas.microsoft.com/office/drawing/2014/main" id="{52405F64-5191-4986-BEDA-F44228E673F8}"/>
              </a:ext>
            </a:extLst>
          </p:cNvPr>
          <p:cNvSpPr txBox="1"/>
          <p:nvPr/>
        </p:nvSpPr>
        <p:spPr>
          <a:xfrm>
            <a:off x="460048" y="2041576"/>
            <a:ext cx="3848888" cy="769441"/>
          </a:xfrm>
          <a:prstGeom prst="rect">
            <a:avLst/>
          </a:prstGeom>
          <a:noFill/>
        </p:spPr>
        <p:txBody>
          <a:bodyPr wrap="square" rtlCol="0">
            <a:spAutoFit/>
          </a:bodyPr>
          <a:lstStyle/>
          <a:p>
            <a:pPr algn="ctr"/>
            <a:r>
              <a:rPr lang="en-US" sz="2200" dirty="0"/>
              <a:t>Market for Bank Reserves</a:t>
            </a:r>
          </a:p>
          <a:p>
            <a:pPr algn="ctr"/>
            <a:r>
              <a:rPr lang="en-US" sz="2200" dirty="0"/>
              <a:t>(Federal Funds Market)</a:t>
            </a:r>
          </a:p>
        </p:txBody>
      </p:sp>
      <p:sp>
        <p:nvSpPr>
          <p:cNvPr id="26" name="TextBox 25">
            <a:extLst>
              <a:ext uri="{FF2B5EF4-FFF2-40B4-BE49-F238E27FC236}">
                <a16:creationId xmlns:a16="http://schemas.microsoft.com/office/drawing/2014/main" id="{944B20DB-3D2D-47C7-BCB0-DC03FE04F664}"/>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Fed Pays Interest on Reserve Balances (IORB)</a:t>
            </a:r>
          </a:p>
        </p:txBody>
      </p:sp>
    </p:spTree>
    <p:extLst>
      <p:ext uri="{BB962C8B-B14F-4D97-AF65-F5344CB8AC3E}">
        <p14:creationId xmlns:p14="http://schemas.microsoft.com/office/powerpoint/2010/main" val="89149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cxnSp>
        <p:nvCxnSpPr>
          <p:cNvPr id="21" name="Straight Connector 20">
            <a:extLst>
              <a:ext uri="{FF2B5EF4-FFF2-40B4-BE49-F238E27FC236}">
                <a16:creationId xmlns:a16="http://schemas.microsoft.com/office/drawing/2014/main" id="{3F33E3EE-10B5-4906-865A-E3A7DD5E6AA2}"/>
              </a:ext>
            </a:extLst>
          </p:cNvPr>
          <p:cNvCxnSpPr/>
          <p:nvPr/>
        </p:nvCxnSpPr>
        <p:spPr>
          <a:xfrm>
            <a:off x="1252142" y="4356967"/>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252FA5-DD4D-4470-A7F4-D619D52CBBB2}"/>
              </a:ext>
            </a:extLst>
          </p:cNvPr>
          <p:cNvSpPr txBox="1"/>
          <p:nvPr/>
        </p:nvSpPr>
        <p:spPr>
          <a:xfrm>
            <a:off x="2934492" y="4156912"/>
            <a:ext cx="1558635" cy="400110"/>
          </a:xfrm>
          <a:prstGeom prst="rect">
            <a:avLst/>
          </a:prstGeom>
          <a:noFill/>
        </p:spPr>
        <p:txBody>
          <a:bodyPr wrap="square" rtlCol="0">
            <a:spAutoFit/>
          </a:bodyPr>
          <a:lstStyle/>
          <a:p>
            <a:r>
              <a:rPr lang="en-US" sz="2000" dirty="0"/>
              <a:t>Reserves</a:t>
            </a:r>
          </a:p>
        </p:txBody>
      </p:sp>
      <p:sp>
        <p:nvSpPr>
          <p:cNvPr id="28" name="TextBox 27">
            <a:extLst>
              <a:ext uri="{FF2B5EF4-FFF2-40B4-BE49-F238E27FC236}">
                <a16:creationId xmlns:a16="http://schemas.microsoft.com/office/drawing/2014/main" id="{461F5674-B2CF-4D35-95CD-5EFDAD6BFFEC}"/>
              </a:ext>
            </a:extLst>
          </p:cNvPr>
          <p:cNvSpPr txBox="1"/>
          <p:nvPr/>
        </p:nvSpPr>
        <p:spPr>
          <a:xfrm>
            <a:off x="350933" y="4139257"/>
            <a:ext cx="806631" cy="400110"/>
          </a:xfrm>
          <a:prstGeom prst="rect">
            <a:avLst/>
          </a:prstGeom>
          <a:noFill/>
        </p:spPr>
        <p:txBody>
          <a:bodyPr wrap="none" rtlCol="0">
            <a:spAutoFit/>
          </a:bodyPr>
          <a:lstStyle/>
          <a:p>
            <a:r>
              <a:rPr lang="en-US" sz="2000" dirty="0"/>
              <a:t>  2.0%</a:t>
            </a:r>
          </a:p>
        </p:txBody>
      </p:sp>
      <p:sp>
        <p:nvSpPr>
          <p:cNvPr id="15" name="TextBox 14">
            <a:extLst>
              <a:ext uri="{FF2B5EF4-FFF2-40B4-BE49-F238E27FC236}">
                <a16:creationId xmlns:a16="http://schemas.microsoft.com/office/drawing/2014/main" id="{8297A856-7F0D-40E7-B6AF-667EC9B4943C}"/>
              </a:ext>
            </a:extLst>
          </p:cNvPr>
          <p:cNvSpPr txBox="1"/>
          <p:nvPr/>
        </p:nvSpPr>
        <p:spPr>
          <a:xfrm>
            <a:off x="1979401" y="5477389"/>
            <a:ext cx="1558636" cy="707886"/>
          </a:xfrm>
          <a:prstGeom prst="rect">
            <a:avLst/>
          </a:prstGeom>
          <a:noFill/>
        </p:spPr>
        <p:txBody>
          <a:bodyPr wrap="square" rtlCol="0">
            <a:spAutoFit/>
          </a:bodyPr>
          <a:lstStyle/>
          <a:p>
            <a:pPr algn="ctr"/>
            <a:r>
              <a:rPr lang="en-US" sz="2000" dirty="0"/>
              <a:t>Borrow at 2.0%</a:t>
            </a:r>
          </a:p>
        </p:txBody>
      </p:sp>
      <p:sp>
        <p:nvSpPr>
          <p:cNvPr id="16" name="Right Arrow 15">
            <a:extLst>
              <a:ext uri="{FF2B5EF4-FFF2-40B4-BE49-F238E27FC236}">
                <a16:creationId xmlns:a16="http://schemas.microsoft.com/office/drawing/2014/main" id="{FFD407AF-B95D-40E0-B63B-73979C787FEC}"/>
              </a:ext>
            </a:extLst>
          </p:cNvPr>
          <p:cNvSpPr/>
          <p:nvPr/>
        </p:nvSpPr>
        <p:spPr>
          <a:xfrm rot="19026607">
            <a:off x="5427597" y="4656936"/>
            <a:ext cx="1361911"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06D8195E-C4E7-4FB7-9B90-BC111881E651}"/>
              </a:ext>
            </a:extLst>
          </p:cNvPr>
          <p:cNvSpPr txBox="1"/>
          <p:nvPr/>
        </p:nvSpPr>
        <p:spPr>
          <a:xfrm>
            <a:off x="5539220" y="5477389"/>
            <a:ext cx="1487019" cy="707886"/>
          </a:xfrm>
          <a:prstGeom prst="rect">
            <a:avLst/>
          </a:prstGeom>
          <a:noFill/>
        </p:spPr>
        <p:txBody>
          <a:bodyPr wrap="square" rtlCol="0">
            <a:spAutoFit/>
          </a:bodyPr>
          <a:lstStyle/>
          <a:p>
            <a:pPr algn="ctr"/>
            <a:r>
              <a:rPr lang="en-US" sz="2000" dirty="0"/>
              <a:t>Deposit at 2.5%</a:t>
            </a:r>
          </a:p>
        </p:txBody>
      </p:sp>
      <p:cxnSp>
        <p:nvCxnSpPr>
          <p:cNvPr id="29" name="Straight Connector 28">
            <a:extLst>
              <a:ext uri="{FF2B5EF4-FFF2-40B4-BE49-F238E27FC236}">
                <a16:creationId xmlns:a16="http://schemas.microsoft.com/office/drawing/2014/main" id="{A7AF3204-5418-49DC-B290-6551FE9D1534}"/>
              </a:ext>
            </a:extLst>
          </p:cNvPr>
          <p:cNvCxnSpPr/>
          <p:nvPr/>
        </p:nvCxnSpPr>
        <p:spPr>
          <a:xfrm>
            <a:off x="1192262" y="3644817"/>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3404B83-3C53-44AC-ABD2-C2EA8770ADFF}"/>
              </a:ext>
            </a:extLst>
          </p:cNvPr>
          <p:cNvSpPr txBox="1"/>
          <p:nvPr/>
        </p:nvSpPr>
        <p:spPr>
          <a:xfrm>
            <a:off x="2874612" y="3444762"/>
            <a:ext cx="1558635" cy="400110"/>
          </a:xfrm>
          <a:prstGeom prst="rect">
            <a:avLst/>
          </a:prstGeom>
          <a:noFill/>
        </p:spPr>
        <p:txBody>
          <a:bodyPr wrap="square" rtlCol="0">
            <a:spAutoFit/>
          </a:bodyPr>
          <a:lstStyle/>
          <a:p>
            <a:r>
              <a:rPr lang="en-US" sz="2000" dirty="0"/>
              <a:t>Reserves</a:t>
            </a:r>
          </a:p>
        </p:txBody>
      </p:sp>
      <p:sp>
        <p:nvSpPr>
          <p:cNvPr id="32" name="TextBox 31">
            <a:extLst>
              <a:ext uri="{FF2B5EF4-FFF2-40B4-BE49-F238E27FC236}">
                <a16:creationId xmlns:a16="http://schemas.microsoft.com/office/drawing/2014/main" id="{46DAD54D-D579-4BE0-9252-01B4D61C6423}"/>
              </a:ext>
            </a:extLst>
          </p:cNvPr>
          <p:cNvSpPr txBox="1"/>
          <p:nvPr/>
        </p:nvSpPr>
        <p:spPr>
          <a:xfrm>
            <a:off x="291053" y="3427107"/>
            <a:ext cx="691215" cy="400110"/>
          </a:xfrm>
          <a:prstGeom prst="rect">
            <a:avLst/>
          </a:prstGeom>
          <a:noFill/>
        </p:spPr>
        <p:txBody>
          <a:bodyPr wrap="none" rtlCol="0">
            <a:spAutoFit/>
          </a:bodyPr>
          <a:lstStyle/>
          <a:p>
            <a:r>
              <a:rPr lang="en-US" sz="2000" dirty="0"/>
              <a:t>2.5%</a:t>
            </a:r>
          </a:p>
        </p:txBody>
      </p:sp>
      <p:cxnSp>
        <p:nvCxnSpPr>
          <p:cNvPr id="33" name="Straight Arrow Connector 32">
            <a:extLst>
              <a:ext uri="{FF2B5EF4-FFF2-40B4-BE49-F238E27FC236}">
                <a16:creationId xmlns:a16="http://schemas.microsoft.com/office/drawing/2014/main" id="{6BD17316-6297-43E2-8917-58A1B17FBC66}"/>
              </a:ext>
            </a:extLst>
          </p:cNvPr>
          <p:cNvCxnSpPr>
            <a:cxnSpLocks/>
          </p:cNvCxnSpPr>
          <p:nvPr/>
        </p:nvCxnSpPr>
        <p:spPr>
          <a:xfrm flipV="1">
            <a:off x="1985684" y="3750955"/>
            <a:ext cx="0" cy="423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5CA1E10-DBB2-4742-BE1F-43361BBCC040}"/>
              </a:ext>
            </a:extLst>
          </p:cNvPr>
          <p:cNvSpPr txBox="1"/>
          <p:nvPr/>
        </p:nvSpPr>
        <p:spPr>
          <a:xfrm>
            <a:off x="2152809" y="3731134"/>
            <a:ext cx="5223641" cy="584775"/>
          </a:xfrm>
          <a:prstGeom prst="rect">
            <a:avLst/>
          </a:prstGeom>
          <a:noFill/>
        </p:spPr>
        <p:txBody>
          <a:bodyPr wrap="square" rtlCol="0">
            <a:spAutoFit/>
          </a:bodyPr>
          <a:lstStyle/>
          <a:p>
            <a:r>
              <a:rPr lang="en-US" sz="1600" b="1" dirty="0"/>
              <a:t>Increase in demand for borrowing </a:t>
            </a:r>
          </a:p>
          <a:p>
            <a:r>
              <a:rPr lang="en-US" sz="1600" b="1" dirty="0"/>
              <a:t>reserves in the fed funds market</a:t>
            </a:r>
          </a:p>
        </p:txBody>
      </p:sp>
      <p:sp>
        <p:nvSpPr>
          <p:cNvPr id="35" name="TextBox 34">
            <a:extLst>
              <a:ext uri="{FF2B5EF4-FFF2-40B4-BE49-F238E27FC236}">
                <a16:creationId xmlns:a16="http://schemas.microsoft.com/office/drawing/2014/main" id="{8B9B04BE-10B3-4AAC-8A2B-BEC4F498972B}"/>
              </a:ext>
            </a:extLst>
          </p:cNvPr>
          <p:cNvSpPr txBox="1"/>
          <p:nvPr/>
        </p:nvSpPr>
        <p:spPr>
          <a:xfrm>
            <a:off x="0" y="6173269"/>
            <a:ext cx="9144000" cy="646331"/>
          </a:xfrm>
          <a:prstGeom prst="rect">
            <a:avLst/>
          </a:prstGeom>
          <a:noFill/>
        </p:spPr>
        <p:txBody>
          <a:bodyPr wrap="square" rtlCol="0">
            <a:spAutoFit/>
          </a:bodyPr>
          <a:lstStyle/>
          <a:p>
            <a:pPr algn="ctr"/>
            <a:r>
              <a:rPr lang="en-US" b="1" dirty="0"/>
              <a:t>Other banks also see the opportunity to earn profits by borrowing in the fed funds market, which drives up the cost of borrowing in the fed funds market, and profits go to zero.</a:t>
            </a:r>
          </a:p>
        </p:txBody>
      </p:sp>
      <p:sp>
        <p:nvSpPr>
          <p:cNvPr id="2" name="Slide Number Placeholder 1"/>
          <p:cNvSpPr>
            <a:spLocks noGrp="1"/>
          </p:cNvSpPr>
          <p:nvPr>
            <p:ph type="sldNum" sz="quarter" idx="12"/>
          </p:nvPr>
        </p:nvSpPr>
        <p:spPr/>
        <p:txBody>
          <a:bodyPr/>
          <a:lstStyle/>
          <a:p>
            <a:fld id="{6457A4C7-8489-44FC-86E2-6D191A70AE12}" type="slidenum">
              <a:rPr lang="en-US" smtClean="0"/>
              <a:t>22</a:t>
            </a:fld>
            <a:endParaRPr lang="en-US"/>
          </a:p>
        </p:txBody>
      </p:sp>
      <p:sp>
        <p:nvSpPr>
          <p:cNvPr id="37" name="Right Arrow 14">
            <a:extLst>
              <a:ext uri="{FF2B5EF4-FFF2-40B4-BE49-F238E27FC236}">
                <a16:creationId xmlns:a16="http://schemas.microsoft.com/office/drawing/2014/main" id="{3DF97966-A90F-4DF8-B101-74E09521750C}"/>
              </a:ext>
            </a:extLst>
          </p:cNvPr>
          <p:cNvSpPr/>
          <p:nvPr/>
        </p:nvSpPr>
        <p:spPr>
          <a:xfrm rot="2849898">
            <a:off x="2740917" y="4796279"/>
            <a:ext cx="750712"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8" name="Picture 37">
            <a:extLst>
              <a:ext uri="{FF2B5EF4-FFF2-40B4-BE49-F238E27FC236}">
                <a16:creationId xmlns:a16="http://schemas.microsoft.com/office/drawing/2014/main" id="{22DB25CB-32E1-4D6A-B900-043D3E1EF0A1}"/>
              </a:ext>
            </a:extLst>
          </p:cNvPr>
          <p:cNvPicPr>
            <a:picLocks noChangeAspect="1"/>
          </p:cNvPicPr>
          <p:nvPr/>
        </p:nvPicPr>
        <p:blipFill>
          <a:blip r:embed="rId3"/>
          <a:stretch>
            <a:fillRect/>
          </a:stretch>
        </p:blipFill>
        <p:spPr>
          <a:xfrm>
            <a:off x="5458171" y="280238"/>
            <a:ext cx="2793356" cy="1678946"/>
          </a:xfrm>
          <a:prstGeom prst="rect">
            <a:avLst/>
          </a:prstGeom>
        </p:spPr>
      </p:pic>
      <p:pic>
        <p:nvPicPr>
          <p:cNvPr id="39" name="Picture 38">
            <a:extLst>
              <a:ext uri="{FF2B5EF4-FFF2-40B4-BE49-F238E27FC236}">
                <a16:creationId xmlns:a16="http://schemas.microsoft.com/office/drawing/2014/main" id="{651023A9-1E3B-48E6-BC56-EF76F4056EB0}"/>
              </a:ext>
            </a:extLst>
          </p:cNvPr>
          <p:cNvPicPr>
            <a:picLocks noChangeAspect="1"/>
          </p:cNvPicPr>
          <p:nvPr/>
        </p:nvPicPr>
        <p:blipFill>
          <a:blip r:embed="rId4"/>
          <a:stretch>
            <a:fillRect/>
          </a:stretch>
        </p:blipFill>
        <p:spPr>
          <a:xfrm>
            <a:off x="933223" y="280238"/>
            <a:ext cx="2752607" cy="1678946"/>
          </a:xfrm>
          <a:prstGeom prst="rect">
            <a:avLst/>
          </a:prstGeom>
        </p:spPr>
      </p:pic>
      <p:sp>
        <p:nvSpPr>
          <p:cNvPr id="25" name="TextBox 24">
            <a:extLst>
              <a:ext uri="{FF2B5EF4-FFF2-40B4-BE49-F238E27FC236}">
                <a16:creationId xmlns:a16="http://schemas.microsoft.com/office/drawing/2014/main" id="{FDC4EE8F-F54D-446F-BCFE-056E1FE5FCAB}"/>
              </a:ext>
            </a:extLst>
          </p:cNvPr>
          <p:cNvSpPr txBox="1"/>
          <p:nvPr/>
        </p:nvSpPr>
        <p:spPr>
          <a:xfrm>
            <a:off x="460048" y="2041576"/>
            <a:ext cx="3848888" cy="769441"/>
          </a:xfrm>
          <a:prstGeom prst="rect">
            <a:avLst/>
          </a:prstGeom>
          <a:noFill/>
        </p:spPr>
        <p:txBody>
          <a:bodyPr wrap="square" rtlCol="0">
            <a:spAutoFit/>
          </a:bodyPr>
          <a:lstStyle/>
          <a:p>
            <a:pPr algn="ctr"/>
            <a:r>
              <a:rPr lang="en-US" sz="2200" dirty="0"/>
              <a:t>Market for Bank Reserves</a:t>
            </a:r>
          </a:p>
          <a:p>
            <a:pPr algn="ctr"/>
            <a:r>
              <a:rPr lang="en-US" sz="2200" dirty="0"/>
              <a:t>(Federal Funds Market)</a:t>
            </a:r>
          </a:p>
        </p:txBody>
      </p:sp>
      <p:sp>
        <p:nvSpPr>
          <p:cNvPr id="26" name="TextBox 25">
            <a:extLst>
              <a:ext uri="{FF2B5EF4-FFF2-40B4-BE49-F238E27FC236}">
                <a16:creationId xmlns:a16="http://schemas.microsoft.com/office/drawing/2014/main" id="{9189EC2F-303D-472F-834B-674072E0A7EA}"/>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Fed Pays Interest on Reserve Balances (IORB)</a:t>
            </a:r>
          </a:p>
        </p:txBody>
      </p:sp>
    </p:spTree>
    <p:extLst>
      <p:ext uri="{BB962C8B-B14F-4D97-AF65-F5344CB8AC3E}">
        <p14:creationId xmlns:p14="http://schemas.microsoft.com/office/powerpoint/2010/main" val="303660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sp>
        <p:nvSpPr>
          <p:cNvPr id="20" name="TextBox 19">
            <a:extLst>
              <a:ext uri="{FF2B5EF4-FFF2-40B4-BE49-F238E27FC236}">
                <a16:creationId xmlns:a16="http://schemas.microsoft.com/office/drawing/2014/main" id="{A66B66E1-FE1A-4AAD-A4B8-8307832E4D14}"/>
              </a:ext>
            </a:extLst>
          </p:cNvPr>
          <p:cNvSpPr txBox="1"/>
          <p:nvPr/>
        </p:nvSpPr>
        <p:spPr>
          <a:xfrm>
            <a:off x="723900" y="6399372"/>
            <a:ext cx="7696200" cy="369332"/>
          </a:xfrm>
          <a:prstGeom prst="rect">
            <a:avLst/>
          </a:prstGeom>
          <a:noFill/>
        </p:spPr>
        <p:txBody>
          <a:bodyPr wrap="square" rtlCol="0">
            <a:spAutoFit/>
          </a:bodyPr>
          <a:lstStyle/>
          <a:p>
            <a:pPr algn="ctr"/>
            <a:r>
              <a:rPr lang="en-US" b="1" dirty="0"/>
              <a:t>How will a bank invest its funds with these interest rates?</a:t>
            </a:r>
          </a:p>
        </p:txBody>
      </p:sp>
      <p:sp>
        <p:nvSpPr>
          <p:cNvPr id="32" name="Rectangle 31">
            <a:extLst>
              <a:ext uri="{FF2B5EF4-FFF2-40B4-BE49-F238E27FC236}">
                <a16:creationId xmlns:a16="http://schemas.microsoft.com/office/drawing/2014/main" id="{5B9A0DCB-CDC2-4099-8AD8-1443BA8D1EAA}"/>
              </a:ext>
            </a:extLst>
          </p:cNvPr>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7B3F7916-848D-4D01-B5E2-1B5584831EF9}"/>
              </a:ext>
            </a:extLst>
          </p:cNvPr>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cxnSp>
        <p:nvCxnSpPr>
          <p:cNvPr id="35" name="Straight Connector 34">
            <a:extLst>
              <a:ext uri="{FF2B5EF4-FFF2-40B4-BE49-F238E27FC236}">
                <a16:creationId xmlns:a16="http://schemas.microsoft.com/office/drawing/2014/main" id="{D21064CC-538F-4C5B-8DCB-63B8C113EAB9}"/>
              </a:ext>
            </a:extLst>
          </p:cNvPr>
          <p:cNvCxnSpPr/>
          <p:nvPr/>
        </p:nvCxnSpPr>
        <p:spPr>
          <a:xfrm>
            <a:off x="1361257" y="3034801"/>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D0642D2-B591-4F36-8003-F297CDFD0909}"/>
              </a:ext>
            </a:extLst>
          </p:cNvPr>
          <p:cNvSpPr txBox="1"/>
          <p:nvPr/>
        </p:nvSpPr>
        <p:spPr>
          <a:xfrm>
            <a:off x="3013365" y="2799949"/>
            <a:ext cx="1558635" cy="400110"/>
          </a:xfrm>
          <a:prstGeom prst="rect">
            <a:avLst/>
          </a:prstGeom>
          <a:noFill/>
        </p:spPr>
        <p:txBody>
          <a:bodyPr wrap="square" rtlCol="0">
            <a:spAutoFit/>
          </a:bodyPr>
          <a:lstStyle/>
          <a:p>
            <a:r>
              <a:rPr lang="en-US" sz="2000" dirty="0"/>
              <a:t>Reserves</a:t>
            </a:r>
          </a:p>
        </p:txBody>
      </p:sp>
      <p:sp>
        <p:nvSpPr>
          <p:cNvPr id="37" name="TextBox 36">
            <a:extLst>
              <a:ext uri="{FF2B5EF4-FFF2-40B4-BE49-F238E27FC236}">
                <a16:creationId xmlns:a16="http://schemas.microsoft.com/office/drawing/2014/main" id="{4B96A38A-1FED-46B3-9F69-87642DF7F99C}"/>
              </a:ext>
            </a:extLst>
          </p:cNvPr>
          <p:cNvSpPr txBox="1"/>
          <p:nvPr/>
        </p:nvSpPr>
        <p:spPr>
          <a:xfrm>
            <a:off x="496918" y="2806201"/>
            <a:ext cx="806631" cy="400110"/>
          </a:xfrm>
          <a:prstGeom prst="rect">
            <a:avLst/>
          </a:prstGeom>
          <a:noFill/>
        </p:spPr>
        <p:txBody>
          <a:bodyPr wrap="none" rtlCol="0">
            <a:spAutoFit/>
          </a:bodyPr>
          <a:lstStyle/>
          <a:p>
            <a:r>
              <a:rPr lang="en-US" sz="2000" dirty="0"/>
              <a:t>  3.0%</a:t>
            </a:r>
          </a:p>
        </p:txBody>
      </p:sp>
      <p:sp>
        <p:nvSpPr>
          <p:cNvPr id="3" name="Slide Number Placeholder 2"/>
          <p:cNvSpPr>
            <a:spLocks noGrp="1"/>
          </p:cNvSpPr>
          <p:nvPr>
            <p:ph type="sldNum" sz="quarter" idx="12"/>
          </p:nvPr>
        </p:nvSpPr>
        <p:spPr>
          <a:xfrm>
            <a:off x="7140566" y="6417027"/>
            <a:ext cx="2057400" cy="365125"/>
          </a:xfrm>
        </p:spPr>
        <p:txBody>
          <a:bodyPr/>
          <a:lstStyle/>
          <a:p>
            <a:pPr algn="ctr"/>
            <a:fld id="{6457A4C7-8489-44FC-86E2-6D191A70AE12}" type="slidenum">
              <a:rPr lang="en-US" smtClean="0"/>
              <a:pPr algn="ctr"/>
              <a:t>23</a:t>
            </a:fld>
            <a:endParaRPr lang="en-US" dirty="0"/>
          </a:p>
        </p:txBody>
      </p:sp>
      <p:pic>
        <p:nvPicPr>
          <p:cNvPr id="18" name="Picture 17">
            <a:extLst>
              <a:ext uri="{FF2B5EF4-FFF2-40B4-BE49-F238E27FC236}">
                <a16:creationId xmlns:a16="http://schemas.microsoft.com/office/drawing/2014/main" id="{6CDCE86F-1E3D-4986-B281-153BEE964684}"/>
              </a:ext>
            </a:extLst>
          </p:cNvPr>
          <p:cNvPicPr>
            <a:picLocks noChangeAspect="1"/>
          </p:cNvPicPr>
          <p:nvPr/>
        </p:nvPicPr>
        <p:blipFill>
          <a:blip r:embed="rId3"/>
          <a:stretch>
            <a:fillRect/>
          </a:stretch>
        </p:blipFill>
        <p:spPr>
          <a:xfrm>
            <a:off x="5458171" y="280238"/>
            <a:ext cx="2793356" cy="1678946"/>
          </a:xfrm>
          <a:prstGeom prst="rect">
            <a:avLst/>
          </a:prstGeom>
        </p:spPr>
      </p:pic>
      <p:pic>
        <p:nvPicPr>
          <p:cNvPr id="21" name="Picture 20">
            <a:extLst>
              <a:ext uri="{FF2B5EF4-FFF2-40B4-BE49-F238E27FC236}">
                <a16:creationId xmlns:a16="http://schemas.microsoft.com/office/drawing/2014/main" id="{F36BB95E-419D-459D-B795-7ED55827C9D6}"/>
              </a:ext>
            </a:extLst>
          </p:cNvPr>
          <p:cNvPicPr>
            <a:picLocks noChangeAspect="1"/>
          </p:cNvPicPr>
          <p:nvPr/>
        </p:nvPicPr>
        <p:blipFill>
          <a:blip r:embed="rId4"/>
          <a:stretch>
            <a:fillRect/>
          </a:stretch>
        </p:blipFill>
        <p:spPr>
          <a:xfrm>
            <a:off x="933223" y="280238"/>
            <a:ext cx="2752607" cy="1678946"/>
          </a:xfrm>
          <a:prstGeom prst="rect">
            <a:avLst/>
          </a:prstGeom>
        </p:spPr>
      </p:pic>
      <p:sp>
        <p:nvSpPr>
          <p:cNvPr id="16" name="TextBox 15">
            <a:extLst>
              <a:ext uri="{FF2B5EF4-FFF2-40B4-BE49-F238E27FC236}">
                <a16:creationId xmlns:a16="http://schemas.microsoft.com/office/drawing/2014/main" id="{089F0A5B-A7B9-45FF-B78F-30616458CF34}"/>
              </a:ext>
            </a:extLst>
          </p:cNvPr>
          <p:cNvSpPr txBox="1"/>
          <p:nvPr/>
        </p:nvSpPr>
        <p:spPr>
          <a:xfrm>
            <a:off x="460048" y="2041576"/>
            <a:ext cx="3848888" cy="769441"/>
          </a:xfrm>
          <a:prstGeom prst="rect">
            <a:avLst/>
          </a:prstGeom>
          <a:noFill/>
        </p:spPr>
        <p:txBody>
          <a:bodyPr wrap="square" rtlCol="0">
            <a:spAutoFit/>
          </a:bodyPr>
          <a:lstStyle/>
          <a:p>
            <a:pPr algn="ctr"/>
            <a:r>
              <a:rPr lang="en-US" sz="2200" dirty="0"/>
              <a:t>Market for Bank Reserves</a:t>
            </a:r>
          </a:p>
          <a:p>
            <a:pPr algn="ctr"/>
            <a:r>
              <a:rPr lang="en-US" sz="2200" dirty="0"/>
              <a:t>(Federal Funds Market)</a:t>
            </a:r>
          </a:p>
        </p:txBody>
      </p:sp>
      <p:sp>
        <p:nvSpPr>
          <p:cNvPr id="17" name="TextBox 16">
            <a:extLst>
              <a:ext uri="{FF2B5EF4-FFF2-40B4-BE49-F238E27FC236}">
                <a16:creationId xmlns:a16="http://schemas.microsoft.com/office/drawing/2014/main" id="{A6BC7DA9-9EC2-4DB8-AB41-4AB3523969CB}"/>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Fed Pays Interest on Reserve Balances (IORB)</a:t>
            </a:r>
          </a:p>
        </p:txBody>
      </p:sp>
    </p:spTree>
    <p:extLst>
      <p:ext uri="{BB962C8B-B14F-4D97-AF65-F5344CB8AC3E}">
        <p14:creationId xmlns:p14="http://schemas.microsoft.com/office/powerpoint/2010/main" val="385629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sp>
        <p:nvSpPr>
          <p:cNvPr id="14" name="Right Arrow 14">
            <a:extLst>
              <a:ext uri="{FF2B5EF4-FFF2-40B4-BE49-F238E27FC236}">
                <a16:creationId xmlns:a16="http://schemas.microsoft.com/office/drawing/2014/main" id="{31ED38B9-7CB3-49A6-80AE-FA9D8F973287}"/>
              </a:ext>
            </a:extLst>
          </p:cNvPr>
          <p:cNvSpPr/>
          <p:nvPr/>
        </p:nvSpPr>
        <p:spPr>
          <a:xfrm rot="14138871">
            <a:off x="1808527" y="4190927"/>
            <a:ext cx="2054984"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a:extLst>
              <a:ext uri="{FF2B5EF4-FFF2-40B4-BE49-F238E27FC236}">
                <a16:creationId xmlns:a16="http://schemas.microsoft.com/office/drawing/2014/main" id="{FFD407AF-B95D-40E0-B63B-73979C787FEC}"/>
              </a:ext>
            </a:extLst>
          </p:cNvPr>
          <p:cNvSpPr/>
          <p:nvPr/>
        </p:nvSpPr>
        <p:spPr>
          <a:xfrm rot="7646164">
            <a:off x="5284170" y="4476221"/>
            <a:ext cx="1361911"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A66B66E1-FE1A-4AAD-A4B8-8307832E4D14}"/>
              </a:ext>
            </a:extLst>
          </p:cNvPr>
          <p:cNvSpPr txBox="1"/>
          <p:nvPr/>
        </p:nvSpPr>
        <p:spPr>
          <a:xfrm>
            <a:off x="3241788" y="6412820"/>
            <a:ext cx="2431473" cy="369332"/>
          </a:xfrm>
          <a:prstGeom prst="rect">
            <a:avLst/>
          </a:prstGeom>
          <a:noFill/>
        </p:spPr>
        <p:txBody>
          <a:bodyPr wrap="square" rtlCol="0">
            <a:spAutoFit/>
          </a:bodyPr>
          <a:lstStyle/>
          <a:p>
            <a:pPr algn="ctr"/>
            <a:r>
              <a:rPr lang="en-US" b="1" dirty="0"/>
              <a:t>Profit = 50 basis points</a:t>
            </a:r>
          </a:p>
        </p:txBody>
      </p:sp>
      <p:sp>
        <p:nvSpPr>
          <p:cNvPr id="32" name="Rectangle 31">
            <a:extLst>
              <a:ext uri="{FF2B5EF4-FFF2-40B4-BE49-F238E27FC236}">
                <a16:creationId xmlns:a16="http://schemas.microsoft.com/office/drawing/2014/main" id="{5B9A0DCB-CDC2-4099-8AD8-1443BA8D1EAA}"/>
              </a:ext>
            </a:extLst>
          </p:cNvPr>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7B3F7916-848D-4D01-B5E2-1B5584831EF9}"/>
              </a:ext>
            </a:extLst>
          </p:cNvPr>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cxnSp>
        <p:nvCxnSpPr>
          <p:cNvPr id="35" name="Straight Connector 34">
            <a:extLst>
              <a:ext uri="{FF2B5EF4-FFF2-40B4-BE49-F238E27FC236}">
                <a16:creationId xmlns:a16="http://schemas.microsoft.com/office/drawing/2014/main" id="{D21064CC-538F-4C5B-8DCB-63B8C113EAB9}"/>
              </a:ext>
            </a:extLst>
          </p:cNvPr>
          <p:cNvCxnSpPr/>
          <p:nvPr/>
        </p:nvCxnSpPr>
        <p:spPr>
          <a:xfrm>
            <a:off x="1361257" y="3034801"/>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D0642D2-B591-4F36-8003-F297CDFD0909}"/>
              </a:ext>
            </a:extLst>
          </p:cNvPr>
          <p:cNvSpPr txBox="1"/>
          <p:nvPr/>
        </p:nvSpPr>
        <p:spPr>
          <a:xfrm>
            <a:off x="3013365" y="2799949"/>
            <a:ext cx="1558635" cy="400110"/>
          </a:xfrm>
          <a:prstGeom prst="rect">
            <a:avLst/>
          </a:prstGeom>
          <a:noFill/>
        </p:spPr>
        <p:txBody>
          <a:bodyPr wrap="square" rtlCol="0">
            <a:spAutoFit/>
          </a:bodyPr>
          <a:lstStyle/>
          <a:p>
            <a:r>
              <a:rPr lang="en-US" sz="2000" dirty="0"/>
              <a:t>Reserves</a:t>
            </a:r>
          </a:p>
        </p:txBody>
      </p:sp>
      <p:sp>
        <p:nvSpPr>
          <p:cNvPr id="37" name="TextBox 36">
            <a:extLst>
              <a:ext uri="{FF2B5EF4-FFF2-40B4-BE49-F238E27FC236}">
                <a16:creationId xmlns:a16="http://schemas.microsoft.com/office/drawing/2014/main" id="{4B96A38A-1FED-46B3-9F69-87642DF7F99C}"/>
              </a:ext>
            </a:extLst>
          </p:cNvPr>
          <p:cNvSpPr txBox="1"/>
          <p:nvPr/>
        </p:nvSpPr>
        <p:spPr>
          <a:xfrm>
            <a:off x="496918" y="2806201"/>
            <a:ext cx="806631" cy="400110"/>
          </a:xfrm>
          <a:prstGeom prst="rect">
            <a:avLst/>
          </a:prstGeom>
          <a:noFill/>
        </p:spPr>
        <p:txBody>
          <a:bodyPr wrap="none" rtlCol="0">
            <a:spAutoFit/>
          </a:bodyPr>
          <a:lstStyle/>
          <a:p>
            <a:r>
              <a:rPr lang="en-US" sz="2000" dirty="0"/>
              <a:t>  3.0%</a:t>
            </a:r>
          </a:p>
        </p:txBody>
      </p:sp>
      <p:sp>
        <p:nvSpPr>
          <p:cNvPr id="38" name="TextBox 37">
            <a:extLst>
              <a:ext uri="{FF2B5EF4-FFF2-40B4-BE49-F238E27FC236}">
                <a16:creationId xmlns:a16="http://schemas.microsoft.com/office/drawing/2014/main" id="{2FD77E67-1133-4C8D-86BC-FCE4CAFA16AB}"/>
              </a:ext>
            </a:extLst>
          </p:cNvPr>
          <p:cNvSpPr txBox="1"/>
          <p:nvPr/>
        </p:nvSpPr>
        <p:spPr>
          <a:xfrm>
            <a:off x="1527142" y="5495160"/>
            <a:ext cx="1742312" cy="400110"/>
          </a:xfrm>
          <a:prstGeom prst="rect">
            <a:avLst/>
          </a:prstGeom>
          <a:noFill/>
        </p:spPr>
        <p:txBody>
          <a:bodyPr wrap="square" rtlCol="0">
            <a:spAutoFit/>
          </a:bodyPr>
          <a:lstStyle/>
          <a:p>
            <a:pPr algn="ctr"/>
            <a:r>
              <a:rPr lang="en-US" sz="2000" dirty="0"/>
              <a:t>Lend at 3.0% </a:t>
            </a:r>
          </a:p>
        </p:txBody>
      </p:sp>
      <p:sp>
        <p:nvSpPr>
          <p:cNvPr id="39" name="TextBox 38">
            <a:extLst>
              <a:ext uri="{FF2B5EF4-FFF2-40B4-BE49-F238E27FC236}">
                <a16:creationId xmlns:a16="http://schemas.microsoft.com/office/drawing/2014/main" id="{C8439D2E-2502-4503-863A-8DA12575D59F}"/>
              </a:ext>
            </a:extLst>
          </p:cNvPr>
          <p:cNvSpPr txBox="1"/>
          <p:nvPr/>
        </p:nvSpPr>
        <p:spPr>
          <a:xfrm>
            <a:off x="5617674" y="5393548"/>
            <a:ext cx="2817129" cy="707886"/>
          </a:xfrm>
          <a:prstGeom prst="rect">
            <a:avLst/>
          </a:prstGeom>
          <a:noFill/>
        </p:spPr>
        <p:txBody>
          <a:bodyPr wrap="square" rtlCol="0">
            <a:spAutoFit/>
          </a:bodyPr>
          <a:lstStyle/>
          <a:p>
            <a:pPr algn="ctr"/>
            <a:r>
              <a:rPr lang="en-US" sz="2000" dirty="0"/>
              <a:t>Withdraw from reserve account</a:t>
            </a:r>
          </a:p>
        </p:txBody>
      </p:sp>
      <p:sp>
        <p:nvSpPr>
          <p:cNvPr id="3" name="Slide Number Placeholder 2"/>
          <p:cNvSpPr>
            <a:spLocks noGrp="1"/>
          </p:cNvSpPr>
          <p:nvPr>
            <p:ph type="sldNum" sz="quarter" idx="12"/>
          </p:nvPr>
        </p:nvSpPr>
        <p:spPr/>
        <p:txBody>
          <a:bodyPr/>
          <a:lstStyle/>
          <a:p>
            <a:fld id="{6457A4C7-8489-44FC-86E2-6D191A70AE12}" type="slidenum">
              <a:rPr lang="en-US" smtClean="0"/>
              <a:t>24</a:t>
            </a:fld>
            <a:endParaRPr lang="en-US"/>
          </a:p>
        </p:txBody>
      </p:sp>
      <p:pic>
        <p:nvPicPr>
          <p:cNvPr id="27" name="Picture 26">
            <a:extLst>
              <a:ext uri="{FF2B5EF4-FFF2-40B4-BE49-F238E27FC236}">
                <a16:creationId xmlns:a16="http://schemas.microsoft.com/office/drawing/2014/main" id="{65750828-9A01-4FF9-AD69-4E2120689AD3}"/>
              </a:ext>
            </a:extLst>
          </p:cNvPr>
          <p:cNvPicPr>
            <a:picLocks noChangeAspect="1"/>
          </p:cNvPicPr>
          <p:nvPr/>
        </p:nvPicPr>
        <p:blipFill>
          <a:blip r:embed="rId3"/>
          <a:stretch>
            <a:fillRect/>
          </a:stretch>
        </p:blipFill>
        <p:spPr>
          <a:xfrm>
            <a:off x="5458171" y="280238"/>
            <a:ext cx="2793356" cy="1678946"/>
          </a:xfrm>
          <a:prstGeom prst="rect">
            <a:avLst/>
          </a:prstGeom>
        </p:spPr>
      </p:pic>
      <p:pic>
        <p:nvPicPr>
          <p:cNvPr id="28" name="Picture 27">
            <a:extLst>
              <a:ext uri="{FF2B5EF4-FFF2-40B4-BE49-F238E27FC236}">
                <a16:creationId xmlns:a16="http://schemas.microsoft.com/office/drawing/2014/main" id="{5189C183-A540-448F-B34D-941B2DE92F04}"/>
              </a:ext>
            </a:extLst>
          </p:cNvPr>
          <p:cNvPicPr>
            <a:picLocks noChangeAspect="1"/>
          </p:cNvPicPr>
          <p:nvPr/>
        </p:nvPicPr>
        <p:blipFill>
          <a:blip r:embed="rId4"/>
          <a:stretch>
            <a:fillRect/>
          </a:stretch>
        </p:blipFill>
        <p:spPr>
          <a:xfrm>
            <a:off x="933223" y="280238"/>
            <a:ext cx="2752607" cy="1678946"/>
          </a:xfrm>
          <a:prstGeom prst="rect">
            <a:avLst/>
          </a:prstGeom>
        </p:spPr>
      </p:pic>
      <p:sp>
        <p:nvSpPr>
          <p:cNvPr id="21" name="TextBox 20">
            <a:extLst>
              <a:ext uri="{FF2B5EF4-FFF2-40B4-BE49-F238E27FC236}">
                <a16:creationId xmlns:a16="http://schemas.microsoft.com/office/drawing/2014/main" id="{6FF67046-2A96-4DFF-9C1A-5045E2DF1D3F}"/>
              </a:ext>
            </a:extLst>
          </p:cNvPr>
          <p:cNvSpPr txBox="1"/>
          <p:nvPr/>
        </p:nvSpPr>
        <p:spPr>
          <a:xfrm>
            <a:off x="460048" y="2041576"/>
            <a:ext cx="3848888" cy="769441"/>
          </a:xfrm>
          <a:prstGeom prst="rect">
            <a:avLst/>
          </a:prstGeom>
          <a:noFill/>
        </p:spPr>
        <p:txBody>
          <a:bodyPr wrap="square" rtlCol="0">
            <a:spAutoFit/>
          </a:bodyPr>
          <a:lstStyle/>
          <a:p>
            <a:pPr algn="ctr"/>
            <a:r>
              <a:rPr lang="en-US" sz="2200" dirty="0"/>
              <a:t>Market for Bank Reserves</a:t>
            </a:r>
          </a:p>
          <a:p>
            <a:pPr algn="ctr"/>
            <a:r>
              <a:rPr lang="en-US" sz="2200" dirty="0"/>
              <a:t>(Federal Funds Market)</a:t>
            </a:r>
          </a:p>
        </p:txBody>
      </p:sp>
      <p:sp>
        <p:nvSpPr>
          <p:cNvPr id="25" name="TextBox 24">
            <a:extLst>
              <a:ext uri="{FF2B5EF4-FFF2-40B4-BE49-F238E27FC236}">
                <a16:creationId xmlns:a16="http://schemas.microsoft.com/office/drawing/2014/main" id="{5C6D31E7-8F55-4862-9345-0D7B58AF0C32}"/>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Fed Pays Interest on Reserve Balances (IORB)</a:t>
            </a:r>
          </a:p>
        </p:txBody>
      </p:sp>
    </p:spTree>
    <p:extLst>
      <p:ext uri="{BB962C8B-B14F-4D97-AF65-F5344CB8AC3E}">
        <p14:creationId xmlns:p14="http://schemas.microsoft.com/office/powerpoint/2010/main" val="1011294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sp>
        <p:nvSpPr>
          <p:cNvPr id="19" name="TextBox 18"/>
          <p:cNvSpPr txBox="1"/>
          <p:nvPr/>
        </p:nvSpPr>
        <p:spPr>
          <a:xfrm>
            <a:off x="460048" y="2041576"/>
            <a:ext cx="3848888" cy="769441"/>
          </a:xfrm>
          <a:prstGeom prst="rect">
            <a:avLst/>
          </a:prstGeom>
          <a:noFill/>
        </p:spPr>
        <p:txBody>
          <a:bodyPr wrap="square" rtlCol="0">
            <a:spAutoFit/>
          </a:bodyPr>
          <a:lstStyle/>
          <a:p>
            <a:pPr algn="ctr"/>
            <a:r>
              <a:rPr lang="en-US" sz="2200" dirty="0"/>
              <a:t>Market for Bank Reserves</a:t>
            </a:r>
          </a:p>
          <a:p>
            <a:pPr algn="ctr"/>
            <a:r>
              <a:rPr lang="en-US" sz="2200" dirty="0"/>
              <a:t>(Federal Funds Market)</a:t>
            </a:r>
          </a:p>
        </p:txBody>
      </p:sp>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cxnSp>
        <p:nvCxnSpPr>
          <p:cNvPr id="29" name="Straight Connector 28">
            <a:extLst>
              <a:ext uri="{FF2B5EF4-FFF2-40B4-BE49-F238E27FC236}">
                <a16:creationId xmlns:a16="http://schemas.microsoft.com/office/drawing/2014/main" id="{A7AF3204-5418-49DC-B290-6551FE9D1534}"/>
              </a:ext>
            </a:extLst>
          </p:cNvPr>
          <p:cNvCxnSpPr>
            <a:cxnSpLocks/>
          </p:cNvCxnSpPr>
          <p:nvPr/>
        </p:nvCxnSpPr>
        <p:spPr>
          <a:xfrm>
            <a:off x="1361257" y="3644817"/>
            <a:ext cx="157323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3404B83-3C53-44AC-ABD2-C2EA8770ADFF}"/>
              </a:ext>
            </a:extLst>
          </p:cNvPr>
          <p:cNvSpPr txBox="1"/>
          <p:nvPr/>
        </p:nvSpPr>
        <p:spPr>
          <a:xfrm>
            <a:off x="3115222" y="3444762"/>
            <a:ext cx="1558635" cy="400110"/>
          </a:xfrm>
          <a:prstGeom prst="rect">
            <a:avLst/>
          </a:prstGeom>
          <a:noFill/>
        </p:spPr>
        <p:txBody>
          <a:bodyPr wrap="square" rtlCol="0">
            <a:spAutoFit/>
          </a:bodyPr>
          <a:lstStyle/>
          <a:p>
            <a:r>
              <a:rPr lang="en-US" sz="2000" dirty="0"/>
              <a:t>Reserves</a:t>
            </a:r>
          </a:p>
        </p:txBody>
      </p:sp>
      <p:sp>
        <p:nvSpPr>
          <p:cNvPr id="32" name="TextBox 31">
            <a:extLst>
              <a:ext uri="{FF2B5EF4-FFF2-40B4-BE49-F238E27FC236}">
                <a16:creationId xmlns:a16="http://schemas.microsoft.com/office/drawing/2014/main" id="{46DAD54D-D579-4BE0-9252-01B4D61C6423}"/>
              </a:ext>
            </a:extLst>
          </p:cNvPr>
          <p:cNvSpPr txBox="1"/>
          <p:nvPr/>
        </p:nvSpPr>
        <p:spPr>
          <a:xfrm>
            <a:off x="562641" y="3407116"/>
            <a:ext cx="691215" cy="400110"/>
          </a:xfrm>
          <a:prstGeom prst="rect">
            <a:avLst/>
          </a:prstGeom>
          <a:noFill/>
        </p:spPr>
        <p:txBody>
          <a:bodyPr wrap="none" rtlCol="0">
            <a:spAutoFit/>
          </a:bodyPr>
          <a:lstStyle/>
          <a:p>
            <a:r>
              <a:rPr lang="en-US" sz="2000" dirty="0"/>
              <a:t>2.5%</a:t>
            </a:r>
          </a:p>
        </p:txBody>
      </p:sp>
      <p:cxnSp>
        <p:nvCxnSpPr>
          <p:cNvPr id="33" name="Straight Arrow Connector 32">
            <a:extLst>
              <a:ext uri="{FF2B5EF4-FFF2-40B4-BE49-F238E27FC236}">
                <a16:creationId xmlns:a16="http://schemas.microsoft.com/office/drawing/2014/main" id="{6BD17316-6297-43E2-8917-58A1B17FBC66}"/>
              </a:ext>
            </a:extLst>
          </p:cNvPr>
          <p:cNvCxnSpPr>
            <a:cxnSpLocks/>
          </p:cNvCxnSpPr>
          <p:nvPr/>
        </p:nvCxnSpPr>
        <p:spPr>
          <a:xfrm>
            <a:off x="2098111" y="3114392"/>
            <a:ext cx="0" cy="4731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9B04BE-10B3-4AAC-8A2B-BEC4F498972B}"/>
              </a:ext>
            </a:extLst>
          </p:cNvPr>
          <p:cNvSpPr txBox="1"/>
          <p:nvPr/>
        </p:nvSpPr>
        <p:spPr>
          <a:xfrm>
            <a:off x="121522" y="6173269"/>
            <a:ext cx="8731689" cy="646331"/>
          </a:xfrm>
          <a:prstGeom prst="rect">
            <a:avLst/>
          </a:prstGeom>
          <a:noFill/>
        </p:spPr>
        <p:txBody>
          <a:bodyPr wrap="square" rtlCol="0">
            <a:spAutoFit/>
          </a:bodyPr>
          <a:lstStyle/>
          <a:p>
            <a:pPr algn="ctr"/>
            <a:r>
              <a:rPr lang="en-US" b="1" dirty="0"/>
              <a:t>Other banks also see the opportunity to lend in the fed funds market, which reduces the cost of borrowing in the fed funds market, and profits from arbitrage go to zero.</a:t>
            </a:r>
          </a:p>
        </p:txBody>
      </p:sp>
      <p:cxnSp>
        <p:nvCxnSpPr>
          <p:cNvPr id="36" name="Straight Connector 35">
            <a:extLst>
              <a:ext uri="{FF2B5EF4-FFF2-40B4-BE49-F238E27FC236}">
                <a16:creationId xmlns:a16="http://schemas.microsoft.com/office/drawing/2014/main" id="{E6C30B02-89C8-4EA8-9132-2A6005B40121}"/>
              </a:ext>
            </a:extLst>
          </p:cNvPr>
          <p:cNvCxnSpPr/>
          <p:nvPr/>
        </p:nvCxnSpPr>
        <p:spPr>
          <a:xfrm>
            <a:off x="1361257" y="3034801"/>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20F43FD-13B5-4347-8119-76F34FC1AA4C}"/>
              </a:ext>
            </a:extLst>
          </p:cNvPr>
          <p:cNvSpPr txBox="1"/>
          <p:nvPr/>
        </p:nvSpPr>
        <p:spPr>
          <a:xfrm>
            <a:off x="3013365" y="2799949"/>
            <a:ext cx="1558635" cy="400110"/>
          </a:xfrm>
          <a:prstGeom prst="rect">
            <a:avLst/>
          </a:prstGeom>
          <a:noFill/>
        </p:spPr>
        <p:txBody>
          <a:bodyPr wrap="square" rtlCol="0">
            <a:spAutoFit/>
          </a:bodyPr>
          <a:lstStyle/>
          <a:p>
            <a:r>
              <a:rPr lang="en-US" sz="2000" dirty="0"/>
              <a:t>Reserves</a:t>
            </a:r>
          </a:p>
        </p:txBody>
      </p:sp>
      <p:sp>
        <p:nvSpPr>
          <p:cNvPr id="38" name="TextBox 37">
            <a:extLst>
              <a:ext uri="{FF2B5EF4-FFF2-40B4-BE49-F238E27FC236}">
                <a16:creationId xmlns:a16="http://schemas.microsoft.com/office/drawing/2014/main" id="{45598E75-D5C5-4C6B-A6D9-130739BD0737}"/>
              </a:ext>
            </a:extLst>
          </p:cNvPr>
          <p:cNvSpPr txBox="1"/>
          <p:nvPr/>
        </p:nvSpPr>
        <p:spPr>
          <a:xfrm>
            <a:off x="496918" y="2806201"/>
            <a:ext cx="806631" cy="400110"/>
          </a:xfrm>
          <a:prstGeom prst="rect">
            <a:avLst/>
          </a:prstGeom>
          <a:noFill/>
        </p:spPr>
        <p:txBody>
          <a:bodyPr wrap="none" rtlCol="0">
            <a:spAutoFit/>
          </a:bodyPr>
          <a:lstStyle/>
          <a:p>
            <a:r>
              <a:rPr lang="en-US" sz="2000" dirty="0"/>
              <a:t>  3.0%</a:t>
            </a:r>
          </a:p>
        </p:txBody>
      </p:sp>
      <p:sp>
        <p:nvSpPr>
          <p:cNvPr id="42" name="TextBox 41">
            <a:extLst>
              <a:ext uri="{FF2B5EF4-FFF2-40B4-BE49-F238E27FC236}">
                <a16:creationId xmlns:a16="http://schemas.microsoft.com/office/drawing/2014/main" id="{B76AB5AB-A28E-4F39-B184-1C722B299055}"/>
              </a:ext>
            </a:extLst>
          </p:cNvPr>
          <p:cNvSpPr txBox="1"/>
          <p:nvPr/>
        </p:nvSpPr>
        <p:spPr>
          <a:xfrm>
            <a:off x="5617674" y="5393548"/>
            <a:ext cx="2817129" cy="707886"/>
          </a:xfrm>
          <a:prstGeom prst="rect">
            <a:avLst/>
          </a:prstGeom>
          <a:noFill/>
        </p:spPr>
        <p:txBody>
          <a:bodyPr wrap="square" rtlCol="0">
            <a:spAutoFit/>
          </a:bodyPr>
          <a:lstStyle/>
          <a:p>
            <a:pPr algn="ctr"/>
            <a:r>
              <a:rPr lang="en-US" sz="2000" dirty="0"/>
              <a:t>Withdraw from reserve account</a:t>
            </a:r>
          </a:p>
        </p:txBody>
      </p:sp>
      <p:sp>
        <p:nvSpPr>
          <p:cNvPr id="8" name="TextBox 7">
            <a:extLst>
              <a:ext uri="{FF2B5EF4-FFF2-40B4-BE49-F238E27FC236}">
                <a16:creationId xmlns:a16="http://schemas.microsoft.com/office/drawing/2014/main" id="{7C8FA8A5-BD68-4E39-AD9C-465B4431F439}"/>
              </a:ext>
            </a:extLst>
          </p:cNvPr>
          <p:cNvSpPr txBox="1"/>
          <p:nvPr/>
        </p:nvSpPr>
        <p:spPr>
          <a:xfrm>
            <a:off x="2473303" y="3124263"/>
            <a:ext cx="2994346" cy="369332"/>
          </a:xfrm>
          <a:prstGeom prst="rect">
            <a:avLst/>
          </a:prstGeom>
          <a:noFill/>
        </p:spPr>
        <p:txBody>
          <a:bodyPr wrap="none" rtlCol="0">
            <a:spAutoFit/>
          </a:bodyPr>
          <a:lstStyle/>
          <a:p>
            <a:r>
              <a:rPr lang="en-US" b="1" dirty="0"/>
              <a:t>Increase in supply of reserves</a:t>
            </a:r>
          </a:p>
        </p:txBody>
      </p:sp>
      <p:sp>
        <p:nvSpPr>
          <p:cNvPr id="27" name="Right Arrow 14">
            <a:extLst>
              <a:ext uri="{FF2B5EF4-FFF2-40B4-BE49-F238E27FC236}">
                <a16:creationId xmlns:a16="http://schemas.microsoft.com/office/drawing/2014/main" id="{3F346DD2-C77B-46A3-9AEB-4EAF5A5F985E}"/>
              </a:ext>
            </a:extLst>
          </p:cNvPr>
          <p:cNvSpPr/>
          <p:nvPr/>
        </p:nvSpPr>
        <p:spPr>
          <a:xfrm rot="14138871">
            <a:off x="2242400" y="4419914"/>
            <a:ext cx="1500257"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82D2CC6F-A954-414E-BAD0-4FC742118B0B}"/>
              </a:ext>
            </a:extLst>
          </p:cNvPr>
          <p:cNvSpPr txBox="1"/>
          <p:nvPr/>
        </p:nvSpPr>
        <p:spPr>
          <a:xfrm>
            <a:off x="1527142" y="5495160"/>
            <a:ext cx="1742312" cy="400110"/>
          </a:xfrm>
          <a:prstGeom prst="rect">
            <a:avLst/>
          </a:prstGeom>
          <a:noFill/>
        </p:spPr>
        <p:txBody>
          <a:bodyPr wrap="square" rtlCol="0">
            <a:spAutoFit/>
          </a:bodyPr>
          <a:lstStyle/>
          <a:p>
            <a:pPr algn="ctr"/>
            <a:r>
              <a:rPr lang="en-US" sz="2000" dirty="0"/>
              <a:t>Lend at 3.0% </a:t>
            </a:r>
          </a:p>
        </p:txBody>
      </p:sp>
      <p:sp>
        <p:nvSpPr>
          <p:cNvPr id="2" name="Slide Number Placeholder 1"/>
          <p:cNvSpPr>
            <a:spLocks noGrp="1"/>
          </p:cNvSpPr>
          <p:nvPr>
            <p:ph type="sldNum" sz="quarter" idx="12"/>
          </p:nvPr>
        </p:nvSpPr>
        <p:spPr/>
        <p:txBody>
          <a:bodyPr/>
          <a:lstStyle/>
          <a:p>
            <a:fld id="{6457A4C7-8489-44FC-86E2-6D191A70AE12}" type="slidenum">
              <a:rPr lang="en-US" smtClean="0"/>
              <a:t>25</a:t>
            </a:fld>
            <a:endParaRPr lang="en-US" dirty="0"/>
          </a:p>
        </p:txBody>
      </p:sp>
      <p:sp>
        <p:nvSpPr>
          <p:cNvPr id="39" name="Right Arrow 15">
            <a:extLst>
              <a:ext uri="{FF2B5EF4-FFF2-40B4-BE49-F238E27FC236}">
                <a16:creationId xmlns:a16="http://schemas.microsoft.com/office/drawing/2014/main" id="{B0F0F9AE-12E7-434D-BEF7-01EE64DA1F6F}"/>
              </a:ext>
            </a:extLst>
          </p:cNvPr>
          <p:cNvSpPr/>
          <p:nvPr/>
        </p:nvSpPr>
        <p:spPr>
          <a:xfrm rot="7646164">
            <a:off x="5284170" y="4476221"/>
            <a:ext cx="1361911"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39">
            <a:extLst>
              <a:ext uri="{FF2B5EF4-FFF2-40B4-BE49-F238E27FC236}">
                <a16:creationId xmlns:a16="http://schemas.microsoft.com/office/drawing/2014/main" id="{A008EEEF-BB09-4B25-A442-59F7E2936FE4}"/>
              </a:ext>
            </a:extLst>
          </p:cNvPr>
          <p:cNvPicPr>
            <a:picLocks noChangeAspect="1"/>
          </p:cNvPicPr>
          <p:nvPr/>
        </p:nvPicPr>
        <p:blipFill>
          <a:blip r:embed="rId3"/>
          <a:stretch>
            <a:fillRect/>
          </a:stretch>
        </p:blipFill>
        <p:spPr>
          <a:xfrm>
            <a:off x="5458171" y="280238"/>
            <a:ext cx="2793356" cy="1678946"/>
          </a:xfrm>
          <a:prstGeom prst="rect">
            <a:avLst/>
          </a:prstGeom>
        </p:spPr>
      </p:pic>
      <p:pic>
        <p:nvPicPr>
          <p:cNvPr id="41" name="Picture 40">
            <a:extLst>
              <a:ext uri="{FF2B5EF4-FFF2-40B4-BE49-F238E27FC236}">
                <a16:creationId xmlns:a16="http://schemas.microsoft.com/office/drawing/2014/main" id="{FB517989-E303-47E6-8E3A-C29E4E140CB7}"/>
              </a:ext>
            </a:extLst>
          </p:cNvPr>
          <p:cNvPicPr>
            <a:picLocks noChangeAspect="1"/>
          </p:cNvPicPr>
          <p:nvPr/>
        </p:nvPicPr>
        <p:blipFill>
          <a:blip r:embed="rId4"/>
          <a:stretch>
            <a:fillRect/>
          </a:stretch>
        </p:blipFill>
        <p:spPr>
          <a:xfrm>
            <a:off x="933223" y="280238"/>
            <a:ext cx="2752607" cy="1678946"/>
          </a:xfrm>
          <a:prstGeom prst="rect">
            <a:avLst/>
          </a:prstGeom>
        </p:spPr>
      </p:pic>
      <p:sp>
        <p:nvSpPr>
          <p:cNvPr id="25" name="TextBox 24">
            <a:extLst>
              <a:ext uri="{FF2B5EF4-FFF2-40B4-BE49-F238E27FC236}">
                <a16:creationId xmlns:a16="http://schemas.microsoft.com/office/drawing/2014/main" id="{51A58BB3-0EF9-4B0B-BC74-ABE32528E999}"/>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Fed Pays Interest on Reserve Balances (IORB)</a:t>
            </a:r>
          </a:p>
        </p:txBody>
      </p:sp>
    </p:spTree>
    <p:extLst>
      <p:ext uri="{BB962C8B-B14F-4D97-AF65-F5344CB8AC3E}">
        <p14:creationId xmlns:p14="http://schemas.microsoft.com/office/powerpoint/2010/main" val="300350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BD9D0-893A-4E75-B59C-6B249046C879}"/>
              </a:ext>
            </a:extLst>
          </p:cNvPr>
          <p:cNvSpPr>
            <a:spLocks noGrp="1"/>
          </p:cNvSpPr>
          <p:nvPr>
            <p:ph type="sldNum" sz="quarter" idx="12"/>
          </p:nvPr>
        </p:nvSpPr>
        <p:spPr/>
        <p:txBody>
          <a:bodyPr/>
          <a:lstStyle/>
          <a:p>
            <a:fld id="{6457A4C7-8489-44FC-86E2-6D191A70AE12}" type="slidenum">
              <a:rPr lang="en-US" smtClean="0"/>
              <a:t>26</a:t>
            </a:fld>
            <a:endParaRPr lang="en-US"/>
          </a:p>
        </p:txBody>
      </p:sp>
      <p:graphicFrame>
        <p:nvGraphicFramePr>
          <p:cNvPr id="3" name="Table 3">
            <a:extLst>
              <a:ext uri="{FF2B5EF4-FFF2-40B4-BE49-F238E27FC236}">
                <a16:creationId xmlns:a16="http://schemas.microsoft.com/office/drawing/2014/main" id="{A4F44872-539F-4E56-8175-D8C6D164717F}"/>
              </a:ext>
            </a:extLst>
          </p:cNvPr>
          <p:cNvGraphicFramePr>
            <a:graphicFrameLocks noGrp="1"/>
          </p:cNvGraphicFramePr>
          <p:nvPr>
            <p:extLst>
              <p:ext uri="{D42A27DB-BD31-4B8C-83A1-F6EECF244321}">
                <p14:modId xmlns:p14="http://schemas.microsoft.com/office/powerpoint/2010/main" val="2627398556"/>
              </p:ext>
            </p:extLst>
          </p:nvPr>
        </p:nvGraphicFramePr>
        <p:xfrm>
          <a:off x="329938" y="841248"/>
          <a:ext cx="8476605" cy="4145280"/>
        </p:xfrm>
        <a:graphic>
          <a:graphicData uri="http://schemas.openxmlformats.org/drawingml/2006/table">
            <a:tbl>
              <a:tblPr firstRow="1" bandRow="1">
                <a:tableStyleId>{5940675A-B579-460E-94D1-54222C63F5DA}</a:tableStyleId>
              </a:tblPr>
              <a:tblGrid>
                <a:gridCol w="4285605">
                  <a:extLst>
                    <a:ext uri="{9D8B030D-6E8A-4147-A177-3AD203B41FA5}">
                      <a16:colId xmlns:a16="http://schemas.microsoft.com/office/drawing/2014/main" val="3375631110"/>
                    </a:ext>
                  </a:extLst>
                </a:gridCol>
                <a:gridCol w="4191000">
                  <a:extLst>
                    <a:ext uri="{9D8B030D-6E8A-4147-A177-3AD203B41FA5}">
                      <a16:colId xmlns:a16="http://schemas.microsoft.com/office/drawing/2014/main" val="589057381"/>
                    </a:ext>
                  </a:extLst>
                </a:gridCol>
              </a:tblGrid>
              <a:tr h="1231392">
                <a:tc gridSpan="2">
                  <a:txBody>
                    <a:bodyPr/>
                    <a:lstStyle/>
                    <a:p>
                      <a:pPr lvl="0"/>
                      <a:endParaRPr lang="en-US" sz="2000" kern="1200" baseline="0" dirty="0">
                        <a:solidFill>
                          <a:schemeClr val="tx1"/>
                        </a:solidFill>
                        <a:effectLst/>
                        <a:latin typeface="+mn-lt"/>
                        <a:ea typeface="+mn-ea"/>
                        <a:cs typeface="+mn-cs"/>
                      </a:endParaRPr>
                    </a:p>
                    <a:p>
                      <a:pPr lvl="0"/>
                      <a:r>
                        <a:rPr lang="en-US" sz="2000" kern="1200" baseline="0" dirty="0">
                          <a:solidFill>
                            <a:schemeClr val="tx1"/>
                          </a:solidFill>
                          <a:effectLst/>
                          <a:latin typeface="+mn-lt"/>
                          <a:ea typeface="+mn-ea"/>
                          <a:cs typeface="+mn-cs"/>
                        </a:rPr>
                        <a:t>When the FOMC sets the </a:t>
                      </a:r>
                      <a:r>
                        <a:rPr lang="en-US" sz="2000" b="1" kern="1200" baseline="0" dirty="0">
                          <a:solidFill>
                            <a:schemeClr val="tx1"/>
                          </a:solidFill>
                          <a:effectLst/>
                          <a:latin typeface="+mn-lt"/>
                          <a:ea typeface="+mn-ea"/>
                          <a:cs typeface="+mn-cs"/>
                        </a:rPr>
                        <a:t>target range </a:t>
                      </a:r>
                      <a:r>
                        <a:rPr lang="en-US" sz="2000" kern="1200" baseline="0" dirty="0">
                          <a:solidFill>
                            <a:schemeClr val="tx1"/>
                          </a:solidFill>
                          <a:effectLst/>
                          <a:latin typeface="+mn-lt"/>
                          <a:ea typeface="+mn-ea"/>
                          <a:cs typeface="+mn-cs"/>
                        </a:rPr>
                        <a:t>for the </a:t>
                      </a:r>
                      <a:r>
                        <a:rPr lang="en-US" sz="2000" b="0" kern="1200" baseline="0" dirty="0">
                          <a:solidFill>
                            <a:schemeClr val="tx1"/>
                          </a:solidFill>
                          <a:effectLst/>
                          <a:latin typeface="+mn-lt"/>
                          <a:ea typeface="+mn-ea"/>
                          <a:cs typeface="+mn-cs"/>
                        </a:rPr>
                        <a:t>federal funds rate, </a:t>
                      </a:r>
                      <a:r>
                        <a:rPr lang="en-US" sz="2000" kern="1200" baseline="0" dirty="0">
                          <a:solidFill>
                            <a:schemeClr val="tx1"/>
                          </a:solidFill>
                          <a:effectLst/>
                          <a:latin typeface="+mn-lt"/>
                          <a:ea typeface="+mn-ea"/>
                          <a:cs typeface="+mn-cs"/>
                        </a:rPr>
                        <a:t>the Fed then chooses a level of the </a:t>
                      </a:r>
                      <a:r>
                        <a:rPr lang="en-US" sz="2000" b="1" kern="1200" baseline="0" dirty="0">
                          <a:solidFill>
                            <a:schemeClr val="tx1"/>
                          </a:solidFill>
                          <a:effectLst/>
                          <a:latin typeface="+mn-lt"/>
                          <a:ea typeface="+mn-ea"/>
                          <a:cs typeface="+mn-cs"/>
                        </a:rPr>
                        <a:t>interest on reserve balances rate </a:t>
                      </a:r>
                      <a:r>
                        <a:rPr lang="en-US" sz="2000" kern="1200" baseline="0" dirty="0">
                          <a:solidFill>
                            <a:schemeClr val="tx1"/>
                          </a:solidFill>
                          <a:effectLst/>
                          <a:latin typeface="+mn-lt"/>
                          <a:ea typeface="+mn-ea"/>
                          <a:cs typeface="+mn-cs"/>
                        </a:rPr>
                        <a:t>that will encourage the market determined </a:t>
                      </a:r>
                      <a:r>
                        <a:rPr lang="en-US" sz="2000" b="1" kern="1200" baseline="0" dirty="0">
                          <a:solidFill>
                            <a:schemeClr val="tx1"/>
                          </a:solidFill>
                          <a:effectLst/>
                          <a:latin typeface="+mn-lt"/>
                          <a:ea typeface="+mn-ea"/>
                          <a:cs typeface="+mn-cs"/>
                        </a:rPr>
                        <a:t>federal funds rate</a:t>
                      </a:r>
                      <a:r>
                        <a:rPr lang="en-US" sz="2000" kern="1200" baseline="0" dirty="0">
                          <a:solidFill>
                            <a:schemeClr val="tx1"/>
                          </a:solidFill>
                          <a:effectLst/>
                          <a:latin typeface="+mn-lt"/>
                          <a:ea typeface="+mn-ea"/>
                          <a:cs typeface="+mn-cs"/>
                        </a:rPr>
                        <a:t> to be within the target range.</a:t>
                      </a:r>
                    </a:p>
                    <a:p>
                      <a:pPr lvl="0"/>
                      <a:endParaRPr lang="en-US" sz="2000" kern="1200" dirty="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411573899"/>
                  </a:ext>
                </a:extLst>
              </a:tr>
              <a:tr h="2255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When</a:t>
                      </a:r>
                      <a:r>
                        <a:rPr lang="en-US" sz="2000" kern="1200" baseline="0" dirty="0">
                          <a:solidFill>
                            <a:schemeClr val="tx1"/>
                          </a:solidFill>
                          <a:effectLst/>
                          <a:latin typeface="+mn-lt"/>
                          <a:ea typeface="+mn-ea"/>
                          <a:cs typeface="+mn-cs"/>
                        </a:rPr>
                        <a:t> the </a:t>
                      </a:r>
                      <a:r>
                        <a:rPr lang="en-US" sz="2000" kern="1200" dirty="0">
                          <a:solidFill>
                            <a:schemeClr val="tx1"/>
                          </a:solidFill>
                          <a:effectLst/>
                          <a:latin typeface="+mn-lt"/>
                          <a:ea typeface="+mn-ea"/>
                          <a:cs typeface="+mn-cs"/>
                        </a:rPr>
                        <a:t>FOMC </a:t>
                      </a:r>
                      <a:r>
                        <a:rPr lang="en-US" sz="2000" i="1" kern="1200" dirty="0">
                          <a:solidFill>
                            <a:schemeClr val="tx1"/>
                          </a:solidFill>
                          <a:effectLst/>
                          <a:latin typeface="+mn-lt"/>
                          <a:ea typeface="+mn-ea"/>
                          <a:cs typeface="+mn-cs"/>
                        </a:rPr>
                        <a:t>raises</a:t>
                      </a:r>
                      <a:r>
                        <a:rPr lang="en-US" sz="2000" kern="1200" dirty="0">
                          <a:solidFill>
                            <a:schemeClr val="tx1"/>
                          </a:solidFill>
                          <a:effectLst/>
                          <a:latin typeface="+mn-lt"/>
                          <a:ea typeface="+mn-ea"/>
                          <a:cs typeface="+mn-cs"/>
                        </a:rPr>
                        <a:t> the </a:t>
                      </a:r>
                      <a:r>
                        <a:rPr lang="en-US" sz="2000" b="1" kern="1200" dirty="0">
                          <a:solidFill>
                            <a:schemeClr val="tx1"/>
                          </a:solidFill>
                          <a:effectLst/>
                          <a:latin typeface="+mn-lt"/>
                          <a:ea typeface="+mn-ea"/>
                          <a:cs typeface="+mn-cs"/>
                        </a:rPr>
                        <a:t>target range</a:t>
                      </a:r>
                      <a:r>
                        <a:rPr lang="en-US" sz="2000" kern="1200" dirty="0">
                          <a:solidFill>
                            <a:schemeClr val="tx1"/>
                          </a:solidFill>
                          <a:effectLst/>
                          <a:latin typeface="+mn-lt"/>
                          <a:ea typeface="+mn-ea"/>
                          <a:cs typeface="+mn-cs"/>
                        </a:rPr>
                        <a:t> for the </a:t>
                      </a:r>
                      <a:r>
                        <a:rPr lang="en-US" sz="2000" b="0" kern="1200" baseline="0" dirty="0">
                          <a:solidFill>
                            <a:schemeClr val="tx1"/>
                          </a:solidFill>
                          <a:effectLst/>
                          <a:latin typeface="+mn-lt"/>
                          <a:ea typeface="+mn-ea"/>
                          <a:cs typeface="+mn-cs"/>
                        </a:rPr>
                        <a:t>federal funds rate</a:t>
                      </a:r>
                      <a:r>
                        <a:rPr lang="en-US" sz="2000" kern="1200" dirty="0">
                          <a:solidFill>
                            <a:schemeClr val="tx1"/>
                          </a:solidFill>
                          <a:effectLst/>
                          <a:latin typeface="+mn-lt"/>
                          <a:ea typeface="+mn-ea"/>
                          <a:cs typeface="+mn-cs"/>
                        </a:rPr>
                        <a:t>, the Fed </a:t>
                      </a:r>
                      <a:r>
                        <a:rPr lang="en-US" sz="2000" i="1" kern="1200" dirty="0">
                          <a:solidFill>
                            <a:schemeClr val="tx1"/>
                          </a:solidFill>
                          <a:effectLst/>
                          <a:latin typeface="+mn-lt"/>
                          <a:ea typeface="+mn-ea"/>
                          <a:cs typeface="+mn-cs"/>
                        </a:rPr>
                        <a:t>raises</a:t>
                      </a:r>
                      <a:r>
                        <a:rPr lang="en-US" sz="2000" kern="1200" dirty="0">
                          <a:solidFill>
                            <a:schemeClr val="tx1"/>
                          </a:solidFill>
                          <a:effectLst/>
                          <a:latin typeface="+mn-lt"/>
                          <a:ea typeface="+mn-ea"/>
                          <a:cs typeface="+mn-cs"/>
                        </a:rPr>
                        <a:t> the </a:t>
                      </a:r>
                      <a:r>
                        <a:rPr lang="en-US" sz="2000" b="1" kern="1200" dirty="0">
                          <a:solidFill>
                            <a:schemeClr val="tx1"/>
                          </a:solidFill>
                          <a:effectLst/>
                          <a:latin typeface="+mn-lt"/>
                          <a:ea typeface="+mn-ea"/>
                          <a:cs typeface="+mn-cs"/>
                        </a:rPr>
                        <a:t>interest on reserve balances rate</a:t>
                      </a:r>
                      <a:r>
                        <a:rPr lang="en-US" sz="2000" b="0" kern="1200" dirty="0">
                          <a:solidFill>
                            <a:schemeClr val="tx1"/>
                          </a:solidFill>
                          <a:effectLst/>
                          <a:latin typeface="+mn-lt"/>
                          <a:ea typeface="+mn-ea"/>
                          <a:cs typeface="+mn-cs"/>
                        </a:rPr>
                        <a:t>,</a:t>
                      </a:r>
                      <a:r>
                        <a:rPr lang="en-US" sz="2000" kern="1200" dirty="0">
                          <a:solidFill>
                            <a:schemeClr val="tx1"/>
                          </a:solidFill>
                          <a:effectLst/>
                          <a:latin typeface="+mn-lt"/>
                          <a:ea typeface="+mn-ea"/>
                          <a:cs typeface="+mn-cs"/>
                        </a:rPr>
                        <a:t> which moves the  </a:t>
                      </a:r>
                      <a:r>
                        <a:rPr lang="en-US" sz="2000" b="1" kern="1200" baseline="0" dirty="0">
                          <a:solidFill>
                            <a:schemeClr val="tx1"/>
                          </a:solidFill>
                          <a:effectLst/>
                          <a:latin typeface="+mn-lt"/>
                          <a:ea typeface="+mn-ea"/>
                          <a:cs typeface="+mn-cs"/>
                        </a:rPr>
                        <a:t>federal funds rate</a:t>
                      </a:r>
                      <a:r>
                        <a:rPr lang="en-US" sz="2000" kern="1200" dirty="0">
                          <a:solidFill>
                            <a:schemeClr val="tx1"/>
                          </a:solidFill>
                          <a:effectLst/>
                          <a:latin typeface="+mn-lt"/>
                          <a:ea typeface="+mn-ea"/>
                          <a:cs typeface="+mn-cs"/>
                        </a:rPr>
                        <a:t> up into the new target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rgbClr val="FF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When</a:t>
                      </a:r>
                      <a:r>
                        <a:rPr lang="en-US" sz="2000" kern="1200" baseline="0" dirty="0">
                          <a:solidFill>
                            <a:schemeClr val="tx1"/>
                          </a:solidFill>
                          <a:effectLst/>
                          <a:latin typeface="+mn-lt"/>
                          <a:ea typeface="+mn-ea"/>
                          <a:cs typeface="+mn-cs"/>
                        </a:rPr>
                        <a:t> the </a:t>
                      </a:r>
                      <a:r>
                        <a:rPr lang="en-US" sz="2000" kern="1200" dirty="0">
                          <a:solidFill>
                            <a:schemeClr val="tx1"/>
                          </a:solidFill>
                          <a:effectLst/>
                          <a:latin typeface="+mn-lt"/>
                          <a:ea typeface="+mn-ea"/>
                          <a:cs typeface="+mn-cs"/>
                        </a:rPr>
                        <a:t>FOMC </a:t>
                      </a:r>
                      <a:r>
                        <a:rPr lang="en-US" sz="2000" i="1" kern="1200" dirty="0">
                          <a:solidFill>
                            <a:schemeClr val="tx1"/>
                          </a:solidFill>
                          <a:effectLst/>
                          <a:latin typeface="+mn-lt"/>
                          <a:ea typeface="+mn-ea"/>
                          <a:cs typeface="+mn-cs"/>
                        </a:rPr>
                        <a:t>lowers</a:t>
                      </a:r>
                      <a:r>
                        <a:rPr lang="en-US" sz="2000" kern="1200" dirty="0">
                          <a:solidFill>
                            <a:schemeClr val="tx1"/>
                          </a:solidFill>
                          <a:effectLst/>
                          <a:latin typeface="+mn-lt"/>
                          <a:ea typeface="+mn-ea"/>
                          <a:cs typeface="+mn-cs"/>
                        </a:rPr>
                        <a:t> the </a:t>
                      </a:r>
                      <a:r>
                        <a:rPr lang="en-US" sz="2000" b="1" kern="1200" dirty="0">
                          <a:solidFill>
                            <a:schemeClr val="tx1"/>
                          </a:solidFill>
                          <a:effectLst/>
                          <a:latin typeface="+mn-lt"/>
                          <a:ea typeface="+mn-ea"/>
                          <a:cs typeface="+mn-cs"/>
                        </a:rPr>
                        <a:t>target range </a:t>
                      </a:r>
                      <a:r>
                        <a:rPr lang="en-US" sz="2000" kern="1200" dirty="0">
                          <a:solidFill>
                            <a:schemeClr val="tx1"/>
                          </a:solidFill>
                          <a:effectLst/>
                          <a:latin typeface="+mn-lt"/>
                          <a:ea typeface="+mn-ea"/>
                          <a:cs typeface="+mn-cs"/>
                        </a:rPr>
                        <a:t>for the </a:t>
                      </a:r>
                      <a:r>
                        <a:rPr lang="en-US" sz="2000" b="0" kern="1200" baseline="0" dirty="0">
                          <a:solidFill>
                            <a:schemeClr val="tx1"/>
                          </a:solidFill>
                          <a:effectLst/>
                          <a:latin typeface="+mn-lt"/>
                          <a:ea typeface="+mn-ea"/>
                          <a:cs typeface="+mn-cs"/>
                        </a:rPr>
                        <a:t>federal funds rate</a:t>
                      </a:r>
                      <a:r>
                        <a:rPr lang="en-US" sz="2000" kern="1200" dirty="0">
                          <a:solidFill>
                            <a:schemeClr val="tx1"/>
                          </a:solidFill>
                          <a:effectLst/>
                          <a:latin typeface="+mn-lt"/>
                          <a:ea typeface="+mn-ea"/>
                          <a:cs typeface="+mn-cs"/>
                        </a:rPr>
                        <a:t>, the Fed </a:t>
                      </a:r>
                      <a:r>
                        <a:rPr lang="en-US" sz="2000" i="1" kern="1200" dirty="0">
                          <a:solidFill>
                            <a:schemeClr val="tx1"/>
                          </a:solidFill>
                          <a:effectLst/>
                          <a:latin typeface="+mn-lt"/>
                          <a:ea typeface="+mn-ea"/>
                          <a:cs typeface="+mn-cs"/>
                        </a:rPr>
                        <a:t>lowers</a:t>
                      </a:r>
                      <a:r>
                        <a:rPr lang="en-US" sz="2000" kern="1200" dirty="0">
                          <a:solidFill>
                            <a:schemeClr val="tx1"/>
                          </a:solidFill>
                          <a:effectLst/>
                          <a:latin typeface="+mn-lt"/>
                          <a:ea typeface="+mn-ea"/>
                          <a:cs typeface="+mn-cs"/>
                        </a:rPr>
                        <a:t> the </a:t>
                      </a:r>
                      <a:r>
                        <a:rPr lang="en-US" sz="2000" b="1" kern="1200" dirty="0">
                          <a:solidFill>
                            <a:schemeClr val="tx1"/>
                          </a:solidFill>
                          <a:effectLst/>
                          <a:latin typeface="+mn-lt"/>
                          <a:ea typeface="+mn-ea"/>
                          <a:cs typeface="+mn-cs"/>
                        </a:rPr>
                        <a:t>interest on reserve balances rate</a:t>
                      </a:r>
                      <a:r>
                        <a:rPr lang="en-US" sz="2000" b="0" kern="1200" dirty="0">
                          <a:solidFill>
                            <a:schemeClr val="tx1"/>
                          </a:solidFill>
                          <a:effectLst/>
                          <a:latin typeface="+mn-lt"/>
                          <a:ea typeface="+mn-ea"/>
                          <a:cs typeface="+mn-cs"/>
                        </a:rPr>
                        <a:t>,</a:t>
                      </a:r>
                      <a:r>
                        <a:rPr lang="en-US" sz="2000" b="1" kern="120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which moves the </a:t>
                      </a:r>
                      <a:r>
                        <a:rPr lang="en-US" sz="2000" b="1" kern="1200" baseline="0" dirty="0">
                          <a:solidFill>
                            <a:schemeClr val="tx1"/>
                          </a:solidFill>
                          <a:effectLst/>
                          <a:latin typeface="+mn-lt"/>
                          <a:ea typeface="+mn-ea"/>
                          <a:cs typeface="+mn-cs"/>
                        </a:rPr>
                        <a:t>federal funds rate</a:t>
                      </a:r>
                      <a:r>
                        <a:rPr lang="en-US" sz="2000" kern="1200" dirty="0">
                          <a:solidFill>
                            <a:schemeClr val="tx1"/>
                          </a:solidFill>
                          <a:effectLst/>
                          <a:latin typeface="+mn-lt"/>
                          <a:ea typeface="+mn-ea"/>
                          <a:cs typeface="+mn-cs"/>
                        </a:rPr>
                        <a:t> down into the new target range. </a:t>
                      </a:r>
                    </a:p>
                    <a:p>
                      <a:pPr lvl="0"/>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2621324941"/>
                  </a:ext>
                </a:extLst>
              </a:tr>
            </a:tbl>
          </a:graphicData>
        </a:graphic>
      </p:graphicFrame>
      <p:sp>
        <p:nvSpPr>
          <p:cNvPr id="5" name="TextBox 4">
            <a:extLst>
              <a:ext uri="{FF2B5EF4-FFF2-40B4-BE49-F238E27FC236}">
                <a16:creationId xmlns:a16="http://schemas.microsoft.com/office/drawing/2014/main" id="{4CEE8479-58DE-4476-A3C7-D00B58E8DE20}"/>
              </a:ext>
            </a:extLst>
          </p:cNvPr>
          <p:cNvSpPr txBox="1"/>
          <p:nvPr/>
        </p:nvSpPr>
        <p:spPr>
          <a:xfrm>
            <a:off x="822960" y="5296528"/>
            <a:ext cx="7498080" cy="1138773"/>
          </a:xfrm>
          <a:prstGeom prst="rect">
            <a:avLst/>
          </a:prstGeom>
          <a:noFill/>
        </p:spPr>
        <p:txBody>
          <a:bodyPr wrap="square" rtlCol="0">
            <a:spAutoFit/>
          </a:bodyPr>
          <a:lstStyle/>
          <a:p>
            <a:pPr algn="ctr"/>
            <a:r>
              <a:rPr lang="en-US" sz="2400" b="1" dirty="0"/>
              <a:t>Interest on reserves balances is the Fed’s primary tool for influencing the federal funds rate. </a:t>
            </a:r>
          </a:p>
          <a:p>
            <a:endParaRPr lang="en-US" sz="2000" dirty="0"/>
          </a:p>
        </p:txBody>
      </p:sp>
      <p:pic>
        <p:nvPicPr>
          <p:cNvPr id="6" name="Picture 5" descr="2nd_page_header.BMP">
            <a:extLst>
              <a:ext uri="{FF2B5EF4-FFF2-40B4-BE49-F238E27FC236}">
                <a16:creationId xmlns:a16="http://schemas.microsoft.com/office/drawing/2014/main" id="{7D3524E5-5073-4C83-96FE-F8D8A1F468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2D0CCFB-9734-4726-A391-1D7B75D9D1AD}"/>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617597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7" name="Picture 6" descr="2nd_page_header.BMP">
            <a:extLst>
              <a:ext uri="{FF2B5EF4-FFF2-40B4-BE49-F238E27FC236}">
                <a16:creationId xmlns:a16="http://schemas.microsoft.com/office/drawing/2014/main" id="{D7402B12-F573-4ACE-BA52-CBF24E405C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0999C6F-C9EE-4754-A62A-734199FA727A}"/>
              </a:ext>
            </a:extLst>
          </p:cNvPr>
          <p:cNvSpPr txBox="1"/>
          <p:nvPr/>
        </p:nvSpPr>
        <p:spPr>
          <a:xfrm>
            <a:off x="439444" y="639288"/>
            <a:ext cx="8265111" cy="2800767"/>
          </a:xfrm>
          <a:prstGeom prst="rect">
            <a:avLst/>
          </a:prstGeom>
          <a:noFill/>
        </p:spPr>
        <p:txBody>
          <a:bodyPr wrap="square" rtlCol="0">
            <a:spAutoFit/>
          </a:bodyPr>
          <a:lstStyle/>
          <a:p>
            <a:r>
              <a:rPr lang="en-US" sz="2200" b="1" dirty="0"/>
              <a:t>Tool #2: Overnight reverse repurchase facility, with its ON RRP offering rate, is a supplemental tool.</a:t>
            </a:r>
          </a:p>
          <a:p>
            <a:endParaRPr lang="en-US" sz="2200" b="1" dirty="0"/>
          </a:p>
          <a:p>
            <a:r>
              <a:rPr lang="en-US" sz="2200" dirty="0"/>
              <a:t>The ON RRP offering rate is an administered rate that acts like a reservation rate for a large number of financial institutions. The overnight reverse repurchase agreement offering rate sets a floor on the federal funds rate.</a:t>
            </a:r>
          </a:p>
          <a:p>
            <a:endParaRPr lang="en-US" sz="2200" dirty="0"/>
          </a:p>
        </p:txBody>
      </p:sp>
      <p:sp>
        <p:nvSpPr>
          <p:cNvPr id="8" name="TextBox 7">
            <a:extLst>
              <a:ext uri="{FF2B5EF4-FFF2-40B4-BE49-F238E27FC236}">
                <a16:creationId xmlns:a16="http://schemas.microsoft.com/office/drawing/2014/main" id="{FEA5910C-E555-4785-85A3-8D941DA532A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3" name="Picture 2">
            <a:extLst>
              <a:ext uri="{FF2B5EF4-FFF2-40B4-BE49-F238E27FC236}">
                <a16:creationId xmlns:a16="http://schemas.microsoft.com/office/drawing/2014/main" id="{9255F21F-1ED6-4A49-9532-620D4B440769}"/>
              </a:ext>
            </a:extLst>
          </p:cNvPr>
          <p:cNvPicPr>
            <a:picLocks noChangeAspect="1"/>
          </p:cNvPicPr>
          <p:nvPr/>
        </p:nvPicPr>
        <p:blipFill>
          <a:blip r:embed="rId4"/>
          <a:stretch>
            <a:fillRect/>
          </a:stretch>
        </p:blipFill>
        <p:spPr>
          <a:xfrm>
            <a:off x="2247899" y="3308351"/>
            <a:ext cx="4648200" cy="3048000"/>
          </a:xfrm>
          <a:prstGeom prst="rect">
            <a:avLst/>
          </a:prstGeom>
        </p:spPr>
      </p:pic>
    </p:spTree>
    <p:extLst>
      <p:ext uri="{BB962C8B-B14F-4D97-AF65-F5344CB8AC3E}">
        <p14:creationId xmlns:p14="http://schemas.microsoft.com/office/powerpoint/2010/main" val="346782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nd_page_header.BMP">
            <a:extLst>
              <a:ext uri="{FF2B5EF4-FFF2-40B4-BE49-F238E27FC236}">
                <a16:creationId xmlns:a16="http://schemas.microsoft.com/office/drawing/2014/main" id="{9C481838-C42D-46F8-9612-F988460985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2D15455-95C0-4C24-8F70-7A3E8562027D}"/>
              </a:ext>
            </a:extLst>
          </p:cNvPr>
          <p:cNvSpPr txBox="1"/>
          <p:nvPr/>
        </p:nvSpPr>
        <p:spPr>
          <a:xfrm>
            <a:off x="435005" y="835560"/>
            <a:ext cx="8265111" cy="1446550"/>
          </a:xfrm>
          <a:prstGeom prst="rect">
            <a:avLst/>
          </a:prstGeom>
          <a:noFill/>
        </p:spPr>
        <p:txBody>
          <a:bodyPr wrap="square" rtlCol="0">
            <a:spAutoFit/>
          </a:bodyPr>
          <a:lstStyle/>
          <a:p>
            <a:r>
              <a:rPr lang="en-US" sz="2200" b="1" dirty="0"/>
              <a:t>Tool #3: The Discount Window, with its Discount Rate</a:t>
            </a:r>
          </a:p>
          <a:p>
            <a:endParaRPr lang="en-US" sz="2200" b="1" dirty="0"/>
          </a:p>
          <a:p>
            <a:r>
              <a:rPr lang="en-US" sz="2200" dirty="0"/>
              <a:t>The discount rate is an administered rate that is set above the FOMC’s target range, with the intention to serve as a ceiling for the FFR. </a:t>
            </a:r>
            <a:endParaRPr lang="en-US" sz="2200" strike="sngStrike" dirty="0">
              <a:solidFill>
                <a:srgbClr val="FF0000"/>
              </a:solidFill>
            </a:endParaRPr>
          </a:p>
        </p:txBody>
      </p:sp>
      <p:sp>
        <p:nvSpPr>
          <p:cNvPr id="2" name="Slide Number Placeholder 1"/>
          <p:cNvSpPr>
            <a:spLocks noGrp="1"/>
          </p:cNvSpPr>
          <p:nvPr>
            <p:ph type="sldNum" sz="quarter" idx="12"/>
          </p:nvPr>
        </p:nvSpPr>
        <p:spPr/>
        <p:txBody>
          <a:bodyPr/>
          <a:lstStyle/>
          <a:p>
            <a:fld id="{6457A4C7-8489-44FC-86E2-6D191A70AE12}" type="slidenum">
              <a:rPr lang="en-US" smtClean="0"/>
              <a:t>28</a:t>
            </a:fld>
            <a:endParaRPr lang="en-US"/>
          </a:p>
        </p:txBody>
      </p:sp>
      <p:sp>
        <p:nvSpPr>
          <p:cNvPr id="7" name="TextBox 6">
            <a:extLst>
              <a:ext uri="{FF2B5EF4-FFF2-40B4-BE49-F238E27FC236}">
                <a16:creationId xmlns:a16="http://schemas.microsoft.com/office/drawing/2014/main" id="{F2F2EAEB-E5CB-4828-AFD3-D7941A4C4E30}"/>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3" name="Picture 2">
            <a:extLst>
              <a:ext uri="{FF2B5EF4-FFF2-40B4-BE49-F238E27FC236}">
                <a16:creationId xmlns:a16="http://schemas.microsoft.com/office/drawing/2014/main" id="{172DD6F9-654A-4405-A6D0-1C1A9036CFC2}"/>
              </a:ext>
            </a:extLst>
          </p:cNvPr>
          <p:cNvPicPr>
            <a:picLocks noChangeAspect="1"/>
          </p:cNvPicPr>
          <p:nvPr/>
        </p:nvPicPr>
        <p:blipFill>
          <a:blip r:embed="rId4"/>
          <a:stretch>
            <a:fillRect/>
          </a:stretch>
        </p:blipFill>
        <p:spPr>
          <a:xfrm>
            <a:off x="1739715" y="3232151"/>
            <a:ext cx="5448300" cy="3124200"/>
          </a:xfrm>
          <a:prstGeom prst="rect">
            <a:avLst/>
          </a:prstGeom>
        </p:spPr>
      </p:pic>
    </p:spTree>
    <p:extLst>
      <p:ext uri="{BB962C8B-B14F-4D97-AF65-F5344CB8AC3E}">
        <p14:creationId xmlns:p14="http://schemas.microsoft.com/office/powerpoint/2010/main" val="3238878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6F27A6-71EF-4EA2-9DCB-1D99C45804C2}"/>
              </a:ext>
            </a:extLst>
          </p:cNvPr>
          <p:cNvPicPr>
            <a:picLocks noChangeAspect="1"/>
          </p:cNvPicPr>
          <p:nvPr/>
        </p:nvPicPr>
        <p:blipFill>
          <a:blip r:embed="rId3"/>
          <a:stretch>
            <a:fillRect/>
          </a:stretch>
        </p:blipFill>
        <p:spPr>
          <a:xfrm>
            <a:off x="1517803" y="3124854"/>
            <a:ext cx="5531583" cy="3596622"/>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6" name="Picture 6" descr="2nd_page_header.BMP">
            <a:extLst>
              <a:ext uri="{FF2B5EF4-FFF2-40B4-BE49-F238E27FC236}">
                <a16:creationId xmlns:a16="http://schemas.microsoft.com/office/drawing/2014/main" id="{319CAD66-EF95-4937-8EB3-2907D35748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10D472-2E62-41BA-8649-8A2A58F91714}"/>
              </a:ext>
            </a:extLst>
          </p:cNvPr>
          <p:cNvSpPr txBox="1"/>
          <p:nvPr/>
        </p:nvSpPr>
        <p:spPr>
          <a:xfrm>
            <a:off x="435005" y="835560"/>
            <a:ext cx="8265111" cy="2462213"/>
          </a:xfrm>
          <a:prstGeom prst="rect">
            <a:avLst/>
          </a:prstGeom>
          <a:noFill/>
        </p:spPr>
        <p:txBody>
          <a:bodyPr wrap="square" rtlCol="0">
            <a:spAutoFit/>
          </a:bodyPr>
          <a:lstStyle/>
          <a:p>
            <a:r>
              <a:rPr lang="en-US" sz="2200" b="1" dirty="0"/>
              <a:t>Tool #4: Open Market Operations </a:t>
            </a:r>
          </a:p>
          <a:p>
            <a:endParaRPr lang="en-US" sz="2200" b="1" dirty="0"/>
          </a:p>
          <a:p>
            <a:r>
              <a:rPr lang="en-US" sz="2200" dirty="0"/>
              <a:t>Open market operations are conducted periodically to maintain ample reserves.</a:t>
            </a:r>
          </a:p>
          <a:p>
            <a:endParaRPr lang="en-US" sz="2200" dirty="0"/>
          </a:p>
          <a:p>
            <a:r>
              <a:rPr lang="en-US" sz="2200" dirty="0"/>
              <a:t>To shift the supply curve to the right, the Fed purchases securities and pays for them by adding reserves to the banking system.</a:t>
            </a:r>
          </a:p>
        </p:txBody>
      </p:sp>
      <p:sp>
        <p:nvSpPr>
          <p:cNvPr id="9" name="TextBox 8">
            <a:extLst>
              <a:ext uri="{FF2B5EF4-FFF2-40B4-BE49-F238E27FC236}">
                <a16:creationId xmlns:a16="http://schemas.microsoft.com/office/drawing/2014/main" id="{29A635CE-A908-4395-A368-3C60FB389F58}"/>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13" name="Arrow: Right 12">
            <a:extLst>
              <a:ext uri="{FF2B5EF4-FFF2-40B4-BE49-F238E27FC236}">
                <a16:creationId xmlns:a16="http://schemas.microsoft.com/office/drawing/2014/main" id="{13955D77-4F55-4F56-A458-9EDC1B849788}"/>
              </a:ext>
            </a:extLst>
          </p:cNvPr>
          <p:cNvSpPr/>
          <p:nvPr/>
        </p:nvSpPr>
        <p:spPr>
          <a:xfrm>
            <a:off x="4416381" y="3249595"/>
            <a:ext cx="538839" cy="17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66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143000"/>
          </a:xfrm>
        </p:spPr>
        <p:txBody>
          <a:bodyPr>
            <a:normAutofit/>
          </a:bodyPr>
          <a:lstStyle/>
          <a:p>
            <a:pPr algn="ctr"/>
            <a:r>
              <a:rPr lang="en-US" sz="3200" b="1" i="1" dirty="0">
                <a:latin typeface="Calibri" pitchFamily="53" charset="0"/>
                <a:ea typeface="ＭＳ Ｐゴシック" pitchFamily="-108" charset="-128"/>
              </a:rPr>
              <a:t>Federal Open Market Committee (FOMC)</a:t>
            </a:r>
            <a:endParaRPr lang="en-US" sz="3200" i="1" dirty="0">
              <a:latin typeface="Calibri" pitchFamily="53" charset="0"/>
              <a:ea typeface="ＭＳ Ｐゴシック" pitchFamily="-108" charset="-128"/>
            </a:endParaRPr>
          </a:p>
        </p:txBody>
      </p:sp>
      <p:pic>
        <p:nvPicPr>
          <p:cNvPr id="21507" name="Picture 3" descr="map of fr.gif"/>
          <p:cNvPicPr>
            <a:picLocks noChangeAspect="1"/>
          </p:cNvPicPr>
          <p:nvPr/>
        </p:nvPicPr>
        <p:blipFill>
          <a:blip r:embed="rId3" cstate="print"/>
          <a:srcRect/>
          <a:stretch>
            <a:fillRect/>
          </a:stretch>
        </p:blipFill>
        <p:spPr bwMode="auto">
          <a:xfrm>
            <a:off x="278064" y="1600201"/>
            <a:ext cx="4894435" cy="2822330"/>
          </a:xfrm>
          <a:prstGeom prst="rect">
            <a:avLst/>
          </a:prstGeom>
          <a:noFill/>
          <a:ln w="9525">
            <a:noFill/>
            <a:miter lim="800000"/>
            <a:headEnd/>
            <a:tailEnd/>
          </a:ln>
        </p:spPr>
      </p:pic>
      <p:pic>
        <p:nvPicPr>
          <p:cNvPr id="5" name="Picture 4" descr="2nd_page_header.BMP"/>
          <p:cNvPicPr>
            <a:picLocks noChangeAspect="1"/>
          </p:cNvPicPr>
          <p:nvPr/>
        </p:nvPicPr>
        <p:blipFill>
          <a:blip r:embed="rId4" cstate="print"/>
          <a:stretch>
            <a:fillRect/>
          </a:stretch>
        </p:blipFill>
        <p:spPr>
          <a:xfrm>
            <a:off x="0" y="0"/>
            <a:ext cx="9144000" cy="533400"/>
          </a:xfrm>
          <a:prstGeom prst="rect">
            <a:avLst/>
          </a:prstGeom>
        </p:spPr>
      </p:pic>
      <p:pic>
        <p:nvPicPr>
          <p:cNvPr id="6" name="Picture 3" descr="bog4.JPG"/>
          <p:cNvPicPr>
            <a:picLocks noChangeAspect="1"/>
          </p:cNvPicPr>
          <p:nvPr/>
        </p:nvPicPr>
        <p:blipFill>
          <a:blip r:embed="rId5" cstate="print"/>
          <a:srcRect/>
          <a:stretch>
            <a:fillRect/>
          </a:stretch>
        </p:blipFill>
        <p:spPr bwMode="auto">
          <a:xfrm>
            <a:off x="5351635" y="1600200"/>
            <a:ext cx="3478039" cy="269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78065" y="5046785"/>
            <a:ext cx="8587870" cy="2123658"/>
          </a:xfrm>
          <a:prstGeom prst="rect">
            <a:avLst/>
          </a:prstGeom>
          <a:noFill/>
        </p:spPr>
        <p:txBody>
          <a:bodyPr wrap="square" rtlCol="0">
            <a:spAutoFit/>
          </a:bodyPr>
          <a:lstStyle/>
          <a:p>
            <a:r>
              <a:rPr lang="en-US" sz="2400" b="1" dirty="0"/>
              <a:t>Committee =</a:t>
            </a:r>
            <a:r>
              <a:rPr lang="en-US" sz="3200" b="1" dirty="0"/>
              <a:t> 12 </a:t>
            </a:r>
            <a:r>
              <a:rPr lang="en-US" sz="2400" b="1" dirty="0"/>
              <a:t>Reserve Bank Presidents</a:t>
            </a:r>
            <a:r>
              <a:rPr lang="en-US" sz="3200" b="1" dirty="0"/>
              <a:t>	+  7 </a:t>
            </a:r>
            <a:r>
              <a:rPr lang="en-US" sz="2400" b="1" dirty="0"/>
              <a:t>Governors = </a:t>
            </a:r>
            <a:r>
              <a:rPr lang="en-US" sz="3200" b="1" dirty="0"/>
              <a:t>19</a:t>
            </a:r>
          </a:p>
          <a:p>
            <a:endParaRPr lang="en-US" sz="2400" b="1" dirty="0"/>
          </a:p>
          <a:p>
            <a:r>
              <a:rPr lang="en-US" sz="2400" b="1" dirty="0"/>
              <a:t>Voting  = 	</a:t>
            </a:r>
            <a:r>
              <a:rPr lang="en-US" sz="3200" b="1" dirty="0"/>
              <a:t>5</a:t>
            </a:r>
            <a:r>
              <a:rPr lang="en-US" sz="2400" b="1" dirty="0"/>
              <a:t> Reserve Bank Presidents 	</a:t>
            </a:r>
            <a:r>
              <a:rPr lang="en-US" sz="3200" b="1" dirty="0"/>
              <a:t>+  7 </a:t>
            </a:r>
            <a:r>
              <a:rPr lang="en-US" sz="2400" b="1" dirty="0"/>
              <a:t>Governors = </a:t>
            </a:r>
            <a:r>
              <a:rPr lang="en-US" sz="3200" b="1" dirty="0"/>
              <a:t>12</a:t>
            </a:r>
          </a:p>
          <a:p>
            <a:endParaRPr lang="en-US" sz="3200" b="1" dirty="0"/>
          </a:p>
          <a:p>
            <a:endParaRPr lang="en-US" sz="1200" b="1" dirty="0"/>
          </a:p>
        </p:txBody>
      </p:sp>
      <p:sp>
        <p:nvSpPr>
          <p:cNvPr id="7" name="TextBox 6">
            <a:extLst>
              <a:ext uri="{FF2B5EF4-FFF2-40B4-BE49-F238E27FC236}">
                <a16:creationId xmlns:a16="http://schemas.microsoft.com/office/drawing/2014/main" id="{CD96B4E5-0379-4686-A6AB-08EA00AE7C97}"/>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Slide Number Placeholder 2"/>
          <p:cNvSpPr>
            <a:spLocks noGrp="1"/>
          </p:cNvSpPr>
          <p:nvPr>
            <p:ph type="sldNum" sz="quarter" idx="12"/>
          </p:nvPr>
        </p:nvSpPr>
        <p:spPr/>
        <p:txBody>
          <a:bodyPr/>
          <a:lstStyle/>
          <a:p>
            <a:fld id="{6457A4C7-8489-44FC-86E2-6D191A70AE12}" type="slidenum">
              <a:rPr lang="en-US" smtClean="0"/>
              <a:t>3</a:t>
            </a:fld>
            <a:endParaRPr lang="en-US"/>
          </a:p>
        </p:txBody>
      </p:sp>
    </p:spTree>
    <p:extLst>
      <p:ext uri="{BB962C8B-B14F-4D97-AF65-F5344CB8AC3E}">
        <p14:creationId xmlns:p14="http://schemas.microsoft.com/office/powerpoint/2010/main" val="3293776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7" name="Picture 6" descr="2nd_page_header.BMP">
            <a:extLst>
              <a:ext uri="{FF2B5EF4-FFF2-40B4-BE49-F238E27FC236}">
                <a16:creationId xmlns:a16="http://schemas.microsoft.com/office/drawing/2014/main" id="{05F44C5E-F999-4C98-AD59-713288901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5445DA6-2EEC-4C95-843C-DD4E9E12D02D}"/>
              </a:ext>
            </a:extLst>
          </p:cNvPr>
          <p:cNvSpPr txBox="1"/>
          <p:nvPr/>
        </p:nvSpPr>
        <p:spPr>
          <a:xfrm>
            <a:off x="441708" y="800824"/>
            <a:ext cx="8260584" cy="461665"/>
          </a:xfrm>
          <a:prstGeom prst="rect">
            <a:avLst/>
          </a:prstGeom>
          <a:noFill/>
        </p:spPr>
        <p:txBody>
          <a:bodyPr wrap="square" rtlCol="0">
            <a:spAutoFit/>
          </a:bodyPr>
          <a:lstStyle/>
          <a:p>
            <a:pPr algn="ctr"/>
            <a:r>
              <a:rPr lang="en-US" sz="2400" b="1" dirty="0"/>
              <a:t>The Fed lowers the FFR by decreasing its administered rates.</a:t>
            </a:r>
          </a:p>
        </p:txBody>
      </p:sp>
      <p:sp>
        <p:nvSpPr>
          <p:cNvPr id="9" name="TextBox 8">
            <a:extLst>
              <a:ext uri="{FF2B5EF4-FFF2-40B4-BE49-F238E27FC236}">
                <a16:creationId xmlns:a16="http://schemas.microsoft.com/office/drawing/2014/main" id="{573A1412-9C08-447B-9EE1-B005A69BE275}"/>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3" name="Picture 2" descr="Diagram&#10;&#10;Description automatically generated">
            <a:extLst>
              <a:ext uri="{FF2B5EF4-FFF2-40B4-BE49-F238E27FC236}">
                <a16:creationId xmlns:a16="http://schemas.microsoft.com/office/drawing/2014/main" id="{944AAF70-B70B-4E83-AC51-1FD7FF566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139" y="1423482"/>
            <a:ext cx="4059811" cy="3806073"/>
          </a:xfrm>
          <a:prstGeom prst="rect">
            <a:avLst/>
          </a:prstGeom>
        </p:spPr>
      </p:pic>
      <p:sp>
        <p:nvSpPr>
          <p:cNvPr id="13" name="TextBox 12">
            <a:extLst>
              <a:ext uri="{FF2B5EF4-FFF2-40B4-BE49-F238E27FC236}">
                <a16:creationId xmlns:a16="http://schemas.microsoft.com/office/drawing/2014/main" id="{40657581-3470-4A97-B8B3-B1236EB9A5D2}"/>
              </a:ext>
            </a:extLst>
          </p:cNvPr>
          <p:cNvSpPr txBox="1"/>
          <p:nvPr/>
        </p:nvSpPr>
        <p:spPr>
          <a:xfrm>
            <a:off x="417250" y="5372190"/>
            <a:ext cx="840671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Fed’s primary tool for moving the FFR is interest on reserve balances, with its IORB rate. </a:t>
            </a:r>
          </a:p>
          <a:p>
            <a:pPr marL="285750" indent="-285750">
              <a:buFont typeface="Arial" panose="020B0604020202020204" pitchFamily="34" charset="0"/>
              <a:buChar char="•"/>
            </a:pPr>
            <a:r>
              <a:rPr lang="en-US" sz="1600" dirty="0"/>
              <a:t>The ON RRP facility, with the ON RRP offering rate, is a supplementary tool. </a:t>
            </a:r>
          </a:p>
          <a:p>
            <a:pPr marL="285750" indent="-285750">
              <a:buFont typeface="Arial" panose="020B0604020202020204" pitchFamily="34" charset="0"/>
              <a:buChar char="•"/>
            </a:pPr>
            <a:r>
              <a:rPr lang="en-US" sz="1600" dirty="0"/>
              <a:t>The Fed ensures the FFR moves higher or lower by moving these two administered rates higher or lower; the discount rate is typically adjusted in a similar manner.</a:t>
            </a:r>
          </a:p>
        </p:txBody>
      </p:sp>
    </p:spTree>
    <p:extLst>
      <p:ext uri="{BB962C8B-B14F-4D97-AF65-F5344CB8AC3E}">
        <p14:creationId xmlns:p14="http://schemas.microsoft.com/office/powerpoint/2010/main" val="3748865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7" name="Picture 6" descr="2nd_page_header.BMP">
            <a:extLst>
              <a:ext uri="{FF2B5EF4-FFF2-40B4-BE49-F238E27FC236}">
                <a16:creationId xmlns:a16="http://schemas.microsoft.com/office/drawing/2014/main" id="{05F44C5E-F999-4C98-AD59-713288901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4203963-DB9E-4D9B-8434-C5D30D36D020}"/>
              </a:ext>
            </a:extLst>
          </p:cNvPr>
          <p:cNvSpPr txBox="1"/>
          <p:nvPr/>
        </p:nvSpPr>
        <p:spPr>
          <a:xfrm>
            <a:off x="417250" y="5372190"/>
            <a:ext cx="840671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Fed’s primary tool for moving the FFR is interest on reserve balances, with its IORB rate. </a:t>
            </a:r>
          </a:p>
          <a:p>
            <a:pPr marL="285750" indent="-285750">
              <a:buFont typeface="Arial" panose="020B0604020202020204" pitchFamily="34" charset="0"/>
              <a:buChar char="•"/>
            </a:pPr>
            <a:r>
              <a:rPr lang="en-US" sz="1600" dirty="0"/>
              <a:t>The ON RRP facility, with the ON RRP offering rate, is a supplementary tool. </a:t>
            </a:r>
          </a:p>
          <a:p>
            <a:pPr marL="285750" indent="-285750">
              <a:buFont typeface="Arial" panose="020B0604020202020204" pitchFamily="34" charset="0"/>
              <a:buChar char="•"/>
            </a:pPr>
            <a:r>
              <a:rPr lang="en-US" sz="1600" dirty="0"/>
              <a:t>The Fed ensures the FFR moves higher or lower by moving these two administered rates higher or lower; the discount rate is typically adjusted in a similar manner.</a:t>
            </a:r>
          </a:p>
        </p:txBody>
      </p:sp>
      <p:sp>
        <p:nvSpPr>
          <p:cNvPr id="11" name="TextBox 10">
            <a:extLst>
              <a:ext uri="{FF2B5EF4-FFF2-40B4-BE49-F238E27FC236}">
                <a16:creationId xmlns:a16="http://schemas.microsoft.com/office/drawing/2014/main" id="{8D17C7F5-F35B-4182-9A22-FC50D1F50E6A}"/>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13" name="TextBox 12">
            <a:extLst>
              <a:ext uri="{FF2B5EF4-FFF2-40B4-BE49-F238E27FC236}">
                <a16:creationId xmlns:a16="http://schemas.microsoft.com/office/drawing/2014/main" id="{63E373D1-F567-4E97-A9A8-D0D9680ABD2B}"/>
              </a:ext>
            </a:extLst>
          </p:cNvPr>
          <p:cNvSpPr txBox="1"/>
          <p:nvPr/>
        </p:nvSpPr>
        <p:spPr>
          <a:xfrm>
            <a:off x="441708" y="800824"/>
            <a:ext cx="8260584" cy="461665"/>
          </a:xfrm>
          <a:prstGeom prst="rect">
            <a:avLst/>
          </a:prstGeom>
          <a:noFill/>
        </p:spPr>
        <p:txBody>
          <a:bodyPr wrap="square" rtlCol="0">
            <a:spAutoFit/>
          </a:bodyPr>
          <a:lstStyle/>
          <a:p>
            <a:pPr algn="ctr"/>
            <a:r>
              <a:rPr lang="en-US" sz="2400" b="1" dirty="0"/>
              <a:t>The Fed raises the FFR by increasing its administered rates.</a:t>
            </a:r>
          </a:p>
        </p:txBody>
      </p:sp>
      <p:pic>
        <p:nvPicPr>
          <p:cNvPr id="14" name="Picture 13">
            <a:extLst>
              <a:ext uri="{FF2B5EF4-FFF2-40B4-BE49-F238E27FC236}">
                <a16:creationId xmlns:a16="http://schemas.microsoft.com/office/drawing/2014/main" id="{82435342-7494-419B-B0BC-5C30B717F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015" y="1432740"/>
            <a:ext cx="4049935" cy="3796815"/>
          </a:xfrm>
          <a:prstGeom prst="rect">
            <a:avLst/>
          </a:prstGeom>
        </p:spPr>
      </p:pic>
    </p:spTree>
    <p:extLst>
      <p:ext uri="{BB962C8B-B14F-4D97-AF65-F5344CB8AC3E}">
        <p14:creationId xmlns:p14="http://schemas.microsoft.com/office/powerpoint/2010/main" val="3949008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32</a:t>
            </a:fld>
            <a:endParaRPr lang="en-US"/>
          </a:p>
        </p:txBody>
      </p:sp>
      <p:sp>
        <p:nvSpPr>
          <p:cNvPr id="3" name="TextBox 2">
            <a:extLst>
              <a:ext uri="{FF2B5EF4-FFF2-40B4-BE49-F238E27FC236}">
                <a16:creationId xmlns:a16="http://schemas.microsoft.com/office/drawing/2014/main" id="{E116FB0A-2E22-4269-BC74-FC14FBF13505}"/>
              </a:ext>
            </a:extLst>
          </p:cNvPr>
          <p:cNvSpPr txBox="1"/>
          <p:nvPr/>
        </p:nvSpPr>
        <p:spPr>
          <a:xfrm>
            <a:off x="340659" y="1174376"/>
            <a:ext cx="8247530" cy="3785652"/>
          </a:xfrm>
          <a:prstGeom prst="rect">
            <a:avLst/>
          </a:prstGeom>
          <a:noFill/>
        </p:spPr>
        <p:txBody>
          <a:bodyPr wrap="square" rtlCol="0">
            <a:spAutoFit/>
          </a:bodyPr>
          <a:lstStyle/>
          <a:p>
            <a:r>
              <a:rPr lang="en-US" sz="2400" b="1" i="1" dirty="0"/>
              <a:t>Headline: The economy weakens</a:t>
            </a:r>
          </a:p>
          <a:p>
            <a:endParaRPr lang="en-US" sz="2400" b="1" i="1" dirty="0"/>
          </a:p>
          <a:p>
            <a:pPr marL="342900" indent="-342900">
              <a:buFont typeface="Arial" panose="020B0604020202020204" pitchFamily="34" charset="0"/>
              <a:buChar char="•"/>
            </a:pPr>
            <a:r>
              <a:rPr lang="en-US" sz="2400" b="1" dirty="0"/>
              <a:t>Employment falls below maximum employment.</a:t>
            </a:r>
          </a:p>
          <a:p>
            <a:pPr marL="342900" indent="-342900">
              <a:buFont typeface="Arial" panose="020B0604020202020204" pitchFamily="34" charset="0"/>
              <a:buChar char="•"/>
            </a:pPr>
            <a:r>
              <a:rPr lang="en-US" sz="2400" b="1" dirty="0"/>
              <a:t>The inflation rate is steady around or slightly below 2 percent but is showing signs of decreasing.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r>
              <a:rPr lang="en-US" sz="2400" b="1" dirty="0"/>
              <a:t>How can the Fed use its monetary policy tools to achieve maximum employment and price stability?</a:t>
            </a:r>
          </a:p>
        </p:txBody>
      </p:sp>
      <p:sp>
        <p:nvSpPr>
          <p:cNvPr id="6" name="TextBox 5">
            <a:extLst>
              <a:ext uri="{FF2B5EF4-FFF2-40B4-BE49-F238E27FC236}">
                <a16:creationId xmlns:a16="http://schemas.microsoft.com/office/drawing/2014/main" id="{5AC7F40E-23E5-458E-B7C7-4B00CEDC256F}"/>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2972491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25F816-98CC-449B-9D10-9A4C320094BF}"/>
              </a:ext>
            </a:extLst>
          </p:cNvPr>
          <p:cNvSpPr/>
          <p:nvPr/>
        </p:nvSpPr>
        <p:spPr>
          <a:xfrm>
            <a:off x="5416055" y="639773"/>
            <a:ext cx="1609161" cy="23397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B577A4-8506-4C08-9FEE-15F416550D1A}"/>
              </a:ext>
            </a:extLst>
          </p:cNvPr>
          <p:cNvSpPr/>
          <p:nvPr/>
        </p:nvSpPr>
        <p:spPr>
          <a:xfrm>
            <a:off x="7315203" y="623817"/>
            <a:ext cx="1609161" cy="23397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8CA263-562F-4246-AA0C-87391121E393}"/>
              </a:ext>
            </a:extLst>
          </p:cNvPr>
          <p:cNvSpPr/>
          <p:nvPr/>
        </p:nvSpPr>
        <p:spPr>
          <a:xfrm>
            <a:off x="237566" y="623817"/>
            <a:ext cx="1533334" cy="23397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33</a:t>
            </a:fld>
            <a:endParaRPr lang="en-US"/>
          </a:p>
        </p:txBody>
      </p:sp>
      <p:sp>
        <p:nvSpPr>
          <p:cNvPr id="3" name="Arrow: Down 2">
            <a:extLst>
              <a:ext uri="{FF2B5EF4-FFF2-40B4-BE49-F238E27FC236}">
                <a16:creationId xmlns:a16="http://schemas.microsoft.com/office/drawing/2014/main" id="{D4A403E6-F1CB-4B34-A1E8-AFBF74AB451A}"/>
              </a:ext>
            </a:extLst>
          </p:cNvPr>
          <p:cNvSpPr/>
          <p:nvPr/>
        </p:nvSpPr>
        <p:spPr>
          <a:xfrm>
            <a:off x="588898" y="3162300"/>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443C48E-98A8-421E-B5D0-0D85B47BE9F4}"/>
              </a:ext>
            </a:extLst>
          </p:cNvPr>
          <p:cNvSpPr/>
          <p:nvPr/>
        </p:nvSpPr>
        <p:spPr>
          <a:xfrm>
            <a:off x="3908283" y="3147368"/>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D6A3C6D2-2973-440A-B1CA-163C4F870E69}"/>
              </a:ext>
            </a:extLst>
          </p:cNvPr>
          <p:cNvSpPr/>
          <p:nvPr/>
        </p:nvSpPr>
        <p:spPr>
          <a:xfrm rot="10800000">
            <a:off x="5800423" y="3147369"/>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B008F8C3-153E-4AE9-B3F9-9EB35A78B9A3}"/>
              </a:ext>
            </a:extLst>
          </p:cNvPr>
          <p:cNvSpPr/>
          <p:nvPr/>
        </p:nvSpPr>
        <p:spPr>
          <a:xfrm rot="10800000">
            <a:off x="7711889" y="3131309"/>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631FFD-5744-459A-A697-FDAC90985868}"/>
              </a:ext>
            </a:extLst>
          </p:cNvPr>
          <p:cNvSpPr txBox="1"/>
          <p:nvPr/>
        </p:nvSpPr>
        <p:spPr>
          <a:xfrm>
            <a:off x="192212" y="1193546"/>
            <a:ext cx="1609160" cy="1200329"/>
          </a:xfrm>
          <a:prstGeom prst="rect">
            <a:avLst/>
          </a:prstGeom>
          <a:noFill/>
        </p:spPr>
        <p:txBody>
          <a:bodyPr wrap="square" rtlCol="0">
            <a:spAutoFit/>
          </a:bodyPr>
          <a:lstStyle/>
          <a:p>
            <a:pPr algn="ctr"/>
            <a:r>
              <a:rPr lang="en-US" b="1" dirty="0"/>
              <a:t>FOMC decreases the FFR target range. </a:t>
            </a:r>
          </a:p>
        </p:txBody>
      </p:sp>
      <p:sp>
        <p:nvSpPr>
          <p:cNvPr id="23" name="TextBox 22">
            <a:extLst>
              <a:ext uri="{FF2B5EF4-FFF2-40B4-BE49-F238E27FC236}">
                <a16:creationId xmlns:a16="http://schemas.microsoft.com/office/drawing/2014/main" id="{564B528A-932F-42BE-9120-53E369DB8810}"/>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24" name="Rectangle 23">
            <a:extLst>
              <a:ext uri="{FF2B5EF4-FFF2-40B4-BE49-F238E27FC236}">
                <a16:creationId xmlns:a16="http://schemas.microsoft.com/office/drawing/2014/main" id="{48A531A8-C064-498B-8003-84DD93EE0DE9}"/>
              </a:ext>
            </a:extLst>
          </p:cNvPr>
          <p:cNvSpPr/>
          <p:nvPr/>
        </p:nvSpPr>
        <p:spPr>
          <a:xfrm>
            <a:off x="1930203" y="618963"/>
            <a:ext cx="1426132" cy="2315931"/>
          </a:xfrm>
          <a:prstGeom prst="rect">
            <a:avLst/>
          </a:prstGeom>
          <a:solidFill>
            <a:schemeClr val="bg1"/>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Fed lowers</a:t>
            </a:r>
          </a:p>
          <a:p>
            <a:pPr algn="ctr"/>
            <a:r>
              <a:rPr lang="en-US" b="1" dirty="0"/>
              <a:t>its</a:t>
            </a:r>
          </a:p>
          <a:p>
            <a:pPr algn="ctr"/>
            <a:r>
              <a:rPr lang="en-US" b="1" dirty="0"/>
              <a:t>administered</a:t>
            </a:r>
          </a:p>
          <a:p>
            <a:pPr algn="ctr"/>
            <a:r>
              <a:rPr lang="en-US" b="1" dirty="0"/>
              <a:t>rate</a:t>
            </a:r>
          </a:p>
        </p:txBody>
      </p:sp>
      <p:sp>
        <p:nvSpPr>
          <p:cNvPr id="6" name="TextBox 5"/>
          <p:cNvSpPr txBox="1"/>
          <p:nvPr/>
        </p:nvSpPr>
        <p:spPr>
          <a:xfrm>
            <a:off x="2497904" y="1188692"/>
            <a:ext cx="184731" cy="369332"/>
          </a:xfrm>
          <a:prstGeom prst="rect">
            <a:avLst/>
          </a:prstGeom>
          <a:noFill/>
        </p:spPr>
        <p:txBody>
          <a:bodyPr wrap="none" rtlCol="0">
            <a:spAutoFit/>
          </a:bodyPr>
          <a:lstStyle/>
          <a:p>
            <a:endParaRPr lang="en-US" dirty="0"/>
          </a:p>
        </p:txBody>
      </p:sp>
      <p:sp>
        <p:nvSpPr>
          <p:cNvPr id="26" name="TextBox 25">
            <a:extLst>
              <a:ext uri="{FF2B5EF4-FFF2-40B4-BE49-F238E27FC236}">
                <a16:creationId xmlns:a16="http://schemas.microsoft.com/office/drawing/2014/main" id="{89631FFD-5744-459A-A697-FDAC90985868}"/>
              </a:ext>
            </a:extLst>
          </p:cNvPr>
          <p:cNvSpPr txBox="1"/>
          <p:nvPr/>
        </p:nvSpPr>
        <p:spPr>
          <a:xfrm>
            <a:off x="1885063" y="1092543"/>
            <a:ext cx="1533333" cy="1200329"/>
          </a:xfrm>
          <a:prstGeom prst="rect">
            <a:avLst/>
          </a:prstGeom>
          <a:noFill/>
        </p:spPr>
        <p:txBody>
          <a:bodyPr wrap="square" rtlCol="0">
            <a:spAutoFit/>
          </a:bodyPr>
          <a:lstStyle/>
          <a:p>
            <a:pPr algn="ctr"/>
            <a:r>
              <a:rPr lang="en-US" b="1" dirty="0"/>
              <a:t>Fed lowers</a:t>
            </a:r>
          </a:p>
          <a:p>
            <a:pPr algn="ctr"/>
            <a:r>
              <a:rPr lang="en-US" b="1" dirty="0"/>
              <a:t>its</a:t>
            </a:r>
          </a:p>
          <a:p>
            <a:pPr algn="ctr"/>
            <a:r>
              <a:rPr lang="en-US" b="1" dirty="0"/>
              <a:t>administered</a:t>
            </a:r>
          </a:p>
          <a:p>
            <a:pPr algn="ctr"/>
            <a:r>
              <a:rPr lang="en-US" b="1" dirty="0"/>
              <a:t>rates. </a:t>
            </a:r>
          </a:p>
        </p:txBody>
      </p:sp>
      <p:sp>
        <p:nvSpPr>
          <p:cNvPr id="29" name="Rectangle 28">
            <a:extLst>
              <a:ext uri="{FF2B5EF4-FFF2-40B4-BE49-F238E27FC236}">
                <a16:creationId xmlns:a16="http://schemas.microsoft.com/office/drawing/2014/main" id="{3F0DEF31-260F-4140-9B52-6A8B366D9E80}"/>
              </a:ext>
            </a:extLst>
          </p:cNvPr>
          <p:cNvSpPr/>
          <p:nvPr/>
        </p:nvSpPr>
        <p:spPr>
          <a:xfrm>
            <a:off x="3516907" y="618963"/>
            <a:ext cx="1609161" cy="23397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DE2E5B0-E13F-4741-AA54-2463523E77DB}"/>
              </a:ext>
            </a:extLst>
          </p:cNvPr>
          <p:cNvPicPr>
            <a:picLocks noChangeAspect="1"/>
          </p:cNvPicPr>
          <p:nvPr/>
        </p:nvPicPr>
        <p:blipFill>
          <a:blip r:embed="rId4"/>
          <a:stretch>
            <a:fillRect/>
          </a:stretch>
        </p:blipFill>
        <p:spPr>
          <a:xfrm>
            <a:off x="112381" y="4032485"/>
            <a:ext cx="8919237" cy="2185742"/>
          </a:xfrm>
          <a:prstGeom prst="rect">
            <a:avLst/>
          </a:prstGeom>
        </p:spPr>
      </p:pic>
      <p:sp>
        <p:nvSpPr>
          <p:cNvPr id="27" name="TextBox 26">
            <a:extLst>
              <a:ext uri="{FF2B5EF4-FFF2-40B4-BE49-F238E27FC236}">
                <a16:creationId xmlns:a16="http://schemas.microsoft.com/office/drawing/2014/main" id="{FF7798C5-1D03-4FDD-ABBF-3B396E472EDA}"/>
              </a:ext>
            </a:extLst>
          </p:cNvPr>
          <p:cNvSpPr txBox="1"/>
          <p:nvPr/>
        </p:nvSpPr>
        <p:spPr>
          <a:xfrm>
            <a:off x="3646322" y="794004"/>
            <a:ext cx="1425389" cy="2031325"/>
          </a:xfrm>
          <a:prstGeom prst="rect">
            <a:avLst/>
          </a:prstGeom>
          <a:noFill/>
        </p:spPr>
        <p:txBody>
          <a:bodyPr wrap="square" rtlCol="0">
            <a:spAutoFit/>
          </a:bodyPr>
          <a:lstStyle/>
          <a:p>
            <a:pPr algn="ctr"/>
            <a:r>
              <a:rPr lang="en-US" b="1" dirty="0"/>
              <a:t>Market rates decrease; the FFR shifts down into the lower target range. </a:t>
            </a:r>
          </a:p>
        </p:txBody>
      </p:sp>
      <p:sp>
        <p:nvSpPr>
          <p:cNvPr id="28" name="TextBox 27">
            <a:extLst>
              <a:ext uri="{FF2B5EF4-FFF2-40B4-BE49-F238E27FC236}">
                <a16:creationId xmlns:a16="http://schemas.microsoft.com/office/drawing/2014/main" id="{06D2FB30-12DA-4E7E-9BEA-1678F4EF216D}"/>
              </a:ext>
            </a:extLst>
          </p:cNvPr>
          <p:cNvSpPr txBox="1"/>
          <p:nvPr/>
        </p:nvSpPr>
        <p:spPr>
          <a:xfrm>
            <a:off x="5466467" y="764328"/>
            <a:ext cx="1592086" cy="2031325"/>
          </a:xfrm>
          <a:prstGeom prst="rect">
            <a:avLst/>
          </a:prstGeom>
          <a:noFill/>
        </p:spPr>
        <p:txBody>
          <a:bodyPr wrap="square" rtlCol="0">
            <a:spAutoFit/>
          </a:bodyPr>
          <a:lstStyle/>
          <a:p>
            <a:pPr algn="ctr"/>
            <a:r>
              <a:rPr lang="en-US" b="1" dirty="0"/>
              <a:t>Lower borrowing costs encourages more spending and investment</a:t>
            </a:r>
            <a:r>
              <a:rPr lang="en-US" dirty="0"/>
              <a:t>. </a:t>
            </a:r>
          </a:p>
        </p:txBody>
      </p:sp>
      <p:sp>
        <p:nvSpPr>
          <p:cNvPr id="30" name="TextBox 29">
            <a:extLst>
              <a:ext uri="{FF2B5EF4-FFF2-40B4-BE49-F238E27FC236}">
                <a16:creationId xmlns:a16="http://schemas.microsoft.com/office/drawing/2014/main" id="{E1178337-50AF-42E7-A8C4-B47586ED5739}"/>
              </a:ext>
            </a:extLst>
          </p:cNvPr>
          <p:cNvSpPr txBox="1"/>
          <p:nvPr/>
        </p:nvSpPr>
        <p:spPr>
          <a:xfrm>
            <a:off x="7315202" y="764600"/>
            <a:ext cx="1591233" cy="2031325"/>
          </a:xfrm>
          <a:prstGeom prst="rect">
            <a:avLst/>
          </a:prstGeom>
          <a:noFill/>
        </p:spPr>
        <p:txBody>
          <a:bodyPr wrap="square" rtlCol="0">
            <a:spAutoFit/>
          </a:bodyPr>
          <a:lstStyle/>
          <a:p>
            <a:pPr algn="ctr"/>
            <a:r>
              <a:rPr lang="en-US" b="1" dirty="0"/>
              <a:t>Higher spending results in more production and higher employment</a:t>
            </a:r>
            <a:r>
              <a:rPr lang="en-US" dirty="0"/>
              <a:t>. </a:t>
            </a:r>
          </a:p>
        </p:txBody>
      </p:sp>
      <p:sp>
        <p:nvSpPr>
          <p:cNvPr id="31" name="Arrow: Down 30">
            <a:extLst>
              <a:ext uri="{FF2B5EF4-FFF2-40B4-BE49-F238E27FC236}">
                <a16:creationId xmlns:a16="http://schemas.microsoft.com/office/drawing/2014/main" id="{1773CF11-CB13-4D8B-8A83-0EEE4B38B020}"/>
              </a:ext>
            </a:extLst>
          </p:cNvPr>
          <p:cNvSpPr/>
          <p:nvPr/>
        </p:nvSpPr>
        <p:spPr>
          <a:xfrm>
            <a:off x="2274741" y="3141774"/>
            <a:ext cx="815788" cy="5334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99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34</a:t>
            </a:fld>
            <a:endParaRPr lang="en-US"/>
          </a:p>
        </p:txBody>
      </p:sp>
      <p:sp>
        <p:nvSpPr>
          <p:cNvPr id="8" name="TextBox 7">
            <a:extLst>
              <a:ext uri="{FF2B5EF4-FFF2-40B4-BE49-F238E27FC236}">
                <a16:creationId xmlns:a16="http://schemas.microsoft.com/office/drawing/2014/main" id="{4460C128-7CFA-4FFC-9A81-F6FC8CD4439D}"/>
              </a:ext>
            </a:extLst>
          </p:cNvPr>
          <p:cNvSpPr txBox="1"/>
          <p:nvPr/>
        </p:nvSpPr>
        <p:spPr>
          <a:xfrm>
            <a:off x="340659" y="1174376"/>
            <a:ext cx="8247530" cy="5262979"/>
          </a:xfrm>
          <a:prstGeom prst="rect">
            <a:avLst/>
          </a:prstGeom>
          <a:noFill/>
        </p:spPr>
        <p:txBody>
          <a:bodyPr wrap="square" rtlCol="0">
            <a:spAutoFit/>
          </a:bodyPr>
          <a:lstStyle/>
          <a:p>
            <a:r>
              <a:rPr lang="en-US" sz="2400" b="1" i="1" dirty="0"/>
              <a:t>Headline: Inflation is rising</a:t>
            </a:r>
          </a:p>
          <a:p>
            <a:endParaRPr lang="en-US" sz="2400" b="1" i="1" dirty="0"/>
          </a:p>
          <a:p>
            <a:pPr marL="342900" indent="-342900">
              <a:buFont typeface="Arial" panose="020B0604020202020204" pitchFamily="34" charset="0"/>
              <a:buChar char="•"/>
            </a:pPr>
            <a:r>
              <a:rPr lang="en-US" sz="2400" b="1" dirty="0"/>
              <a:t>Inflation has been above the Fed’s 2 percent target for considerable time.</a:t>
            </a:r>
          </a:p>
          <a:p>
            <a:pPr marL="342900" indent="-342900">
              <a:buFont typeface="Arial" panose="020B0604020202020204" pitchFamily="34" charset="0"/>
              <a:buChar char="•"/>
            </a:pPr>
            <a:r>
              <a:rPr lang="en-US" sz="2400" b="1" dirty="0"/>
              <a:t>And inflation is increasing.</a:t>
            </a:r>
          </a:p>
          <a:p>
            <a:pPr marL="342900" indent="-342900">
              <a:buFont typeface="Arial" panose="020B0604020202020204" pitchFamily="34" charset="0"/>
              <a:buChar char="•"/>
            </a:pPr>
            <a:r>
              <a:rPr lang="en-US" sz="2400" b="1" dirty="0"/>
              <a:t>The unemployment rate is very low.</a:t>
            </a:r>
          </a:p>
          <a:p>
            <a:pPr marL="342900" indent="-342900">
              <a:buFont typeface="Arial" panose="020B0604020202020204" pitchFamily="34" charset="0"/>
              <a:buChar char="•"/>
            </a:pPr>
            <a:endParaRPr lang="en-US" sz="2400" b="1" dirty="0"/>
          </a:p>
          <a:p>
            <a:endParaRPr lang="en-US" sz="2400" b="1" dirty="0"/>
          </a:p>
          <a:p>
            <a:endParaRPr lang="en-US" sz="2400" b="1" dirty="0"/>
          </a:p>
          <a:p>
            <a:endParaRPr lang="en-US" sz="2400" b="1" dirty="0"/>
          </a:p>
          <a:p>
            <a:endParaRPr lang="en-US" sz="2400" b="1" dirty="0"/>
          </a:p>
          <a:p>
            <a:r>
              <a:rPr lang="en-US" sz="2400" b="1" dirty="0"/>
              <a:t>How can the Fed use its monetary policy tools to achieve maximum employment and price stability?</a:t>
            </a:r>
          </a:p>
          <a:p>
            <a:endParaRPr lang="en-US" sz="2400" b="1" dirty="0"/>
          </a:p>
        </p:txBody>
      </p:sp>
      <p:sp>
        <p:nvSpPr>
          <p:cNvPr id="6" name="TextBox 5">
            <a:extLst>
              <a:ext uri="{FF2B5EF4-FFF2-40B4-BE49-F238E27FC236}">
                <a16:creationId xmlns:a16="http://schemas.microsoft.com/office/drawing/2014/main" id="{D0752F09-4223-46AB-B691-8BB9ACC3356E}"/>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217690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25F816-98CC-449B-9D10-9A4C320094BF}"/>
              </a:ext>
            </a:extLst>
          </p:cNvPr>
          <p:cNvSpPr/>
          <p:nvPr/>
        </p:nvSpPr>
        <p:spPr>
          <a:xfrm>
            <a:off x="5416055" y="639773"/>
            <a:ext cx="1609161" cy="23397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B577A4-8506-4C08-9FEE-15F416550D1A}"/>
              </a:ext>
            </a:extLst>
          </p:cNvPr>
          <p:cNvSpPr/>
          <p:nvPr/>
        </p:nvSpPr>
        <p:spPr>
          <a:xfrm>
            <a:off x="7315203" y="623817"/>
            <a:ext cx="1609161" cy="23397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8CA263-562F-4246-AA0C-87391121E393}"/>
              </a:ext>
            </a:extLst>
          </p:cNvPr>
          <p:cNvSpPr/>
          <p:nvPr/>
        </p:nvSpPr>
        <p:spPr>
          <a:xfrm>
            <a:off x="237566" y="623817"/>
            <a:ext cx="1533334" cy="23397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35</a:t>
            </a:fld>
            <a:endParaRPr lang="en-US"/>
          </a:p>
        </p:txBody>
      </p:sp>
      <p:sp>
        <p:nvSpPr>
          <p:cNvPr id="3" name="Arrow: Down 2">
            <a:extLst>
              <a:ext uri="{FF2B5EF4-FFF2-40B4-BE49-F238E27FC236}">
                <a16:creationId xmlns:a16="http://schemas.microsoft.com/office/drawing/2014/main" id="{D4A403E6-F1CB-4B34-A1E8-AFBF74AB451A}"/>
              </a:ext>
            </a:extLst>
          </p:cNvPr>
          <p:cNvSpPr/>
          <p:nvPr/>
        </p:nvSpPr>
        <p:spPr>
          <a:xfrm rot="10800000">
            <a:off x="588898" y="3162300"/>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443C48E-98A8-421E-B5D0-0D85B47BE9F4}"/>
              </a:ext>
            </a:extLst>
          </p:cNvPr>
          <p:cNvSpPr/>
          <p:nvPr/>
        </p:nvSpPr>
        <p:spPr>
          <a:xfrm rot="10800000">
            <a:off x="3908283" y="3147368"/>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D6A3C6D2-2973-440A-B1CA-163C4F870E69}"/>
              </a:ext>
            </a:extLst>
          </p:cNvPr>
          <p:cNvSpPr/>
          <p:nvPr/>
        </p:nvSpPr>
        <p:spPr>
          <a:xfrm>
            <a:off x="5800423" y="3147369"/>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B008F8C3-153E-4AE9-B3F9-9EB35A78B9A3}"/>
              </a:ext>
            </a:extLst>
          </p:cNvPr>
          <p:cNvSpPr/>
          <p:nvPr/>
        </p:nvSpPr>
        <p:spPr>
          <a:xfrm>
            <a:off x="7711889" y="3131309"/>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631FFD-5744-459A-A697-FDAC90985868}"/>
              </a:ext>
            </a:extLst>
          </p:cNvPr>
          <p:cNvSpPr txBox="1"/>
          <p:nvPr/>
        </p:nvSpPr>
        <p:spPr>
          <a:xfrm>
            <a:off x="192212" y="1193546"/>
            <a:ext cx="1609160" cy="1200329"/>
          </a:xfrm>
          <a:prstGeom prst="rect">
            <a:avLst/>
          </a:prstGeom>
          <a:noFill/>
        </p:spPr>
        <p:txBody>
          <a:bodyPr wrap="square" rtlCol="0">
            <a:spAutoFit/>
          </a:bodyPr>
          <a:lstStyle/>
          <a:p>
            <a:pPr algn="ctr"/>
            <a:r>
              <a:rPr lang="en-US" b="1" dirty="0"/>
              <a:t>FOMC increases the FFR target range. </a:t>
            </a:r>
          </a:p>
        </p:txBody>
      </p:sp>
      <p:sp>
        <p:nvSpPr>
          <p:cNvPr id="16" name="TextBox 15">
            <a:extLst>
              <a:ext uri="{FF2B5EF4-FFF2-40B4-BE49-F238E27FC236}">
                <a16:creationId xmlns:a16="http://schemas.microsoft.com/office/drawing/2014/main" id="{313ED483-D325-4903-9B1E-0C6CD26F402A}"/>
              </a:ext>
            </a:extLst>
          </p:cNvPr>
          <p:cNvSpPr txBox="1"/>
          <p:nvPr/>
        </p:nvSpPr>
        <p:spPr>
          <a:xfrm>
            <a:off x="5495623" y="779422"/>
            <a:ext cx="1425389" cy="2031325"/>
          </a:xfrm>
          <a:prstGeom prst="rect">
            <a:avLst/>
          </a:prstGeom>
          <a:noFill/>
        </p:spPr>
        <p:txBody>
          <a:bodyPr wrap="square" rtlCol="0">
            <a:spAutoFit/>
          </a:bodyPr>
          <a:lstStyle/>
          <a:p>
            <a:pPr algn="ctr"/>
            <a:r>
              <a:rPr lang="en-US" b="1" dirty="0"/>
              <a:t>Higher borrowing costs discourages spending and investment</a:t>
            </a:r>
            <a:r>
              <a:rPr lang="en-US" dirty="0"/>
              <a:t>. </a:t>
            </a:r>
          </a:p>
        </p:txBody>
      </p:sp>
      <p:sp>
        <p:nvSpPr>
          <p:cNvPr id="17" name="TextBox 16">
            <a:extLst>
              <a:ext uri="{FF2B5EF4-FFF2-40B4-BE49-F238E27FC236}">
                <a16:creationId xmlns:a16="http://schemas.microsoft.com/office/drawing/2014/main" id="{AA2D0486-1528-4EAD-975D-620BD07871E9}"/>
              </a:ext>
            </a:extLst>
          </p:cNvPr>
          <p:cNvSpPr txBox="1"/>
          <p:nvPr/>
        </p:nvSpPr>
        <p:spPr>
          <a:xfrm>
            <a:off x="7381875" y="1041600"/>
            <a:ext cx="1475816" cy="1477328"/>
          </a:xfrm>
          <a:prstGeom prst="rect">
            <a:avLst/>
          </a:prstGeom>
          <a:noFill/>
        </p:spPr>
        <p:txBody>
          <a:bodyPr wrap="square" rtlCol="0">
            <a:spAutoFit/>
          </a:bodyPr>
          <a:lstStyle/>
          <a:p>
            <a:pPr algn="ctr"/>
            <a:r>
              <a:rPr lang="en-US" b="1" dirty="0"/>
              <a:t>Less spending decreases inflationary pressures. </a:t>
            </a:r>
          </a:p>
        </p:txBody>
      </p:sp>
      <p:sp>
        <p:nvSpPr>
          <p:cNvPr id="23" name="TextBox 22">
            <a:extLst>
              <a:ext uri="{FF2B5EF4-FFF2-40B4-BE49-F238E27FC236}">
                <a16:creationId xmlns:a16="http://schemas.microsoft.com/office/drawing/2014/main" id="{564B528A-932F-42BE-9120-53E369DB8810}"/>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24" name="Rectangle 23">
            <a:extLst>
              <a:ext uri="{FF2B5EF4-FFF2-40B4-BE49-F238E27FC236}">
                <a16:creationId xmlns:a16="http://schemas.microsoft.com/office/drawing/2014/main" id="{48A531A8-C064-498B-8003-84DD93EE0DE9}"/>
              </a:ext>
            </a:extLst>
          </p:cNvPr>
          <p:cNvSpPr/>
          <p:nvPr/>
        </p:nvSpPr>
        <p:spPr>
          <a:xfrm>
            <a:off x="1930203" y="618963"/>
            <a:ext cx="1426132" cy="2315931"/>
          </a:xfrm>
          <a:prstGeom prst="rect">
            <a:avLst/>
          </a:prstGeom>
          <a:solidFill>
            <a:schemeClr val="bg1"/>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Fed lowers</a:t>
            </a:r>
          </a:p>
          <a:p>
            <a:pPr algn="ctr"/>
            <a:r>
              <a:rPr lang="en-US" b="1" dirty="0"/>
              <a:t>its</a:t>
            </a:r>
          </a:p>
          <a:p>
            <a:pPr algn="ctr"/>
            <a:r>
              <a:rPr lang="en-US" b="1" dirty="0"/>
              <a:t>administered</a:t>
            </a:r>
          </a:p>
          <a:p>
            <a:pPr algn="ctr"/>
            <a:r>
              <a:rPr lang="en-US" b="1" dirty="0"/>
              <a:t>rate</a:t>
            </a:r>
          </a:p>
        </p:txBody>
      </p:sp>
      <p:sp>
        <p:nvSpPr>
          <p:cNvPr id="6" name="TextBox 5"/>
          <p:cNvSpPr txBox="1"/>
          <p:nvPr/>
        </p:nvSpPr>
        <p:spPr>
          <a:xfrm>
            <a:off x="2497904" y="1188692"/>
            <a:ext cx="184731" cy="369332"/>
          </a:xfrm>
          <a:prstGeom prst="rect">
            <a:avLst/>
          </a:prstGeom>
          <a:noFill/>
        </p:spPr>
        <p:txBody>
          <a:bodyPr wrap="none" rtlCol="0">
            <a:spAutoFit/>
          </a:bodyPr>
          <a:lstStyle/>
          <a:p>
            <a:endParaRPr lang="en-US" dirty="0"/>
          </a:p>
        </p:txBody>
      </p:sp>
      <p:sp>
        <p:nvSpPr>
          <p:cNvPr id="26" name="TextBox 25">
            <a:extLst>
              <a:ext uri="{FF2B5EF4-FFF2-40B4-BE49-F238E27FC236}">
                <a16:creationId xmlns:a16="http://schemas.microsoft.com/office/drawing/2014/main" id="{89631FFD-5744-459A-A697-FDAC90985868}"/>
              </a:ext>
            </a:extLst>
          </p:cNvPr>
          <p:cNvSpPr txBox="1"/>
          <p:nvPr/>
        </p:nvSpPr>
        <p:spPr>
          <a:xfrm>
            <a:off x="1885063" y="1092543"/>
            <a:ext cx="1533333" cy="1200329"/>
          </a:xfrm>
          <a:prstGeom prst="rect">
            <a:avLst/>
          </a:prstGeom>
          <a:noFill/>
        </p:spPr>
        <p:txBody>
          <a:bodyPr wrap="square" rtlCol="0">
            <a:spAutoFit/>
          </a:bodyPr>
          <a:lstStyle/>
          <a:p>
            <a:pPr algn="ctr"/>
            <a:r>
              <a:rPr lang="en-US" b="1" dirty="0"/>
              <a:t>Fed raises</a:t>
            </a:r>
          </a:p>
          <a:p>
            <a:pPr algn="ctr"/>
            <a:r>
              <a:rPr lang="en-US" b="1" dirty="0"/>
              <a:t>its</a:t>
            </a:r>
          </a:p>
          <a:p>
            <a:pPr algn="ctr"/>
            <a:r>
              <a:rPr lang="en-US" b="1" dirty="0"/>
              <a:t>administered</a:t>
            </a:r>
          </a:p>
          <a:p>
            <a:pPr algn="ctr"/>
            <a:r>
              <a:rPr lang="en-US" b="1" dirty="0"/>
              <a:t>rates. </a:t>
            </a:r>
          </a:p>
        </p:txBody>
      </p:sp>
      <p:sp>
        <p:nvSpPr>
          <p:cNvPr id="29" name="Rectangle 28">
            <a:extLst>
              <a:ext uri="{FF2B5EF4-FFF2-40B4-BE49-F238E27FC236}">
                <a16:creationId xmlns:a16="http://schemas.microsoft.com/office/drawing/2014/main" id="{3F0DEF31-260F-4140-9B52-6A8B366D9E80}"/>
              </a:ext>
            </a:extLst>
          </p:cNvPr>
          <p:cNvSpPr/>
          <p:nvPr/>
        </p:nvSpPr>
        <p:spPr>
          <a:xfrm>
            <a:off x="3516907" y="618963"/>
            <a:ext cx="1609161" cy="23397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21A364-E697-49B8-BEA3-24E6FC2AE30C}"/>
              </a:ext>
            </a:extLst>
          </p:cNvPr>
          <p:cNvSpPr txBox="1"/>
          <p:nvPr/>
        </p:nvSpPr>
        <p:spPr>
          <a:xfrm>
            <a:off x="3528505" y="883816"/>
            <a:ext cx="1583976" cy="1477328"/>
          </a:xfrm>
          <a:prstGeom prst="rect">
            <a:avLst/>
          </a:prstGeom>
          <a:noFill/>
        </p:spPr>
        <p:txBody>
          <a:bodyPr wrap="square" rtlCol="0">
            <a:spAutoFit/>
          </a:bodyPr>
          <a:lstStyle/>
          <a:p>
            <a:pPr algn="ctr"/>
            <a:r>
              <a:rPr lang="en-US" b="1" dirty="0"/>
              <a:t>Market rates rise; the FFR shifts up into the higher target range. </a:t>
            </a:r>
          </a:p>
        </p:txBody>
      </p:sp>
      <p:pic>
        <p:nvPicPr>
          <p:cNvPr id="8" name="Picture 7">
            <a:extLst>
              <a:ext uri="{FF2B5EF4-FFF2-40B4-BE49-F238E27FC236}">
                <a16:creationId xmlns:a16="http://schemas.microsoft.com/office/drawing/2014/main" id="{7DE2E5B0-E13F-4741-AA54-2463523E77DB}"/>
              </a:ext>
            </a:extLst>
          </p:cNvPr>
          <p:cNvPicPr>
            <a:picLocks noChangeAspect="1"/>
          </p:cNvPicPr>
          <p:nvPr/>
        </p:nvPicPr>
        <p:blipFill>
          <a:blip r:embed="rId4"/>
          <a:stretch>
            <a:fillRect/>
          </a:stretch>
        </p:blipFill>
        <p:spPr>
          <a:xfrm>
            <a:off x="112381" y="4032485"/>
            <a:ext cx="8919237" cy="2185742"/>
          </a:xfrm>
          <a:prstGeom prst="rect">
            <a:avLst/>
          </a:prstGeom>
        </p:spPr>
      </p:pic>
      <p:sp>
        <p:nvSpPr>
          <p:cNvPr id="27" name="Arrow: Down 26">
            <a:extLst>
              <a:ext uri="{FF2B5EF4-FFF2-40B4-BE49-F238E27FC236}">
                <a16:creationId xmlns:a16="http://schemas.microsoft.com/office/drawing/2014/main" id="{FAB49AC2-CBCC-4992-8ED5-AD6FC7FEBD2F}"/>
              </a:ext>
            </a:extLst>
          </p:cNvPr>
          <p:cNvSpPr/>
          <p:nvPr/>
        </p:nvSpPr>
        <p:spPr>
          <a:xfrm rot="10800000">
            <a:off x="2235375" y="3162300"/>
            <a:ext cx="815788" cy="5334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362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7" name="Picture 6" descr="2nd_page_header.BMP">
            <a:extLst>
              <a:ext uri="{FF2B5EF4-FFF2-40B4-BE49-F238E27FC236}">
                <a16:creationId xmlns:a16="http://schemas.microsoft.com/office/drawing/2014/main" id="{05F44C5E-F999-4C98-AD59-713288901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83B34B0A-5863-4DB4-9723-6A90CADDE038}"/>
              </a:ext>
            </a:extLst>
          </p:cNvPr>
          <p:cNvGraphicFramePr>
            <a:graphicFrameLocks noGrp="1"/>
          </p:cNvGraphicFramePr>
          <p:nvPr>
            <p:extLst>
              <p:ext uri="{D42A27DB-BD31-4B8C-83A1-F6EECF244321}">
                <p14:modId xmlns:p14="http://schemas.microsoft.com/office/powerpoint/2010/main" val="73631796"/>
              </p:ext>
            </p:extLst>
          </p:nvPr>
        </p:nvGraphicFramePr>
        <p:xfrm>
          <a:off x="417250" y="923365"/>
          <a:ext cx="8350232" cy="5652903"/>
        </p:xfrm>
        <a:graphic>
          <a:graphicData uri="http://schemas.openxmlformats.org/drawingml/2006/table">
            <a:tbl>
              <a:tblPr firstRow="1" firstCol="1" bandRow="1">
                <a:tableStyleId>{2D5ABB26-0587-4C30-8999-92F81FD0307C}</a:tableStyleId>
              </a:tblPr>
              <a:tblGrid>
                <a:gridCol w="1832891">
                  <a:extLst>
                    <a:ext uri="{9D8B030D-6E8A-4147-A177-3AD203B41FA5}">
                      <a16:colId xmlns:a16="http://schemas.microsoft.com/office/drawing/2014/main" val="3051676136"/>
                    </a:ext>
                  </a:extLst>
                </a:gridCol>
                <a:gridCol w="3603812">
                  <a:extLst>
                    <a:ext uri="{9D8B030D-6E8A-4147-A177-3AD203B41FA5}">
                      <a16:colId xmlns:a16="http://schemas.microsoft.com/office/drawing/2014/main" val="1580313300"/>
                    </a:ext>
                  </a:extLst>
                </a:gridCol>
                <a:gridCol w="2913529">
                  <a:extLst>
                    <a:ext uri="{9D8B030D-6E8A-4147-A177-3AD203B41FA5}">
                      <a16:colId xmlns:a16="http://schemas.microsoft.com/office/drawing/2014/main" val="3745494092"/>
                    </a:ext>
                  </a:extLst>
                </a:gridCol>
              </a:tblGrid>
              <a:tr h="334777">
                <a:tc>
                  <a:txBody>
                    <a:bodyPr/>
                    <a:lstStyle/>
                    <a:p>
                      <a:pPr marL="0" marR="0" algn="ctr">
                        <a:lnSpc>
                          <a:spcPct val="107000"/>
                        </a:lnSpc>
                        <a:spcBef>
                          <a:spcPts val="0"/>
                        </a:spcBef>
                        <a:spcAft>
                          <a:spcPts val="0"/>
                        </a:spcAft>
                      </a:pPr>
                      <a:r>
                        <a:rPr lang="en-US" sz="1800">
                          <a:effectLst/>
                          <a:latin typeface="+mn-lt"/>
                        </a:rPr>
                        <a:t>Tool</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effectLst/>
                          <a:latin typeface="+mn-lt"/>
                        </a:rPr>
                        <a:t>Description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effectLst/>
                          <a:latin typeface="+mn-lt"/>
                        </a:rPr>
                        <a:t>In Practice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2579808"/>
                  </a:ext>
                </a:extLst>
              </a:tr>
              <a:tr h="1035405">
                <a:tc>
                  <a:txBody>
                    <a:bodyPr/>
                    <a:lstStyle/>
                    <a:p>
                      <a:pPr marL="0" marR="0" algn="ctr">
                        <a:lnSpc>
                          <a:spcPct val="107000"/>
                        </a:lnSpc>
                        <a:spcBef>
                          <a:spcPts val="0"/>
                        </a:spcBef>
                        <a:spcAft>
                          <a:spcPts val="0"/>
                        </a:spcAft>
                      </a:pPr>
                      <a:r>
                        <a:rPr lang="en-US" sz="1800" dirty="0">
                          <a:effectLst/>
                          <a:latin typeface="+mn-lt"/>
                        </a:rPr>
                        <a:t>Interest on reserves balances (IORB)</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Interest paid on funds that banks hold in their reserve</a:t>
                      </a:r>
                      <a:r>
                        <a:rPr lang="en-US" sz="1800" baseline="0" dirty="0">
                          <a:effectLst/>
                          <a:latin typeface="+mn-lt"/>
                        </a:rPr>
                        <a:t> balance </a:t>
                      </a:r>
                      <a:r>
                        <a:rPr lang="en-US" sz="1800" dirty="0">
                          <a:effectLst/>
                          <a:latin typeface="+mn-lt"/>
                        </a:rPr>
                        <a:t>accounts at a Federal Reserve Bank.</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IORB </a:t>
                      </a:r>
                      <a:r>
                        <a:rPr lang="en-US" sz="1800" dirty="0">
                          <a:effectLst/>
                          <a:latin typeface="+mn-lt"/>
                          <a:ea typeface="Calibri" panose="020F0502020204030204" pitchFamily="34" charset="0"/>
                          <a:cs typeface="Times New Roman" panose="02020603050405020304" pitchFamily="18" charset="0"/>
                        </a:rPr>
                        <a:t>is the Fed’s </a:t>
                      </a:r>
                      <a:r>
                        <a:rPr lang="en-US" sz="1800" b="1" dirty="0">
                          <a:effectLst/>
                          <a:latin typeface="+mn-lt"/>
                          <a:ea typeface="Calibri" panose="020F0502020204030204" pitchFamily="34" charset="0"/>
                          <a:cs typeface="Times New Roman" panose="02020603050405020304" pitchFamily="18" charset="0"/>
                        </a:rPr>
                        <a:t>primary tool </a:t>
                      </a:r>
                      <a:r>
                        <a:rPr lang="en-US" sz="1800" dirty="0">
                          <a:effectLst/>
                          <a:latin typeface="+mn-lt"/>
                          <a:ea typeface="Calibri" panose="020F0502020204030204" pitchFamily="34" charset="0"/>
                          <a:cs typeface="Times New Roman" panose="02020603050405020304" pitchFamily="18" charset="0"/>
                        </a:rPr>
                        <a:t>for guiding the FFR.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783847"/>
                  </a:ext>
                </a:extLst>
              </a:tr>
              <a:tr h="1736032">
                <a:tc>
                  <a:txBody>
                    <a:bodyPr/>
                    <a:lstStyle/>
                    <a:p>
                      <a:pPr marL="0" marR="0" algn="ctr">
                        <a:lnSpc>
                          <a:spcPct val="107000"/>
                        </a:lnSpc>
                        <a:spcBef>
                          <a:spcPts val="0"/>
                        </a:spcBef>
                        <a:spcAft>
                          <a:spcPts val="0"/>
                        </a:spcAft>
                      </a:pPr>
                      <a:r>
                        <a:rPr lang="en-US" sz="1800" dirty="0">
                          <a:effectLst/>
                          <a:latin typeface="+mn-lt"/>
                        </a:rPr>
                        <a:t>Overnight reverse repurchase agreement (ON RRP) </a:t>
                      </a:r>
                      <a:r>
                        <a:rPr lang="en-US" sz="1800" dirty="0">
                          <a:solidFill>
                            <a:schemeClr val="tx1"/>
                          </a:solidFill>
                          <a:effectLst/>
                          <a:latin typeface="+mn-lt"/>
                        </a:rPr>
                        <a:t>facility</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solidFill>
                          <a:effectLst/>
                          <a:latin typeface="+mn-lt"/>
                        </a:rPr>
                        <a:t>The Federal Reserve’s standing offer to a broad set of financial institutions</a:t>
                      </a:r>
                      <a:r>
                        <a:rPr lang="en-US" sz="1800" baseline="0" dirty="0">
                          <a:solidFill>
                            <a:schemeClr val="tx1"/>
                          </a:solidFill>
                          <a:effectLst/>
                          <a:latin typeface="+mn-lt"/>
                        </a:rPr>
                        <a:t> to deposit</a:t>
                      </a:r>
                      <a:r>
                        <a:rPr lang="en-US" sz="1800" dirty="0">
                          <a:solidFill>
                            <a:schemeClr val="tx1"/>
                          </a:solidFill>
                          <a:effectLst/>
                          <a:latin typeface="+mn-lt"/>
                        </a:rPr>
                        <a:t> funds at the Fed and earn interest.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The ON RRP facility is a </a:t>
                      </a:r>
                      <a:r>
                        <a:rPr lang="en-US" sz="1800" b="1" dirty="0">
                          <a:effectLst/>
                          <a:latin typeface="+mn-lt"/>
                        </a:rPr>
                        <a:t>supplementary tool</a:t>
                      </a:r>
                      <a:r>
                        <a:rPr lang="en-US" sz="1800" b="0" dirty="0">
                          <a:solidFill>
                            <a:schemeClr val="tx1"/>
                          </a:solidFill>
                          <a:effectLst/>
                          <a:latin typeface="+mn-lt"/>
                        </a:rPr>
                        <a:t>; the ON RRP offering rate </a:t>
                      </a:r>
                      <a:r>
                        <a:rPr lang="en-US" sz="1800" dirty="0">
                          <a:effectLst/>
                          <a:latin typeface="+mn-lt"/>
                        </a:rPr>
                        <a:t>acts like a floor for the FFR.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420260"/>
                  </a:ext>
                </a:extLst>
              </a:tr>
              <a:tr h="1385718">
                <a:tc>
                  <a:txBody>
                    <a:bodyPr/>
                    <a:lstStyle/>
                    <a:p>
                      <a:pPr marL="0" marR="0" algn="ctr">
                        <a:lnSpc>
                          <a:spcPct val="107000"/>
                        </a:lnSpc>
                        <a:spcBef>
                          <a:spcPts val="0"/>
                        </a:spcBef>
                        <a:spcAft>
                          <a:spcPts val="0"/>
                        </a:spcAft>
                      </a:pPr>
                      <a:r>
                        <a:rPr lang="en-US" sz="1800" dirty="0">
                          <a:solidFill>
                            <a:schemeClr val="tx1"/>
                          </a:solidFill>
                          <a:effectLst/>
                          <a:latin typeface="+mn-lt"/>
                        </a:rPr>
                        <a:t>Discount window</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The Federal Reserve’s lending to banks (the "discount window") at the discount 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The discount window helps put a </a:t>
                      </a:r>
                      <a:r>
                        <a:rPr lang="en-US" sz="1800" b="1" dirty="0">
                          <a:effectLst/>
                          <a:latin typeface="+mn-lt"/>
                        </a:rPr>
                        <a:t>ceiling</a:t>
                      </a:r>
                      <a:r>
                        <a:rPr lang="en-US" sz="1800" dirty="0">
                          <a:effectLst/>
                          <a:latin typeface="+mn-lt"/>
                        </a:rPr>
                        <a:t> on the FFR.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513820"/>
                  </a:ext>
                </a:extLst>
              </a:tr>
              <a:tr h="1035405">
                <a:tc>
                  <a:txBody>
                    <a:bodyPr/>
                    <a:lstStyle/>
                    <a:p>
                      <a:pPr marL="0" marR="0" algn="ctr">
                        <a:lnSpc>
                          <a:spcPct val="107000"/>
                        </a:lnSpc>
                        <a:spcBef>
                          <a:spcPts val="0"/>
                        </a:spcBef>
                        <a:spcAft>
                          <a:spcPts val="0"/>
                        </a:spcAft>
                      </a:pPr>
                      <a:r>
                        <a:rPr lang="en-US" sz="1800" dirty="0">
                          <a:effectLst/>
                          <a:latin typeface="+mn-lt"/>
                        </a:rPr>
                        <a:t>Open market operations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The buying and selling of government securities by the Federal Reserve.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Open market operations are an important tool for </a:t>
                      </a:r>
                      <a:r>
                        <a:rPr lang="en-US" sz="1800" b="1" dirty="0">
                          <a:effectLst/>
                          <a:latin typeface="+mn-lt"/>
                        </a:rPr>
                        <a:t>ensuring that reserves remain ample</a:t>
                      </a:r>
                      <a:r>
                        <a:rPr lang="en-US" sz="1800" dirty="0">
                          <a:effectLst/>
                          <a:latin typeface="+mn-lt"/>
                        </a:rPr>
                        <a: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0278559"/>
                  </a:ext>
                </a:extLst>
              </a:tr>
            </a:tbl>
          </a:graphicData>
        </a:graphic>
      </p:graphicFrame>
      <p:sp>
        <p:nvSpPr>
          <p:cNvPr id="6" name="TextBox 5">
            <a:extLst>
              <a:ext uri="{FF2B5EF4-FFF2-40B4-BE49-F238E27FC236}">
                <a16:creationId xmlns:a16="http://schemas.microsoft.com/office/drawing/2014/main" id="{12573094-3E6C-439F-9442-E0DF4B09150A}"/>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235436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57A4C7-8489-44FC-86E2-6D191A70AE12}" type="slidenum">
              <a:rPr lang="en-US" smtClean="0"/>
              <a:t>37</a:t>
            </a:fld>
            <a:endParaRPr lang="en-US"/>
          </a:p>
        </p:txBody>
      </p:sp>
      <p:sp>
        <p:nvSpPr>
          <p:cNvPr id="7" name="TextBox 6">
            <a:extLst>
              <a:ext uri="{FF2B5EF4-FFF2-40B4-BE49-F238E27FC236}">
                <a16:creationId xmlns:a16="http://schemas.microsoft.com/office/drawing/2014/main" id="{3FB8AA2B-B08E-4E96-AE63-A626AD0253D8}"/>
              </a:ext>
            </a:extLst>
          </p:cNvPr>
          <p:cNvSpPr txBox="1"/>
          <p:nvPr/>
        </p:nvSpPr>
        <p:spPr>
          <a:xfrm>
            <a:off x="326697" y="1387874"/>
            <a:ext cx="8490604" cy="4985980"/>
          </a:xfrm>
          <a:prstGeom prst="rect">
            <a:avLst/>
          </a:prstGeom>
          <a:noFill/>
        </p:spPr>
        <p:txBody>
          <a:bodyPr wrap="square" rtlCol="0">
            <a:spAutoFit/>
          </a:bodyPr>
          <a:lstStyle/>
          <a:p>
            <a:pPr marL="342900" indent="-342900">
              <a:buFont typeface="Arial" panose="020B0604020202020204" pitchFamily="34" charset="0"/>
              <a:buChar char="•"/>
            </a:pPr>
            <a:r>
              <a:rPr lang="en-US" sz="2000" dirty="0"/>
              <a:t>What are the Fed’s dual mandate goals? </a:t>
            </a:r>
          </a:p>
          <a:p>
            <a:pPr marL="342900" indent="-342900">
              <a:buFont typeface="Arial" panose="020B0604020202020204" pitchFamily="34" charset="0"/>
              <a:buChar char="•"/>
            </a:pPr>
            <a:r>
              <a:rPr lang="en-US" sz="2000" dirty="0"/>
              <a:t>What does it mean to conduct monetary policy? </a:t>
            </a:r>
          </a:p>
          <a:p>
            <a:pPr marL="342900" indent="-342900">
              <a:buFont typeface="Arial" panose="020B0604020202020204" pitchFamily="34" charset="0"/>
              <a:buChar char="•"/>
            </a:pPr>
            <a:r>
              <a:rPr lang="en-US" sz="2000" dirty="0"/>
              <a:t>What does it mean to implement monetary policy?</a:t>
            </a:r>
          </a:p>
          <a:p>
            <a:pPr marL="342900" indent="-342900">
              <a:buFont typeface="Arial" panose="020B0604020202020204" pitchFamily="34" charset="0"/>
              <a:buChar char="•"/>
            </a:pPr>
            <a:r>
              <a:rPr lang="en-US" sz="2000" dirty="0"/>
              <a:t>What is the Fed’s primary tool for implementing monetary policy?</a:t>
            </a:r>
          </a:p>
          <a:p>
            <a:pPr marL="342900" indent="-342900">
              <a:buFont typeface="Arial" panose="020B0604020202020204" pitchFamily="34" charset="0"/>
              <a:buChar char="•"/>
            </a:pPr>
            <a:r>
              <a:rPr lang="en-US" sz="2000" dirty="0"/>
              <a:t>How does the interest on reserve balances rate serves as a reservation rate?</a:t>
            </a:r>
          </a:p>
          <a:p>
            <a:pPr marL="342900" indent="-342900">
              <a:buFont typeface="Arial" panose="020B0604020202020204" pitchFamily="34" charset="0"/>
              <a:buChar char="•"/>
            </a:pPr>
            <a:r>
              <a:rPr lang="en-US" sz="2000" dirty="0"/>
              <a:t>Give an example of banks arbitraging between the federal funds market and interest on reserve balances.</a:t>
            </a:r>
          </a:p>
          <a:p>
            <a:pPr marL="342900" indent="-342900">
              <a:buFont typeface="Arial" panose="020B0604020202020204" pitchFamily="34" charset="0"/>
              <a:buChar char="•"/>
            </a:pPr>
            <a:r>
              <a:rPr lang="en-US" sz="2000" dirty="0"/>
              <a:t>How does arbitrage ensure that the federal funds rate does not fall far below the interest on reserve balances rate? </a:t>
            </a:r>
          </a:p>
          <a:p>
            <a:pPr marL="342900" indent="-342900">
              <a:buFont typeface="Arial" panose="020B0604020202020204" pitchFamily="34" charset="0"/>
              <a:buChar char="•"/>
            </a:pPr>
            <a:r>
              <a:rPr lang="en-US" sz="2000" dirty="0"/>
              <a:t>What is the discount rate?</a:t>
            </a:r>
          </a:p>
          <a:p>
            <a:pPr marL="342900" indent="-342900">
              <a:buFont typeface="Arial" panose="020B0604020202020204" pitchFamily="34" charset="0"/>
              <a:buChar char="•"/>
            </a:pPr>
            <a:r>
              <a:rPr lang="en-US" sz="2000" dirty="0"/>
              <a:t>How does the discount rate act a ceiling for federal funds rate? </a:t>
            </a:r>
          </a:p>
          <a:p>
            <a:pPr marL="342900" indent="-342900">
              <a:buFont typeface="Arial" panose="020B0604020202020204" pitchFamily="34" charset="0"/>
              <a:buChar char="•"/>
            </a:pPr>
            <a:r>
              <a:rPr lang="en-US" sz="2000" dirty="0"/>
              <a:t>How does the Fed use open market operations to ensure reserves remain ample?</a:t>
            </a:r>
          </a:p>
          <a:p>
            <a:pPr marL="342900" indent="-342900">
              <a:buFont typeface="Arial" panose="020B0604020202020204" pitchFamily="34" charset="0"/>
              <a:buChar char="•"/>
            </a:pPr>
            <a:r>
              <a:rPr lang="en-US" sz="2000" dirty="0"/>
              <a:t>What would the FOMC do if the economy is in a recession and not meeting its maximum employment and price stability dual mandate?</a:t>
            </a:r>
          </a:p>
          <a:p>
            <a:endParaRPr lang="en-US" dirty="0"/>
          </a:p>
        </p:txBody>
      </p:sp>
      <p:sp>
        <p:nvSpPr>
          <p:cNvPr id="8" name="TextBox 7">
            <a:extLst>
              <a:ext uri="{FF2B5EF4-FFF2-40B4-BE49-F238E27FC236}">
                <a16:creationId xmlns:a16="http://schemas.microsoft.com/office/drawing/2014/main" id="{22C154DF-A872-452B-B855-C0F9AA2C1646}"/>
              </a:ext>
            </a:extLst>
          </p:cNvPr>
          <p:cNvSpPr txBox="1"/>
          <p:nvPr/>
        </p:nvSpPr>
        <p:spPr>
          <a:xfrm>
            <a:off x="378545" y="635936"/>
            <a:ext cx="8386909" cy="461665"/>
          </a:xfrm>
          <a:prstGeom prst="rect">
            <a:avLst/>
          </a:prstGeom>
          <a:noFill/>
        </p:spPr>
        <p:txBody>
          <a:bodyPr wrap="square" rtlCol="0">
            <a:spAutoFit/>
          </a:bodyPr>
          <a:lstStyle/>
          <a:p>
            <a:r>
              <a:rPr lang="en-US" sz="2400" b="1" dirty="0"/>
              <a:t>Review Questions</a:t>
            </a:r>
          </a:p>
        </p:txBody>
      </p:sp>
      <p:pic>
        <p:nvPicPr>
          <p:cNvPr id="9" name="Picture 8" descr="2nd_page_header.BMP">
            <a:extLst>
              <a:ext uri="{FF2B5EF4-FFF2-40B4-BE49-F238E27FC236}">
                <a16:creationId xmlns:a16="http://schemas.microsoft.com/office/drawing/2014/main" id="{977C179F-6D9A-44B4-A47B-84423B7B22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F97DF3C-E061-4822-BBA7-ECC6DEEBCF5D}"/>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381015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721" y="914400"/>
            <a:ext cx="7656558" cy="5106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4" name="TextBox 3"/>
          <p:cNvSpPr txBox="1"/>
          <p:nvPr/>
        </p:nvSpPr>
        <p:spPr>
          <a:xfrm>
            <a:off x="211016" y="6172200"/>
            <a:ext cx="8748346" cy="400110"/>
          </a:xfrm>
          <a:prstGeom prst="rect">
            <a:avLst/>
          </a:prstGeom>
          <a:noFill/>
        </p:spPr>
        <p:txBody>
          <a:bodyPr wrap="square" rtlCol="0">
            <a:spAutoFit/>
          </a:bodyPr>
          <a:lstStyle/>
          <a:p>
            <a:pPr algn="ctr"/>
            <a:r>
              <a:rPr lang="en-US" sz="2000" b="1" dirty="0"/>
              <a:t>FOMC Meeting at the Federal Reserve Board of Governors in Washington, D.C.</a:t>
            </a:r>
          </a:p>
        </p:txBody>
      </p:sp>
      <p:sp>
        <p:nvSpPr>
          <p:cNvPr id="5" name="TextBox 4">
            <a:extLst>
              <a:ext uri="{FF2B5EF4-FFF2-40B4-BE49-F238E27FC236}">
                <a16:creationId xmlns:a16="http://schemas.microsoft.com/office/drawing/2014/main" id="{D34049D0-6D87-47C1-B7CC-30F6F18ACDD0}"/>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6" name="Slide Number Placeholder 5"/>
          <p:cNvSpPr>
            <a:spLocks noGrp="1"/>
          </p:cNvSpPr>
          <p:nvPr>
            <p:ph type="sldNum" sz="quarter" idx="12"/>
          </p:nvPr>
        </p:nvSpPr>
        <p:spPr/>
        <p:txBody>
          <a:bodyPr/>
          <a:lstStyle/>
          <a:p>
            <a:fld id="{6457A4C7-8489-44FC-86E2-6D191A70AE12}" type="slidenum">
              <a:rPr lang="en-US" smtClean="0"/>
              <a:t>4</a:t>
            </a:fld>
            <a:endParaRPr lang="en-US"/>
          </a:p>
        </p:txBody>
      </p:sp>
    </p:spTree>
    <p:extLst>
      <p:ext uri="{BB962C8B-B14F-4D97-AF65-F5344CB8AC3E}">
        <p14:creationId xmlns:p14="http://schemas.microsoft.com/office/powerpoint/2010/main" val="345668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A1AB7B-6FDB-413D-B5F3-E22CD70A3420}"/>
              </a:ext>
            </a:extLst>
          </p:cNvPr>
          <p:cNvPicPr>
            <a:picLocks noChangeAspect="1"/>
          </p:cNvPicPr>
          <p:nvPr/>
        </p:nvPicPr>
        <p:blipFill>
          <a:blip r:embed="rId3"/>
          <a:stretch>
            <a:fillRect/>
          </a:stretch>
        </p:blipFill>
        <p:spPr>
          <a:xfrm>
            <a:off x="112381" y="4032485"/>
            <a:ext cx="8919237" cy="2185742"/>
          </a:xfrm>
          <a:prstGeom prst="rect">
            <a:avLst/>
          </a:prstGeom>
        </p:spPr>
      </p:pic>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idx="1"/>
          </p:nvPr>
        </p:nvSpPr>
        <p:spPr>
          <a:xfrm rot="10800000" flipV="1">
            <a:off x="321708" y="819809"/>
            <a:ext cx="8193641" cy="3212675"/>
          </a:xfrm>
        </p:spPr>
        <p:txBody>
          <a:bodyPr>
            <a:noAutofit/>
          </a:bodyPr>
          <a:lstStyle/>
          <a:p>
            <a:pPr marL="0" indent="0">
              <a:buNone/>
            </a:pPr>
            <a:r>
              <a:rPr lang="en-US" sz="2200" dirty="0"/>
              <a:t>Summary of path from the FOMC policy rate target to the Fed’s dual mandate</a:t>
            </a:r>
          </a:p>
          <a:p>
            <a:pPr lvl="1"/>
            <a:r>
              <a:rPr lang="en-US" sz="2200" dirty="0"/>
              <a:t>The FOMC sets the target range for the federal funds rate.</a:t>
            </a:r>
          </a:p>
          <a:p>
            <a:pPr lvl="1"/>
            <a:r>
              <a:rPr lang="en-US" sz="2200" dirty="0"/>
              <a:t>This affects market interest rates and overall financial conditions.</a:t>
            </a:r>
          </a:p>
          <a:p>
            <a:pPr lvl="1"/>
            <a:r>
              <a:rPr lang="en-US" sz="2200" dirty="0"/>
              <a:t>This also influences the decisions of households and businesses.</a:t>
            </a:r>
          </a:p>
          <a:p>
            <a:pPr lvl="1"/>
            <a:r>
              <a:rPr lang="en-US" sz="2200" dirty="0"/>
              <a:t>It ultimately affects employment and inflation.</a:t>
            </a:r>
          </a:p>
          <a:p>
            <a:pPr lvl="1"/>
            <a:endParaRPr lang="en-US" sz="2200" dirty="0"/>
          </a:p>
        </p:txBody>
      </p:sp>
      <p:sp>
        <p:nvSpPr>
          <p:cNvPr id="2" name="Slide Number Placeholder 1"/>
          <p:cNvSpPr>
            <a:spLocks noGrp="1"/>
          </p:cNvSpPr>
          <p:nvPr>
            <p:ph type="sldNum" sz="quarter" idx="12"/>
          </p:nvPr>
        </p:nvSpPr>
        <p:spPr/>
        <p:txBody>
          <a:bodyPr/>
          <a:lstStyle/>
          <a:p>
            <a:fld id="{6457A4C7-8489-44FC-86E2-6D191A70AE12}" type="slidenum">
              <a:rPr lang="en-US" smtClean="0"/>
              <a:t>5</a:t>
            </a:fld>
            <a:endParaRPr lang="en-US"/>
          </a:p>
        </p:txBody>
      </p:sp>
      <p:sp>
        <p:nvSpPr>
          <p:cNvPr id="6" name="TextBox 5">
            <a:extLst>
              <a:ext uri="{FF2B5EF4-FFF2-40B4-BE49-F238E27FC236}">
                <a16:creationId xmlns:a16="http://schemas.microsoft.com/office/drawing/2014/main" id="{C3516C94-B010-4B2B-9FC8-967DAA98B93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7" name="Slide Number Placeholder 1">
            <a:extLst>
              <a:ext uri="{FF2B5EF4-FFF2-40B4-BE49-F238E27FC236}">
                <a16:creationId xmlns:a16="http://schemas.microsoft.com/office/drawing/2014/main" id="{7CD31109-41A4-4C7F-89BD-1E2287BD1B78}"/>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57A4C7-8489-44FC-86E2-6D191A70AE12}" type="slidenum">
              <a:rPr lang="en-US" smtClean="0"/>
              <a:pPr/>
              <a:t>5</a:t>
            </a:fld>
            <a:endParaRPr lang="en-US"/>
          </a:p>
        </p:txBody>
      </p:sp>
    </p:spTree>
    <p:extLst>
      <p:ext uri="{BB962C8B-B14F-4D97-AF65-F5344CB8AC3E}">
        <p14:creationId xmlns:p14="http://schemas.microsoft.com/office/powerpoint/2010/main" val="119186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68D638B-3C48-4CD5-993D-1C5E3A9C7755}"/>
              </a:ext>
            </a:extLst>
          </p:cNvPr>
          <p:cNvPicPr>
            <a:picLocks noChangeAspect="1"/>
          </p:cNvPicPr>
          <p:nvPr/>
        </p:nvPicPr>
        <p:blipFill>
          <a:blip r:embed="rId3"/>
          <a:stretch>
            <a:fillRect/>
          </a:stretch>
        </p:blipFill>
        <p:spPr>
          <a:xfrm>
            <a:off x="112381" y="4032485"/>
            <a:ext cx="8919237" cy="2185742"/>
          </a:xfrm>
          <a:prstGeom prst="rect">
            <a:avLst/>
          </a:prstGeom>
        </p:spPr>
      </p:pic>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6</a:t>
            </a:fld>
            <a:endParaRPr lang="en-US"/>
          </a:p>
        </p:txBody>
      </p:sp>
      <p:sp>
        <p:nvSpPr>
          <p:cNvPr id="6" name="TextBox 5">
            <a:extLst>
              <a:ext uri="{FF2B5EF4-FFF2-40B4-BE49-F238E27FC236}">
                <a16:creationId xmlns:a16="http://schemas.microsoft.com/office/drawing/2014/main" id="{C3516C94-B010-4B2B-9FC8-967DAA98B93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11" name="TextBox 10">
            <a:extLst>
              <a:ext uri="{FF2B5EF4-FFF2-40B4-BE49-F238E27FC236}">
                <a16:creationId xmlns:a16="http://schemas.microsoft.com/office/drawing/2014/main" id="{D512F724-AB6F-4300-A9A7-A94ED05D1352}"/>
              </a:ext>
            </a:extLst>
          </p:cNvPr>
          <p:cNvSpPr txBox="1"/>
          <p:nvPr/>
        </p:nvSpPr>
        <p:spPr>
          <a:xfrm>
            <a:off x="510988" y="869576"/>
            <a:ext cx="8004362" cy="461665"/>
          </a:xfrm>
          <a:prstGeom prst="rect">
            <a:avLst/>
          </a:prstGeom>
          <a:noFill/>
        </p:spPr>
        <p:txBody>
          <a:bodyPr wrap="square" rtlCol="0">
            <a:spAutoFit/>
          </a:bodyPr>
          <a:lstStyle/>
          <a:p>
            <a:pPr algn="ctr"/>
            <a:r>
              <a:rPr lang="en-US" sz="2400" b="1" dirty="0"/>
              <a:t>The Federal Funds Rate is the Fed’s Policy Rate</a:t>
            </a:r>
          </a:p>
        </p:txBody>
      </p:sp>
      <p:sp>
        <p:nvSpPr>
          <p:cNvPr id="13" name="TextBox 12">
            <a:extLst>
              <a:ext uri="{FF2B5EF4-FFF2-40B4-BE49-F238E27FC236}">
                <a16:creationId xmlns:a16="http://schemas.microsoft.com/office/drawing/2014/main" id="{CE469B43-3DE2-4309-8350-0F260364C096}"/>
              </a:ext>
            </a:extLst>
          </p:cNvPr>
          <p:cNvSpPr txBox="1"/>
          <p:nvPr/>
        </p:nvSpPr>
        <p:spPr>
          <a:xfrm>
            <a:off x="288099" y="1515649"/>
            <a:ext cx="8594644" cy="2862322"/>
          </a:xfrm>
          <a:prstGeom prst="rect">
            <a:avLst/>
          </a:prstGeom>
          <a:noFill/>
        </p:spPr>
        <p:txBody>
          <a:bodyPr wrap="square" rtlCol="0">
            <a:spAutoFit/>
          </a:bodyPr>
          <a:lstStyle/>
          <a:p>
            <a:pPr marL="285750" indent="-285750">
              <a:buFont typeface="Arial" panose="020B0604020202020204" pitchFamily="34" charset="0"/>
              <a:buChar char="•"/>
            </a:pPr>
            <a:r>
              <a:rPr lang="en-US" sz="2200" dirty="0"/>
              <a:t>Banks hold cash in their “checking accounts” at the Fed, called </a:t>
            </a:r>
            <a:r>
              <a:rPr lang="en-US" sz="2200" b="1" dirty="0"/>
              <a:t>reserve balance accounts</a:t>
            </a:r>
            <a:r>
              <a:rPr lang="en-US" sz="2200" dirty="0"/>
              <a:t>.</a:t>
            </a:r>
          </a:p>
          <a:p>
            <a:pPr marL="285750" indent="-285750">
              <a:buFont typeface="Arial" panose="020B0604020202020204" pitchFamily="34" charset="0"/>
              <a:buChar char="•"/>
            </a:pPr>
            <a:r>
              <a:rPr lang="en-US" sz="2200" dirty="0"/>
              <a:t>Banks that need funds can borrow from banks that have excess funds.</a:t>
            </a:r>
          </a:p>
          <a:p>
            <a:pPr marL="285750" indent="-285750">
              <a:buFont typeface="Arial" panose="020B0604020202020204" pitchFamily="34" charset="0"/>
              <a:buChar char="•"/>
            </a:pPr>
            <a:r>
              <a:rPr lang="en-US" sz="2200" dirty="0"/>
              <a:t>The transfer of funds from one bank’s reserve account to another bank’s reserve account is termed a </a:t>
            </a:r>
            <a:r>
              <a:rPr lang="en-US" sz="2200" b="1" dirty="0"/>
              <a:t>federal funds transaction</a:t>
            </a:r>
            <a:r>
              <a:rPr lang="en-US" sz="2200" dirty="0"/>
              <a:t>,</a:t>
            </a:r>
            <a:r>
              <a:rPr lang="en-US" sz="2200" b="1" dirty="0"/>
              <a:t> </a:t>
            </a:r>
            <a:r>
              <a:rPr lang="en-US" sz="2200" dirty="0"/>
              <a:t>and the agreed interest rate in this transaction is the</a:t>
            </a:r>
            <a:r>
              <a:rPr lang="en-US" sz="2200" b="1" dirty="0"/>
              <a:t> federal funds rate (FFR)</a:t>
            </a:r>
            <a:r>
              <a:rPr lang="en-US" sz="2200" dirty="0"/>
              <a:t>. </a:t>
            </a:r>
          </a:p>
          <a:p>
            <a:endParaRPr lang="en-US" sz="2400" dirty="0"/>
          </a:p>
          <a:p>
            <a:endParaRPr lang="en-US" sz="2400" dirty="0"/>
          </a:p>
        </p:txBody>
      </p:sp>
      <p:sp>
        <p:nvSpPr>
          <p:cNvPr id="9" name="Slide Number Placeholder 1">
            <a:extLst>
              <a:ext uri="{FF2B5EF4-FFF2-40B4-BE49-F238E27FC236}">
                <a16:creationId xmlns:a16="http://schemas.microsoft.com/office/drawing/2014/main" id="{14475403-A439-4BFB-ADAF-4D153CEF963C}"/>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57A4C7-8489-44FC-86E2-6D191A70AE12}" type="slidenum">
              <a:rPr lang="en-US" smtClean="0"/>
              <a:pPr/>
              <a:t>6</a:t>
            </a:fld>
            <a:endParaRPr lang="en-US"/>
          </a:p>
        </p:txBody>
      </p:sp>
      <p:sp>
        <p:nvSpPr>
          <p:cNvPr id="15" name="Rectangle 14">
            <a:extLst>
              <a:ext uri="{FF2B5EF4-FFF2-40B4-BE49-F238E27FC236}">
                <a16:creationId xmlns:a16="http://schemas.microsoft.com/office/drawing/2014/main" id="{55216C9D-A804-4FFB-B084-0F15B735FC93}"/>
              </a:ext>
            </a:extLst>
          </p:cNvPr>
          <p:cNvSpPr/>
          <p:nvPr/>
        </p:nvSpPr>
        <p:spPr>
          <a:xfrm>
            <a:off x="133350" y="3854304"/>
            <a:ext cx="1660281" cy="265355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49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E469B43-3DE2-4309-8350-0F260364C096}"/>
              </a:ext>
            </a:extLst>
          </p:cNvPr>
          <p:cNvSpPr txBox="1"/>
          <p:nvPr/>
        </p:nvSpPr>
        <p:spPr>
          <a:xfrm>
            <a:off x="366078" y="1485545"/>
            <a:ext cx="8411842" cy="2800767"/>
          </a:xfrm>
          <a:prstGeom prst="rect">
            <a:avLst/>
          </a:prstGeom>
          <a:noFill/>
        </p:spPr>
        <p:txBody>
          <a:bodyPr wrap="square" rtlCol="0">
            <a:spAutoFit/>
          </a:bodyPr>
          <a:lstStyle/>
          <a:p>
            <a:r>
              <a:rPr lang="en-US" sz="2200" dirty="0"/>
              <a:t>The federal funds market is where banks that need reserves go to borrow cash from banks that have excess reserves. </a:t>
            </a:r>
          </a:p>
          <a:p>
            <a:endParaRPr lang="en-US" sz="2200" dirty="0"/>
          </a:p>
          <a:p>
            <a:r>
              <a:rPr lang="en-US" sz="2200" dirty="0"/>
              <a:t>For each transaction, reserves are transferred from the lender’s reserve account at the Fed to the borrower’s reserve account. </a:t>
            </a:r>
          </a:p>
          <a:p>
            <a:endParaRPr lang="en-US" sz="2200" dirty="0"/>
          </a:p>
          <a:p>
            <a:endParaRPr lang="en-US" sz="2200" dirty="0"/>
          </a:p>
          <a:p>
            <a:endParaRPr lang="en-US" sz="2200" dirty="0"/>
          </a:p>
        </p:txBody>
      </p:sp>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7</a:t>
            </a:fld>
            <a:endParaRPr lang="en-US"/>
          </a:p>
        </p:txBody>
      </p:sp>
      <p:sp>
        <p:nvSpPr>
          <p:cNvPr id="6" name="TextBox 5">
            <a:extLst>
              <a:ext uri="{FF2B5EF4-FFF2-40B4-BE49-F238E27FC236}">
                <a16:creationId xmlns:a16="http://schemas.microsoft.com/office/drawing/2014/main" id="{C3516C94-B010-4B2B-9FC8-967DAA98B93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11" name="TextBox 10">
            <a:extLst>
              <a:ext uri="{FF2B5EF4-FFF2-40B4-BE49-F238E27FC236}">
                <a16:creationId xmlns:a16="http://schemas.microsoft.com/office/drawing/2014/main" id="{D512F724-AB6F-4300-A9A7-A94ED05D1352}"/>
              </a:ext>
            </a:extLst>
          </p:cNvPr>
          <p:cNvSpPr txBox="1"/>
          <p:nvPr/>
        </p:nvSpPr>
        <p:spPr>
          <a:xfrm>
            <a:off x="510988" y="869576"/>
            <a:ext cx="8004362" cy="461665"/>
          </a:xfrm>
          <a:prstGeom prst="rect">
            <a:avLst/>
          </a:prstGeom>
          <a:noFill/>
        </p:spPr>
        <p:txBody>
          <a:bodyPr wrap="square" rtlCol="0">
            <a:spAutoFit/>
          </a:bodyPr>
          <a:lstStyle/>
          <a:p>
            <a:pPr algn="ctr"/>
            <a:r>
              <a:rPr lang="en-US" sz="2400" b="1" dirty="0"/>
              <a:t>The Federal Funds Rate is the Fed’s Policy Rate</a:t>
            </a:r>
          </a:p>
        </p:txBody>
      </p:sp>
      <p:pic>
        <p:nvPicPr>
          <p:cNvPr id="12" name="Picture 11">
            <a:extLst>
              <a:ext uri="{FF2B5EF4-FFF2-40B4-BE49-F238E27FC236}">
                <a16:creationId xmlns:a16="http://schemas.microsoft.com/office/drawing/2014/main" id="{80E1E05E-F441-416B-A30C-B2C5D7AEAB4D}"/>
              </a:ext>
            </a:extLst>
          </p:cNvPr>
          <p:cNvPicPr>
            <a:picLocks noChangeAspect="1"/>
          </p:cNvPicPr>
          <p:nvPr/>
        </p:nvPicPr>
        <p:blipFill>
          <a:blip r:embed="rId4"/>
          <a:stretch>
            <a:fillRect/>
          </a:stretch>
        </p:blipFill>
        <p:spPr>
          <a:xfrm>
            <a:off x="112381" y="4032485"/>
            <a:ext cx="8919237" cy="2185742"/>
          </a:xfrm>
          <a:prstGeom prst="rect">
            <a:avLst/>
          </a:prstGeom>
        </p:spPr>
      </p:pic>
      <p:sp>
        <p:nvSpPr>
          <p:cNvPr id="14" name="Rectangle 13">
            <a:extLst>
              <a:ext uri="{FF2B5EF4-FFF2-40B4-BE49-F238E27FC236}">
                <a16:creationId xmlns:a16="http://schemas.microsoft.com/office/drawing/2014/main" id="{4EADA08F-536E-4D2B-AE6E-1B9C2116EC25}"/>
              </a:ext>
            </a:extLst>
          </p:cNvPr>
          <p:cNvSpPr/>
          <p:nvPr/>
        </p:nvSpPr>
        <p:spPr>
          <a:xfrm>
            <a:off x="133350" y="3854304"/>
            <a:ext cx="1660281" cy="265355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36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57A4C7-8489-44FC-86E2-6D191A70AE12}" type="slidenum">
              <a:rPr lang="en-US" smtClean="0"/>
              <a:t>8</a:t>
            </a:fld>
            <a:endParaRPr lang="en-US"/>
          </a:p>
        </p:txBody>
      </p:sp>
      <p:pic>
        <p:nvPicPr>
          <p:cNvPr id="9" name="Picture 6" descr="2nd_page_header.BMP">
            <a:extLst>
              <a:ext uri="{FF2B5EF4-FFF2-40B4-BE49-F238E27FC236}">
                <a16:creationId xmlns:a16="http://schemas.microsoft.com/office/drawing/2014/main" id="{CC0255A9-B574-482F-B5A8-0D8076ECF6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793EA47-202C-4181-8E6F-317EB99CA46E}"/>
              </a:ext>
            </a:extLst>
          </p:cNvPr>
          <p:cNvSpPr txBox="1"/>
          <p:nvPr/>
        </p:nvSpPr>
        <p:spPr>
          <a:xfrm>
            <a:off x="208027" y="1433156"/>
            <a:ext cx="8802623" cy="2492990"/>
          </a:xfrm>
          <a:prstGeom prst="rect">
            <a:avLst/>
          </a:prstGeom>
          <a:noFill/>
        </p:spPr>
        <p:txBody>
          <a:bodyPr wrap="square" rtlCol="0">
            <a:spAutoFit/>
          </a:bodyPr>
          <a:lstStyle/>
          <a:p>
            <a:r>
              <a:rPr lang="en-US" sz="2200" dirty="0"/>
              <a:t>The Fed sets a target range for the FFR, which is where it wants federal funds transactions to take place.   </a:t>
            </a:r>
          </a:p>
          <a:p>
            <a:endParaRPr lang="en-US" sz="2200" dirty="0"/>
          </a:p>
          <a:p>
            <a:r>
              <a:rPr lang="en-US" sz="2200" dirty="0"/>
              <a:t>The FFR influences other interest rates in the economy, as well as the spending and investing decisions made by consumers and producers. </a:t>
            </a:r>
          </a:p>
          <a:p>
            <a:endParaRPr lang="en-US" sz="2200" dirty="0"/>
          </a:p>
          <a:p>
            <a:endParaRPr lang="en-US" sz="2200" dirty="0"/>
          </a:p>
        </p:txBody>
      </p:sp>
      <p:sp>
        <p:nvSpPr>
          <p:cNvPr id="6" name="TextBox 5">
            <a:extLst>
              <a:ext uri="{FF2B5EF4-FFF2-40B4-BE49-F238E27FC236}">
                <a16:creationId xmlns:a16="http://schemas.microsoft.com/office/drawing/2014/main" id="{B166C610-EC3F-400E-97DC-D399A69E403F}"/>
              </a:ext>
            </a:extLst>
          </p:cNvPr>
          <p:cNvSpPr txBox="1"/>
          <p:nvPr/>
        </p:nvSpPr>
        <p:spPr>
          <a:xfrm>
            <a:off x="510988" y="869576"/>
            <a:ext cx="8004362" cy="461665"/>
          </a:xfrm>
          <a:prstGeom prst="rect">
            <a:avLst/>
          </a:prstGeom>
          <a:noFill/>
        </p:spPr>
        <p:txBody>
          <a:bodyPr wrap="square" rtlCol="0">
            <a:spAutoFit/>
          </a:bodyPr>
          <a:lstStyle/>
          <a:p>
            <a:pPr algn="ctr"/>
            <a:r>
              <a:rPr lang="en-US" sz="2400" b="1" dirty="0"/>
              <a:t>The Federal Funds Rate is the Fed’s Policy Rate</a:t>
            </a:r>
          </a:p>
        </p:txBody>
      </p:sp>
      <p:sp>
        <p:nvSpPr>
          <p:cNvPr id="7" name="TextBox 6">
            <a:extLst>
              <a:ext uri="{FF2B5EF4-FFF2-40B4-BE49-F238E27FC236}">
                <a16:creationId xmlns:a16="http://schemas.microsoft.com/office/drawing/2014/main" id="{0BF2105C-53DD-45A6-B3B2-6E8DAB4B5C60}"/>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12" name="Picture 11">
            <a:extLst>
              <a:ext uri="{FF2B5EF4-FFF2-40B4-BE49-F238E27FC236}">
                <a16:creationId xmlns:a16="http://schemas.microsoft.com/office/drawing/2014/main" id="{1840FD63-58F3-4923-A267-31E0A50E8457}"/>
              </a:ext>
            </a:extLst>
          </p:cNvPr>
          <p:cNvPicPr>
            <a:picLocks noChangeAspect="1"/>
          </p:cNvPicPr>
          <p:nvPr/>
        </p:nvPicPr>
        <p:blipFill>
          <a:blip r:embed="rId4"/>
          <a:stretch>
            <a:fillRect/>
          </a:stretch>
        </p:blipFill>
        <p:spPr>
          <a:xfrm>
            <a:off x="112381" y="4032485"/>
            <a:ext cx="8919237" cy="2185742"/>
          </a:xfrm>
          <a:prstGeom prst="rect">
            <a:avLst/>
          </a:prstGeom>
        </p:spPr>
      </p:pic>
      <p:sp>
        <p:nvSpPr>
          <p:cNvPr id="13" name="Rectangle 12">
            <a:extLst>
              <a:ext uri="{FF2B5EF4-FFF2-40B4-BE49-F238E27FC236}">
                <a16:creationId xmlns:a16="http://schemas.microsoft.com/office/drawing/2014/main" id="{3FE5BE04-0F2F-42EE-932A-06EBCA66A8E0}"/>
              </a:ext>
            </a:extLst>
          </p:cNvPr>
          <p:cNvSpPr/>
          <p:nvPr/>
        </p:nvSpPr>
        <p:spPr>
          <a:xfrm>
            <a:off x="133350" y="3854304"/>
            <a:ext cx="1660281" cy="265355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06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57A4C7-8489-44FC-86E2-6D191A70AE12}" type="slidenum">
              <a:rPr lang="en-US" smtClean="0"/>
              <a:t>9</a:t>
            </a:fld>
            <a:endParaRPr lang="en-US"/>
          </a:p>
        </p:txBody>
      </p:sp>
      <p:sp>
        <p:nvSpPr>
          <p:cNvPr id="8" name="TextBox 7">
            <a:extLst>
              <a:ext uri="{FF2B5EF4-FFF2-40B4-BE49-F238E27FC236}">
                <a16:creationId xmlns:a16="http://schemas.microsoft.com/office/drawing/2014/main" id="{D340F4ED-2657-4FEB-A064-71B2CD6CB9BE}"/>
              </a:ext>
            </a:extLst>
          </p:cNvPr>
          <p:cNvSpPr txBox="1"/>
          <p:nvPr/>
        </p:nvSpPr>
        <p:spPr>
          <a:xfrm>
            <a:off x="557200" y="1137714"/>
            <a:ext cx="8265111" cy="1015663"/>
          </a:xfrm>
          <a:prstGeom prst="rect">
            <a:avLst/>
          </a:prstGeom>
          <a:noFill/>
        </p:spPr>
        <p:txBody>
          <a:bodyPr wrap="square" rtlCol="0">
            <a:spAutoFit/>
          </a:bodyPr>
          <a:lstStyle/>
          <a:p>
            <a:pPr algn="ctr"/>
            <a:r>
              <a:rPr lang="en-US" sz="2400" b="1" dirty="0"/>
              <a:t>The FOMC Target Range, 2015-2020</a:t>
            </a:r>
          </a:p>
          <a:p>
            <a:endParaRPr lang="en-US" sz="1800" dirty="0"/>
          </a:p>
          <a:p>
            <a:endParaRPr lang="en-US" dirty="0"/>
          </a:p>
        </p:txBody>
      </p:sp>
      <p:pic>
        <p:nvPicPr>
          <p:cNvPr id="9" name="Picture 6" descr="2nd_page_header.BMP">
            <a:extLst>
              <a:ext uri="{FF2B5EF4-FFF2-40B4-BE49-F238E27FC236}">
                <a16:creationId xmlns:a16="http://schemas.microsoft.com/office/drawing/2014/main" id="{CC0255A9-B574-482F-B5A8-0D8076ECF6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A616254-5F62-4586-9C25-1C27DAEB63A4}"/>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TextBox 2">
            <a:extLst>
              <a:ext uri="{FF2B5EF4-FFF2-40B4-BE49-F238E27FC236}">
                <a16:creationId xmlns:a16="http://schemas.microsoft.com/office/drawing/2014/main" id="{B31A8A22-CF82-4913-A315-751F4E20199E}"/>
              </a:ext>
            </a:extLst>
          </p:cNvPr>
          <p:cNvSpPr txBox="1"/>
          <p:nvPr/>
        </p:nvSpPr>
        <p:spPr>
          <a:xfrm>
            <a:off x="307910" y="5586910"/>
            <a:ext cx="8207440" cy="769441"/>
          </a:xfrm>
          <a:prstGeom prst="rect">
            <a:avLst/>
          </a:prstGeom>
          <a:noFill/>
        </p:spPr>
        <p:txBody>
          <a:bodyPr wrap="square" rtlCol="0">
            <a:spAutoFit/>
          </a:bodyPr>
          <a:lstStyle/>
          <a:p>
            <a:pPr algn="ctr"/>
            <a:r>
              <a:rPr lang="en-US" sz="2200" b="1" dirty="0"/>
              <a:t>The FOMC sets a target range for the FFR; this range has been 25 basis points (or 0.25%) wide.</a:t>
            </a:r>
          </a:p>
        </p:txBody>
      </p:sp>
      <p:pic>
        <p:nvPicPr>
          <p:cNvPr id="4" name="Picture 3"/>
          <p:cNvPicPr>
            <a:picLocks noChangeAspect="1"/>
          </p:cNvPicPr>
          <p:nvPr/>
        </p:nvPicPr>
        <p:blipFill>
          <a:blip r:embed="rId4"/>
          <a:stretch>
            <a:fillRect/>
          </a:stretch>
        </p:blipFill>
        <p:spPr>
          <a:xfrm>
            <a:off x="1540861" y="1733970"/>
            <a:ext cx="6062278" cy="3551006"/>
          </a:xfrm>
          <a:prstGeom prst="rect">
            <a:avLst/>
          </a:prstGeom>
        </p:spPr>
      </p:pic>
    </p:spTree>
    <p:extLst>
      <p:ext uri="{BB962C8B-B14F-4D97-AF65-F5344CB8AC3E}">
        <p14:creationId xmlns:p14="http://schemas.microsoft.com/office/powerpoint/2010/main" val="17012240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ecurity xmlns="1ceb290c-0c0f-4d75-9d55-bf954c0fe360">Internal FR / Official Use</Security>
    <Readers xmlns="1ceb290c-0c0f-4d75-9d55-bf954c0fe360">
      <UserInfo>
        <DisplayName/>
        <AccountId xsi:nil="true"/>
        <AccountType/>
      </UserInfo>
    </Readers>
    <IconOverlay xmlns="http://schemas.microsoft.com/sharepoint/v4" xsi:nil="true"/>
    <Section xmlns="1ceb290c-0c0f-4d75-9d55-bf954c0fe360">Program Direction</Section>
    <Authors xmlns="1ceb290c-0c0f-4d75-9d55-bf954c0fe360">
      <UserInfo>
        <DisplayName/>
        <AccountId xsi:nil="true"/>
        <AccountType/>
      </UserInfo>
    </Authors>
    <PublishingExpirationDate xmlns="http://schemas.microsoft.com/sharepoint/v3" xsi:nil="true"/>
    <Division xmlns="1ceb290c-0c0f-4d75-9d55-bf954c0fe360">Monetary Affairs</Division>
    <PublishingStartDate xmlns="http://schemas.microsoft.com/sharepoint/v3" xsi:nil="true"/>
    <project_id xmlns="afd080f9-41a9-43ae-acb8-37ec2f6ce25d" xsi:nil="true"/>
    <Project_x0020_Owner xmlns="1ceb290c-0c0f-4d75-9d55-bf954c0fe360">
      <UserInfo>
        <DisplayName/>
        <AccountId xsi:nil="true"/>
        <AccountType/>
      </UserInfo>
    </Project_x0020_Owner>
    <_dlc_DocId xmlns="1ceb290c-0c0f-4d75-9d55-bf954c0fe360">COLLAB-632341292-65156</_dlc_DocId>
    <_dlc_DocIdUrl xmlns="1ceb290c-0c0f-4d75-9d55-bf954c0fe360">
      <Url>https://spweb.frb.gov/sites/collab/_layouts/15/DocIdRedir.aspx?ID=COLLAB-632341292-65156</Url>
      <Description>COLLAB-632341292-65156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E17A8BB07CA6459B68986233AF7C0B" ma:contentTypeVersion="106" ma:contentTypeDescription="Create a new document." ma:contentTypeScope="" ma:versionID="d5cf2ad95f1b12cc4e2d4be5d48478ed">
  <xsd:schema xmlns:xsd="http://www.w3.org/2001/XMLSchema" xmlns:xs="http://www.w3.org/2001/XMLSchema" xmlns:p="http://schemas.microsoft.com/office/2006/metadata/properties" xmlns:ns1="http://schemas.microsoft.com/sharepoint/v3" xmlns:ns2="1ceb290c-0c0f-4d75-9d55-bf954c0fe360" xmlns:ns3="http://schemas.microsoft.com/sharepoint/v4" xmlns:ns4="afd080f9-41a9-43ae-acb8-37ec2f6ce25d" targetNamespace="http://schemas.microsoft.com/office/2006/metadata/properties" ma:root="true" ma:fieldsID="7e829e7af1889cb41a4cd3e16f6173fa" ns1:_="" ns2:_="" ns3:_="" ns4:_="">
    <xsd:import namespace="http://schemas.microsoft.com/sharepoint/v3"/>
    <xsd:import namespace="1ceb290c-0c0f-4d75-9d55-bf954c0fe360"/>
    <xsd:import namespace="http://schemas.microsoft.com/sharepoint/v4"/>
    <xsd:import namespace="afd080f9-41a9-43ae-acb8-37ec2f6ce25d"/>
    <xsd:element name="properties">
      <xsd:complexType>
        <xsd:sequence>
          <xsd:element name="documentManagement">
            <xsd:complexType>
              <xsd:all>
                <xsd:element ref="ns2:Project_x0020_Owner" minOccurs="0"/>
                <xsd:element ref="ns2:Authors" minOccurs="0"/>
                <xsd:element ref="ns2:Readers" minOccurs="0"/>
                <xsd:element ref="ns2:Security" minOccurs="0"/>
                <xsd:element ref="ns1:PublishingStartDate" minOccurs="0"/>
                <xsd:element ref="ns1:PublishingExpirationDate" minOccurs="0"/>
                <xsd:element ref="ns2:_dlc_DocId" minOccurs="0"/>
                <xsd:element ref="ns2:_dlc_DocIdUrl" minOccurs="0"/>
                <xsd:element ref="ns2:_dlc_DocIdPersistId" minOccurs="0"/>
                <xsd:element ref="ns2:Section" minOccurs="0"/>
                <xsd:element ref="ns2:Division" minOccurs="0"/>
                <xsd:element ref="ns3:IconOverlay" minOccurs="0"/>
                <xsd:element ref="ns1:_vti_ItemDeclaredRecord" minOccurs="0"/>
                <xsd:element ref="ns1:_vti_ItemHoldRecordStatus" minOccurs="0"/>
                <xsd:element ref="ns2:SharedWithUsers" minOccurs="0"/>
                <xsd:element ref="ns4:project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_vti_ItemDeclaredRecord" ma:index="16" nillable="true" ma:displayName="Declared Record" ma:hidden="true" ma:internalName="_vti_ItemDeclaredRecord" ma:readOnly="true">
      <xsd:simpleType>
        <xsd:restriction base="dms:DateTime"/>
      </xsd:simpleType>
    </xsd:element>
    <xsd:element name="_vti_ItemHoldRecordStatus" ma:index="17" nillable="true" ma:displayName="Hold and Record Status" ma:decimals="0" ma:hidden="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eb290c-0c0f-4d75-9d55-bf954c0fe360" elementFormDefault="qualified">
    <xsd:import namespace="http://schemas.microsoft.com/office/2006/documentManagement/types"/>
    <xsd:import namespace="http://schemas.microsoft.com/office/infopath/2007/PartnerControls"/>
    <xsd:element name="Project_x0020_Owner" ma:index="2" nillable="true" ma:displayName="Project Owner" ma:description="" ma:hidden="true" ma:list="UserInfo" ma:SharePointGroup="0" ma:internalName="Projec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s" ma:index="3" nillable="true" ma:displayName="Authors/Admins" ma:description="" ma:hidden="true" ma:list="UserInfo" ma:SearchPeopleOnly="false" ma:SharePointGroup="0" ma:internalName="Autho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ers" ma:index="4" nillable="true" ma:displayName="Readers" ma:description="" ma:hidden="true" ma:list="UserInfo" ma:SharePointGroup="0" ma:internalName="Readers"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curity" ma:index="5" nillable="true" ma:displayName="Classification" ma:default="Internal FR / Official Use" ma:description="" ma:format="Dropdown" ma:hidden="true" ma:internalName="Security" ma:readOnly="false">
      <xsd:simpleType>
        <xsd:restriction base="dms:Choice">
          <xsd:enumeration value="Class I FOMC - Restricted Controlled FR"/>
          <xsd:enumeration value="Class II FOMC - Restricted FR"/>
          <xsd:enumeration value="Class III FOMC - Internal FR"/>
          <xsd:enumeration value="Personal / Nonwork"/>
          <xsd:enumeration value="Public / Official Release"/>
          <xsd:enumeration value="Nonconfidential"/>
          <xsd:enumeration value="Treasury Unclassified"/>
          <xsd:enumeration value="Treasury SBU"/>
          <xsd:enumeration value="SPII FR"/>
          <xsd:enumeration value="Internal FR / Official Use"/>
          <xsd:enumeration value="Restricted FR"/>
          <xsd:enumeration value="Restricted Controlled FR"/>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ection" ma:index="13" nillable="true" ma:displayName="Section" ma:internalName="Section">
      <xsd:simpleType>
        <xsd:restriction base="dms:Text">
          <xsd:maxLength value="255"/>
        </xsd:restriction>
      </xsd:simpleType>
    </xsd:element>
    <xsd:element name="Division" ma:index="14" nillable="true" ma:displayName="Division" ma:internalName="Division">
      <xsd:simpleType>
        <xsd:restriction base="dms:Text">
          <xsd:maxLength value="255"/>
        </xsd:restriction>
      </xsd:simpleType>
    </xsd:element>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d080f9-41a9-43ae-acb8-37ec2f6ce25d" elementFormDefault="qualified">
    <xsd:import namespace="http://schemas.microsoft.com/office/2006/documentManagement/types"/>
    <xsd:import namespace="http://schemas.microsoft.com/office/infopath/2007/PartnerControls"/>
    <xsd:element name="project_id" ma:index="28" nillable="true" ma:displayName="project_id" ma:decimals="0" ma:hidden="true" ma:internalName="project_i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202152-F81F-4F4C-AF92-97CEBBF615C7}">
  <ds:schemaRefs>
    <ds:schemaRef ds:uri="http://schemas.microsoft.com/sharepoint/events"/>
  </ds:schemaRefs>
</ds:datastoreItem>
</file>

<file path=customXml/itemProps2.xml><?xml version="1.0" encoding="utf-8"?>
<ds:datastoreItem xmlns:ds="http://schemas.openxmlformats.org/officeDocument/2006/customXml" ds:itemID="{CCA3E7A7-0641-49AB-AD2E-7BBDC0445F77}">
  <ds:schemaRefs>
    <ds:schemaRef ds:uri="http://schemas.microsoft.com/office/2006/documentManagement/types"/>
    <ds:schemaRef ds:uri="http://schemas.microsoft.com/office/infopath/2007/PartnerControls"/>
    <ds:schemaRef ds:uri="http://purl.org/dc/dcmitype/"/>
    <ds:schemaRef ds:uri="http://purl.org/dc/terms/"/>
    <ds:schemaRef ds:uri="http://schemas.microsoft.com/sharepoint/v4"/>
    <ds:schemaRef ds:uri="http://schemas.openxmlformats.org/package/2006/metadata/core-properties"/>
    <ds:schemaRef ds:uri="http://schemas.microsoft.com/sharepoint/v3"/>
    <ds:schemaRef ds:uri="afd080f9-41a9-43ae-acb8-37ec2f6ce25d"/>
    <ds:schemaRef ds:uri="1ceb290c-0c0f-4d75-9d55-bf954c0fe360"/>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EE585492-A5AF-4850-8988-E88EFE625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eb290c-0c0f-4d75-9d55-bf954c0fe360"/>
    <ds:schemaRef ds:uri="http://schemas.microsoft.com/sharepoint/v4"/>
    <ds:schemaRef ds:uri="afd080f9-41a9-43ae-acb8-37ec2f6ce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E2A5FC9-C15C-465A-B41A-FD03A2502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12529</TotalTime>
  <Words>2076</Words>
  <Application>Microsoft Office PowerPoint</Application>
  <PresentationFormat>On-screen Show (4:3)</PresentationFormat>
  <Paragraphs>342</Paragraphs>
  <Slides>37</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- 22</vt:lpstr>
      <vt:lpstr>Calibri</vt:lpstr>
      <vt:lpstr>Calibri Light</vt:lpstr>
      <vt:lpstr>Office Theme</vt:lpstr>
      <vt:lpstr>How the Federal Reserve Implements Monetary Policy    How does the Fed conduct monetary policy to achieve price stability and maximum employment? </vt:lpstr>
      <vt:lpstr>PowerPoint Presentation</vt:lpstr>
      <vt:lpstr>Federal Open Market Committee (FOMC)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Fed’s Toolbox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tools of monetary policy have changed. Has your instruction?</dc:title>
  <dc:creator>Wolla, Scott A</dc:creator>
  <cp:lastModifiedBy>Wolla, Scott A</cp:lastModifiedBy>
  <cp:revision>205</cp:revision>
  <cp:lastPrinted>2020-10-02T20:23:56Z</cp:lastPrinted>
  <dcterms:created xsi:type="dcterms:W3CDTF">2020-09-16T19:11:06Z</dcterms:created>
  <dcterms:modified xsi:type="dcterms:W3CDTF">2021-02-26T15:26:11Z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265cad99-390b-4d8b-b30f-ea3558dda654</vt:lpwstr>
  </property>
  <property fmtid="{D5CDD505-2E9C-101B-9397-08002B2CF9AE}" pid="3" name="ContentTypeId">
    <vt:lpwstr>0x0101002BE17A8BB07CA6459B68986233AF7C0B</vt:lpwstr>
  </property>
  <property fmtid="{D5CDD505-2E9C-101B-9397-08002B2CF9AE}" pid="4" name="_dlc_DocIdItemGuid">
    <vt:lpwstr>79a198ec-04e0-491e-8d93-a439cc001892</vt:lpwstr>
  </property>
  <property fmtid="{D5CDD505-2E9C-101B-9397-08002B2CF9AE}" pid="5" name="WorkflowChangePath">
    <vt:lpwstr>5c11e62d-db96-4271-ba3a-d7e550c2064b,5;5c11e62d-db96-4271-ba3a-d7e550c2064b,49;5c11e62d-db96-4271-ba3a-d7e550c2064b,52;5c11e62d-db96-4271-ba3a-d7e550c2064b,55;5c11e62d-db96-4271-ba3a-d7e550c2064b,13;5c11e62d-db96-4271-ba3a-d7e550c2064b,18;5c11e62d-db96-42</vt:lpwstr>
  </property>
  <property fmtid="{D5CDD505-2E9C-101B-9397-08002B2CF9AE}" pid="6" name="Workflow_Initiator">
    <vt:lpwstr>101</vt:lpwstr>
  </property>
  <property fmtid="{D5CDD505-2E9C-101B-9397-08002B2CF9AE}" pid="7" name="_docset_NoMedatataSyncRequired">
    <vt:lpwstr>False</vt:lpwstr>
  </property>
</Properties>
</file>