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4" r:id="rId7"/>
    <p:sldId id="293" r:id="rId8"/>
    <p:sldId id="296" r:id="rId9"/>
    <p:sldId id="295" r:id="rId10"/>
    <p:sldId id="298" r:id="rId11"/>
    <p:sldId id="299" r:id="rId12"/>
    <p:sldId id="300" r:id="rId13"/>
    <p:sldId id="30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73"/>
    <a:srgbClr val="A0B970"/>
    <a:srgbClr val="DAEFC3"/>
    <a:srgbClr val="CCE9AD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76BBF-C90D-007F-6594-F09CBEDA5430}" v="6" dt="2024-07-17T19:36:56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FF976BBF-C90D-007F-6594-F09CBEDA5430}"/>
    <pc:docChg chg="modSld">
      <pc:chgData name="LeTourneau, Melanie R" userId="S::melanie.letourneau@stls.frb.org::a11322e0-5f81-41bf-8d4f-1c8fa7cc7eeb" providerId="AD" clId="Web-{FF976BBF-C90D-007F-6594-F09CBEDA5430}" dt="2024-07-17T19:36:56.275" v="5" actId="20577"/>
      <pc:docMkLst>
        <pc:docMk/>
      </pc:docMkLst>
      <pc:sldChg chg="modSp">
        <pc:chgData name="LeTourneau, Melanie R" userId="S::melanie.letourneau@stls.frb.org::a11322e0-5f81-41bf-8d4f-1c8fa7cc7eeb" providerId="AD" clId="Web-{FF976BBF-C90D-007F-6594-F09CBEDA5430}" dt="2024-07-17T19:36:30.962" v="0" actId="20577"/>
        <pc:sldMkLst>
          <pc:docMk/>
          <pc:sldMk cId="61373987" sldId="256"/>
        </pc:sldMkLst>
        <pc:spChg chg="mod">
          <ac:chgData name="LeTourneau, Melanie R" userId="S::melanie.letourneau@stls.frb.org::a11322e0-5f81-41bf-8d4f-1c8fa7cc7eeb" providerId="AD" clId="Web-{FF976BBF-C90D-007F-6594-F09CBEDA5430}" dt="2024-07-17T19:36:30.962" v="0" actId="20577"/>
          <ac:spMkLst>
            <pc:docMk/>
            <pc:sldMk cId="61373987" sldId="256"/>
            <ac:spMk id="3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FF976BBF-C90D-007F-6594-F09CBEDA5430}" dt="2024-07-17T19:36:54.696" v="4" actId="20577"/>
        <pc:sldMkLst>
          <pc:docMk/>
          <pc:sldMk cId="720432461" sldId="293"/>
        </pc:sldMkLst>
        <pc:spChg chg="mod">
          <ac:chgData name="LeTourneau, Melanie R" userId="S::melanie.letourneau@stls.frb.org::a11322e0-5f81-41bf-8d4f-1c8fa7cc7eeb" providerId="AD" clId="Web-{FF976BBF-C90D-007F-6594-F09CBEDA5430}" dt="2024-07-17T19:36:54.696" v="4" actId="20577"/>
          <ac:spMkLst>
            <pc:docMk/>
            <pc:sldMk cId="720432461" sldId="293"/>
            <ac:spMk id="2" creationId="{00000000-0000-0000-0000-000000000000}"/>
          </ac:spMkLst>
        </pc:spChg>
        <pc:spChg chg="mod">
          <ac:chgData name="LeTourneau, Melanie R" userId="S::melanie.letourneau@stls.frb.org::a11322e0-5f81-41bf-8d4f-1c8fa7cc7eeb" providerId="AD" clId="Web-{FF976BBF-C90D-007F-6594-F09CBEDA5430}" dt="2024-07-17T19:36:54.525" v="2" actId="20577"/>
          <ac:spMkLst>
            <pc:docMk/>
            <pc:sldMk cId="720432461" sldId="293"/>
            <ac:spMk id="14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FF976BBF-C90D-007F-6594-F09CBEDA5430}" dt="2024-07-17T19:36:54.009" v="1" actId="20577"/>
        <pc:sldMkLst>
          <pc:docMk/>
          <pc:sldMk cId="4121398747" sldId="294"/>
        </pc:sldMkLst>
        <pc:spChg chg="mod">
          <ac:chgData name="LeTourneau, Melanie R" userId="S::melanie.letourneau@stls.frb.org::a11322e0-5f81-41bf-8d4f-1c8fa7cc7eeb" providerId="AD" clId="Web-{FF976BBF-C90D-007F-6594-F09CBEDA5430}" dt="2024-07-17T19:36:54.009" v="1" actId="20577"/>
          <ac:spMkLst>
            <pc:docMk/>
            <pc:sldMk cId="4121398747" sldId="294"/>
            <ac:spMk id="14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FF976BBF-C90D-007F-6594-F09CBEDA5430}" dt="2024-07-17T19:36:56.275" v="5" actId="20577"/>
        <pc:sldMkLst>
          <pc:docMk/>
          <pc:sldMk cId="4036668146" sldId="296"/>
        </pc:sldMkLst>
        <pc:spChg chg="mod">
          <ac:chgData name="LeTourneau, Melanie R" userId="S::melanie.letourneau@stls.frb.org::a11322e0-5f81-41bf-8d4f-1c8fa7cc7eeb" providerId="AD" clId="Web-{FF976BBF-C90D-007F-6594-F09CBEDA5430}" dt="2024-07-17T19:36:56.275" v="5" actId="20577"/>
          <ac:spMkLst>
            <pc:docMk/>
            <pc:sldMk cId="4036668146" sldId="296"/>
            <ac:spMk id="1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248" y="2716219"/>
            <a:ext cx="10644488" cy="199582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83828"/>
              </a:lnSpc>
            </a:pPr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9B: Evaluating </a:t>
            </a:r>
            <a:endParaRPr lang="en-US"/>
          </a:p>
          <a:p>
            <a:pPr>
              <a:lnSpc>
                <a:spcPct val="83828"/>
              </a:lnSpc>
            </a:pPr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the Benefits and Costs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3797" y="1486835"/>
            <a:ext cx="3733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9: Borrowing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580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1256" y="1461354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Student loan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Issuer: the federal government or financial institutions </a:t>
            </a:r>
          </a:p>
          <a:p>
            <a:pPr lvl="0">
              <a:lnSpc>
                <a:spcPts val="3500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Pay for education beyond high school with the obligation to repay after graduation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Finance charges assessed  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Unsecured</a:t>
            </a:r>
          </a:p>
          <a:p>
            <a:pPr marL="0" lvl="0" indent="0">
              <a:buNone/>
            </a:pPr>
            <a:r>
              <a:rPr lang="en-US" sz="4000" b="1" dirty="0">
                <a:latin typeface="Tw Cen MT Condensed" panose="020B0606020104020203" pitchFamily="34" charset="0"/>
              </a:rPr>
              <a:t>Example: </a:t>
            </a:r>
            <a:r>
              <a:rPr lang="en-US" sz="4000" dirty="0">
                <a:latin typeface="Tw Cen MT Condensed" panose="020B0606020104020203" pitchFamily="34" charset="0"/>
              </a:rPr>
              <a:t>Stafford loans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8 of 8</a:t>
            </a:r>
          </a:p>
        </p:txBody>
      </p:sp>
    </p:spTree>
    <p:extLst>
      <p:ext uri="{BB962C8B-B14F-4D97-AF65-F5344CB8AC3E}">
        <p14:creationId xmlns:p14="http://schemas.microsoft.com/office/powerpoint/2010/main" val="391598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504" y="1454213"/>
            <a:ext cx="7351291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does using credit affect net worth?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8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8091" y="1394307"/>
            <a:ext cx="9369952" cy="21528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Service credit</a:t>
            </a:r>
          </a:p>
          <a:p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Issuers: utility services (e.g., water, electricity, or Internet)</a:t>
            </a:r>
          </a:p>
          <a:p>
            <a:pPr>
              <a:lnSpc>
                <a:spcPct val="68627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Receive services for a given period (usually a month) and pay at the end of that period</a:t>
            </a:r>
          </a:p>
          <a:p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No interest charged if bill is paid on time</a:t>
            </a:r>
          </a:p>
        </p:txBody>
      </p:sp>
    </p:spTree>
    <p:extLst>
      <p:ext uri="{BB962C8B-B14F-4D97-AF65-F5344CB8AC3E}">
        <p14:creationId xmlns:p14="http://schemas.microsoft.com/office/powerpoint/2010/main" val="412139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47607" y="1357044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Installment credit</a:t>
            </a:r>
          </a:p>
          <a:p>
            <a:pPr lvl="0">
              <a:lnSpc>
                <a:spcPct val="68627"/>
              </a:lnSpc>
            </a:pPr>
            <a:r>
              <a:rPr lang="en-US" sz="4000" dirty="0">
                <a:latin typeface="Tw Cen MT Condensed" panose="020B0606020104020203" pitchFamily="34" charset="0"/>
              </a:rPr>
              <a:t>Issuers: stores or companies</a:t>
            </a:r>
          </a:p>
          <a:p>
            <a:pPr lvl="0">
              <a:lnSpc>
                <a:spcPct val="68627"/>
              </a:lnSpc>
            </a:pPr>
            <a:r>
              <a:rPr lang="en-US" sz="4000" dirty="0">
                <a:latin typeface="Tw Cen MT Condensed" panose="020B0606020104020203" pitchFamily="34" charset="0"/>
              </a:rPr>
              <a:t>Buy goods or services with equal payments over a set period (e.g., a year) </a:t>
            </a:r>
          </a:p>
          <a:p>
            <a:pPr lvl="0">
              <a:lnSpc>
                <a:spcPct val="68627"/>
              </a:lnSpc>
            </a:pPr>
            <a:r>
              <a:rPr lang="en-US" sz="4000" dirty="0">
                <a:latin typeface="Tw Cen MT Condensed" panose="020B0606020104020203" pitchFamily="34" charset="0"/>
              </a:rPr>
              <a:t>Down payment often required </a:t>
            </a:r>
          </a:p>
          <a:p>
            <a:pPr lvl="0">
              <a:lnSpc>
                <a:spcPct val="68627"/>
              </a:lnSpc>
            </a:pPr>
            <a:r>
              <a:rPr lang="en-US" sz="4000" dirty="0">
                <a:latin typeface="Tw Cen MT Condensed" panose="020B0606020104020203" pitchFamily="34" charset="0"/>
              </a:rPr>
              <a:t>Finance charges (interest) possible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607" y="4803912"/>
            <a:ext cx="9617809" cy="15000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ct val="74509"/>
              </a:lnSpc>
            </a:pPr>
            <a:r>
              <a:rPr lang="en-US" sz="4000" b="1" dirty="0">
                <a:latin typeface="Tw Cen MT Condensed" panose="020B0606020104020203" pitchFamily="34" charset="0"/>
              </a:rPr>
              <a:t>Example: </a:t>
            </a:r>
            <a:r>
              <a:rPr lang="en-US" sz="4000" dirty="0">
                <a:latin typeface="Tw Cen MT Condensed" panose="020B0606020104020203" pitchFamily="34" charset="0"/>
              </a:rPr>
              <a:t>Purchase a $700 bicycle at a bike shop and pay $100 (the down payment) and $55 per month for a year at a 10% interest rate ($600 × 0.10 = $60 and $660/12 = $55)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3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1256" y="1382857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Charge card</a:t>
            </a:r>
          </a:p>
          <a:p>
            <a:pPr lvl="0">
              <a:lnSpc>
                <a:spcPct val="72016"/>
              </a:lnSpc>
            </a:pPr>
            <a:r>
              <a:rPr lang="en-US" sz="4000" dirty="0">
                <a:latin typeface="Tw Cen MT Condensed" panose="020B0606020104020203" pitchFamily="34" charset="0"/>
              </a:rPr>
              <a:t>Issuers: stores or companies (e.g., American Express and department store charge cards)</a:t>
            </a:r>
          </a:p>
          <a:p>
            <a:pPr lvl="0">
              <a:lnSpc>
                <a:spcPct val="72016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Buy goods and services and repay in full at the end of the month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Generally interest free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Often an annual fee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8</a:t>
            </a:r>
          </a:p>
        </p:txBody>
      </p:sp>
    </p:spTree>
    <p:extLst>
      <p:ext uri="{BB962C8B-B14F-4D97-AF65-F5344CB8AC3E}">
        <p14:creationId xmlns:p14="http://schemas.microsoft.com/office/powerpoint/2010/main" val="403666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1256" y="1362498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Credit card</a:t>
            </a:r>
          </a:p>
          <a:p>
            <a:pPr lvl="0">
              <a:lnSpc>
                <a:spcPts val="3500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Issuers: stores or companies (e.g., MasterCard, Discover, and VISA)</a:t>
            </a:r>
          </a:p>
          <a:p>
            <a:pPr lvl="0">
              <a:lnSpc>
                <a:spcPts val="3500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Buy goods and services up to a given dollar limit, with a minimum payment due each month </a:t>
            </a:r>
          </a:p>
          <a:p>
            <a:pPr lvl="0">
              <a:lnSpc>
                <a:spcPts val="3500"/>
              </a:lnSpc>
              <a:spcBef>
                <a:spcPts val="12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No interest charged if paid in full at the end of the month; interest charged the next month on the unpaid balance 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May have an annual fee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4 of 8</a:t>
            </a:r>
          </a:p>
        </p:txBody>
      </p:sp>
    </p:spTree>
    <p:extLst>
      <p:ext uri="{BB962C8B-B14F-4D97-AF65-F5344CB8AC3E}">
        <p14:creationId xmlns:p14="http://schemas.microsoft.com/office/powerpoint/2010/main" val="119678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1256" y="1378974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Personal loan</a:t>
            </a:r>
          </a:p>
          <a:p>
            <a:pPr lvl="0"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Issuers: financial institutions </a:t>
            </a:r>
          </a:p>
          <a:p>
            <a:pPr lvl="0"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Make purchases or pay off past debts </a:t>
            </a:r>
          </a:p>
          <a:p>
            <a:pPr lvl="0"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Finance charges assessed</a:t>
            </a:r>
          </a:p>
          <a:p>
            <a:pPr lvl="0"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Typically unsecured (no collateral [valuable asset] required)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5 of 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1256" y="4711791"/>
            <a:ext cx="100152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4000" b="1" dirty="0">
                <a:latin typeface="Tw Cen MT Condensed" panose="020B0606020104020203" pitchFamily="34" charset="0"/>
              </a:rPr>
              <a:t>Example: </a:t>
            </a:r>
            <a:r>
              <a:rPr lang="en-US" sz="4000" dirty="0">
                <a:latin typeface="Tw Cen MT Condensed" panose="020B0606020104020203" pitchFamily="34" charset="0"/>
              </a:rPr>
              <a:t>Borrow $3,000 from a credit union to purchase a boat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2243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1256" y="1346022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Auto loan</a:t>
            </a:r>
          </a:p>
          <a:p>
            <a:pPr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Issuer: financial institutions or auto dealerships</a:t>
            </a:r>
          </a:p>
          <a:p>
            <a:pPr>
              <a:lnSpc>
                <a:spcPts val="3500"/>
              </a:lnSpc>
            </a:pPr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Buy a car with equal payments over a set period (usually several years)</a:t>
            </a:r>
          </a:p>
          <a:p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Typically secured, with the car being the collateral</a:t>
            </a:r>
          </a:p>
          <a:p>
            <a:r>
              <a:rPr lang="en-US" sz="40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Finance charges assessed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Visul</a:t>
            </a:r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 9B.1: Types of Credit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7358" y="5039602"/>
            <a:ext cx="11241928" cy="1564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en-US" sz="38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Example: </a:t>
            </a:r>
            <a:r>
              <a:rPr lang="en-US" sz="38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Borrow $10,000 from a commercial bank and make 60 monthly payments of $200 (or a total of $12,000 = 60 x $200, so the finance charges [including interest] are $2,000 = $12,000 – $10,000).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6 of 8</a:t>
            </a:r>
          </a:p>
        </p:txBody>
      </p:sp>
    </p:spTree>
    <p:extLst>
      <p:ext uri="{BB962C8B-B14F-4D97-AF65-F5344CB8AC3E}">
        <p14:creationId xmlns:p14="http://schemas.microsoft.com/office/powerpoint/2010/main" val="144831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9B</a:t>
            </a:r>
          </a:p>
        </p:txBody>
      </p:sp>
      <p:sp>
        <p:nvSpPr>
          <p:cNvPr id="14" name="Content Placeholder 2"/>
          <p:cNvSpPr>
            <a:spLocks noGrp="1"/>
          </p:cNvSpPr>
          <p:nvPr/>
        </p:nvSpPr>
        <p:spPr>
          <a:xfrm>
            <a:off x="1431256" y="1362498"/>
            <a:ext cx="9397159" cy="2152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Home loan (mortgage)</a:t>
            </a:r>
          </a:p>
          <a:p>
            <a:pPr lvl="0"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Issuers: financial institutions </a:t>
            </a:r>
          </a:p>
          <a:p>
            <a:pPr lvl="0">
              <a:spcBef>
                <a:spcPts val="600"/>
              </a:spcBef>
            </a:pPr>
            <a:r>
              <a:rPr lang="en-US" sz="4000" dirty="0">
                <a:latin typeface="Tw Cen MT Condensed" panose="020B0606020104020203" pitchFamily="34" charset="0"/>
              </a:rPr>
              <a:t>Purchase a house or property </a:t>
            </a:r>
          </a:p>
          <a:p>
            <a:pPr lvl="0">
              <a:lnSpc>
                <a:spcPts val="3500"/>
              </a:lnSpc>
            </a:pPr>
            <a:r>
              <a:rPr lang="en-US" sz="4000" dirty="0">
                <a:latin typeface="Tw Cen MT Condensed" panose="020B0606020104020203" pitchFamily="34" charset="0"/>
              </a:rPr>
              <a:t>Typically secured, with the collateral being the house or property </a:t>
            </a:r>
          </a:p>
          <a:p>
            <a:pPr lvl="0"/>
            <a:r>
              <a:rPr lang="en-US" sz="4000" dirty="0">
                <a:latin typeface="Tw Cen MT Condensed" panose="020B0606020104020203" pitchFamily="34" charset="0"/>
              </a:rPr>
              <a:t>Finance charges assessed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773901" y="341110"/>
            <a:ext cx="5719328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9B.1: Types of Credit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48646" y="101352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7 of 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0086" y="5025348"/>
            <a:ext cx="11751289" cy="1557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3800"/>
              </a:lnSpc>
            </a:pPr>
            <a:r>
              <a:rPr lang="en-US" sz="3600" b="1" dirty="0">
                <a:latin typeface="Tw Cen MT Condensed" panose="020B0606020104020203" pitchFamily="34" charset="0"/>
              </a:rPr>
              <a:t>Example: </a:t>
            </a:r>
            <a:r>
              <a:rPr lang="en-US" sz="3600" dirty="0">
                <a:latin typeface="Tw Cen MT Condensed" panose="020B0606020104020203" pitchFamily="34" charset="0"/>
              </a:rPr>
              <a:t>Borrow $200,000 from a mortgage company and make 360 monthly payments of $1,100 (or a total of $396,000 = 360 × $1,100, so the finance charges [including interest] are $196,000 = $396,000 – $200,000).</a:t>
            </a:r>
          </a:p>
        </p:txBody>
      </p:sp>
    </p:spTree>
    <p:extLst>
      <p:ext uri="{BB962C8B-B14F-4D97-AF65-F5344CB8AC3E}">
        <p14:creationId xmlns:p14="http://schemas.microsoft.com/office/powerpoint/2010/main" val="367524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Props1.xml><?xml version="1.0" encoding="utf-8"?>
<ds:datastoreItem xmlns:ds="http://schemas.openxmlformats.org/officeDocument/2006/customXml" ds:itemID="{D27C2885-3059-44AC-9866-07E3FD3842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064A2D-3B15-432D-BC62-8CBA06547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1E7F3C-D395-415C-B6B2-2DB347478293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637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139</cp:revision>
  <dcterms:created xsi:type="dcterms:W3CDTF">2016-07-22T18:34:21Z</dcterms:created>
  <dcterms:modified xsi:type="dcterms:W3CDTF">2024-07-17T19:36:58Z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2024-07-17T19:05:29Z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62cb5555-7297-496a-8e31-0304a34d5a35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