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3" r:id="rId7"/>
    <p:sldId id="294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  <a:srgbClr val="A0B970"/>
    <a:srgbClr val="DAEFC3"/>
    <a:srgbClr val="CCE9AD"/>
    <a:srgbClr val="9DB770"/>
    <a:srgbClr val="9BB67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313198-A42C-85E5-B754-755FB8B6F559}" v="6" dt="2024-07-17T19:36:53.7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ourneau, Melanie R" userId="S::melanie.letourneau@stls.frb.org::a11322e0-5f81-41bf-8d4f-1c8fa7cc7eeb" providerId="AD" clId="Web-{BE313198-A42C-85E5-B754-755FB8B6F559}"/>
    <pc:docChg chg="modSld">
      <pc:chgData name="LeTourneau, Melanie R" userId="S::melanie.letourneau@stls.frb.org::a11322e0-5f81-41bf-8d4f-1c8fa7cc7eeb" providerId="AD" clId="Web-{BE313198-A42C-85E5-B754-755FB8B6F559}" dt="2024-07-17T19:36:53.733" v="2" actId="20577"/>
      <pc:docMkLst>
        <pc:docMk/>
      </pc:docMkLst>
      <pc:sldChg chg="modSp">
        <pc:chgData name="LeTourneau, Melanie R" userId="S::melanie.letourneau@stls.frb.org::a11322e0-5f81-41bf-8d4f-1c8fa7cc7eeb" providerId="AD" clId="Web-{BE313198-A42C-85E5-B754-755FB8B6F559}" dt="2024-07-17T19:36:47.780" v="0" actId="20577"/>
        <pc:sldMkLst>
          <pc:docMk/>
          <pc:sldMk cId="720432461" sldId="293"/>
        </pc:sldMkLst>
        <pc:spChg chg="mod">
          <ac:chgData name="LeTourneau, Melanie R" userId="S::melanie.letourneau@stls.frb.org::a11322e0-5f81-41bf-8d4f-1c8fa7cc7eeb" providerId="AD" clId="Web-{BE313198-A42C-85E5-B754-755FB8B6F559}" dt="2024-07-17T19:36:47.780" v="0" actId="20577"/>
          <ac:spMkLst>
            <pc:docMk/>
            <pc:sldMk cId="720432461" sldId="293"/>
            <ac:spMk id="4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BE313198-A42C-85E5-B754-755FB8B6F559}" dt="2024-07-17T19:36:51.998" v="1" actId="20577"/>
        <pc:sldMkLst>
          <pc:docMk/>
          <pc:sldMk cId="1750101961" sldId="294"/>
        </pc:sldMkLst>
        <pc:spChg chg="mod">
          <ac:chgData name="LeTourneau, Melanie R" userId="S::melanie.letourneau@stls.frb.org::a11322e0-5f81-41bf-8d4f-1c8fa7cc7eeb" providerId="AD" clId="Web-{BE313198-A42C-85E5-B754-755FB8B6F559}" dt="2024-07-17T19:36:51.998" v="1" actId="20577"/>
          <ac:spMkLst>
            <pc:docMk/>
            <pc:sldMk cId="1750101961" sldId="294"/>
            <ac:spMk id="4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BE313198-A42C-85E5-B754-755FB8B6F559}" dt="2024-07-17T19:36:53.733" v="2" actId="20577"/>
        <pc:sldMkLst>
          <pc:docMk/>
          <pc:sldMk cId="2293803476" sldId="295"/>
        </pc:sldMkLst>
        <pc:spChg chg="mod">
          <ac:chgData name="LeTourneau, Melanie R" userId="S::melanie.letourneau@stls.frb.org::a11322e0-5f81-41bf-8d4f-1c8fa7cc7eeb" providerId="AD" clId="Web-{BE313198-A42C-85E5-B754-755FB8B6F559}" dt="2024-07-17T19:36:53.733" v="2" actId="20577"/>
          <ac:spMkLst>
            <pc:docMk/>
            <pc:sldMk cId="2293803476" sldId="295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248" y="2716219"/>
            <a:ext cx="10644488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9A: The Three C’s of Credit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3797" y="1486835"/>
            <a:ext cx="37338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9: Borrowing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8" y="6403146"/>
            <a:ext cx="6758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4434" y="1478927"/>
            <a:ext cx="9420726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 lenders evaluate risk when making loans?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25277" y="330287"/>
            <a:ext cx="4338375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9A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9A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84173" y="343899"/>
            <a:ext cx="7251566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9A.1: The Three C’s of Credit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059" y="1277562"/>
            <a:ext cx="11393905" cy="52527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6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Capacity</a:t>
            </a:r>
            <a:endParaRPr lang="en-US" sz="3600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What is the individual’s </a:t>
            </a:r>
            <a:r>
              <a:rPr lang="en-US" sz="3600" b="1" i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ability</a:t>
            </a:r>
            <a:r>
              <a:rPr lang="en-US" sz="36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to repay the loan?</a:t>
            </a:r>
            <a:endParaRPr lang="en-US" sz="3600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36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Factors include the following:</a:t>
            </a:r>
          </a:p>
          <a:p>
            <a:pPr marL="1257300" lvl="2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Amount and sources of income </a:t>
            </a:r>
          </a:p>
          <a:p>
            <a:pPr marL="1257300" lvl="2" indent="-342900">
              <a:lnSpc>
                <a:spcPct val="76252"/>
              </a:lnSpc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Steadiness of income (e.g., years with same employer and/or stable dividend income) </a:t>
            </a:r>
          </a:p>
          <a:p>
            <a:pPr marL="1257300" lvl="2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Amount of monthly living expenses (incl. debt, alimony, or child support) </a:t>
            </a:r>
          </a:p>
          <a:p>
            <a:pPr marL="1257300" lvl="2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Number of dependents</a:t>
            </a:r>
          </a:p>
          <a:p>
            <a:pPr marL="1257300" lvl="2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Level of education and training</a:t>
            </a:r>
            <a:endParaRPr lang="en-US" sz="3600" dirty="0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88903" y="10199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3</a:t>
            </a:r>
          </a:p>
        </p:txBody>
      </p:sp>
    </p:spTree>
    <p:extLst>
      <p:ext uri="{BB962C8B-B14F-4D97-AF65-F5344CB8AC3E}">
        <p14:creationId xmlns:p14="http://schemas.microsoft.com/office/powerpoint/2010/main" val="72043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9A</a:t>
            </a:r>
          </a:p>
        </p:txBody>
      </p:sp>
      <p:sp>
        <p:nvSpPr>
          <p:cNvPr id="4" name="Rectangle 3"/>
          <p:cNvSpPr/>
          <p:nvPr/>
        </p:nvSpPr>
        <p:spPr>
          <a:xfrm>
            <a:off x="569504" y="1277562"/>
            <a:ext cx="11040978" cy="39241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6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Character</a:t>
            </a:r>
            <a:endParaRPr lang="en-US" sz="3600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What is the individual’s </a:t>
            </a:r>
            <a:r>
              <a:rPr lang="en-US" sz="3600" b="1" i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reliability </a:t>
            </a:r>
            <a:r>
              <a:rPr lang="en-US" sz="36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to repay the loan?</a:t>
            </a:r>
            <a:endParaRPr lang="en-US" sz="3600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36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Factors include the following:</a:t>
            </a:r>
          </a:p>
          <a:p>
            <a:pPr marL="1257300" lvl="2" indent="-342900">
              <a:lnSpc>
                <a:spcPct val="76252"/>
              </a:lnSpc>
              <a:spcBef>
                <a:spcPts val="12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Tw Cen MT Condensed" panose="020B0606020104020203" pitchFamily="34" charset="0"/>
              </a:rPr>
              <a:t>Credit score (which measures an individual’s credit risk based on his or her bill-payment history, length of using credit, and credit balances as a percent of his or her credit limits and other measures) </a:t>
            </a:r>
          </a:p>
          <a:p>
            <a:pPr marL="1257300" lvl="2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Years of living at the same address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84173" y="343899"/>
            <a:ext cx="7251566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9A.1: The Three C’s of Credit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88903" y="10199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3</a:t>
            </a:r>
          </a:p>
        </p:txBody>
      </p:sp>
    </p:spTree>
    <p:extLst>
      <p:ext uri="{BB962C8B-B14F-4D97-AF65-F5344CB8AC3E}">
        <p14:creationId xmlns:p14="http://schemas.microsoft.com/office/powerpoint/2010/main" val="175010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9A</a:t>
            </a:r>
          </a:p>
        </p:txBody>
      </p:sp>
      <p:sp>
        <p:nvSpPr>
          <p:cNvPr id="4" name="Rectangle 3"/>
          <p:cNvSpPr/>
          <p:nvPr/>
        </p:nvSpPr>
        <p:spPr>
          <a:xfrm>
            <a:off x="1435784" y="1277562"/>
            <a:ext cx="9344512" cy="490903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6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Collateral</a:t>
            </a:r>
            <a:endParaRPr lang="en-US" sz="3600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>
              <a:lnSpc>
                <a:spcPct val="76252"/>
              </a:lnSpc>
            </a:pPr>
            <a:r>
              <a:rPr lang="en-US" sz="36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What </a:t>
            </a:r>
            <a:r>
              <a:rPr lang="en-US" sz="3600" b="1" i="1" dirty="0">
                <a:latin typeface="Tw Cen MT Condensed" panose="020B0606020104020203" pitchFamily="34" charset="0"/>
              </a:rPr>
              <a:t>assets</a:t>
            </a:r>
            <a:r>
              <a:rPr lang="en-US" sz="3600" b="1" dirty="0">
                <a:latin typeface="Tw Cen MT Condensed" panose="020B0606020104020203" pitchFamily="34" charset="0"/>
              </a:rPr>
              <a:t> does the individual own that could be sold to repay the loan?</a:t>
            </a:r>
            <a:endParaRPr lang="en-US" sz="3600" dirty="0">
              <a:latin typeface="Tw Cen MT Condensed" panose="020B0606020104020203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36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Factors:</a:t>
            </a:r>
          </a:p>
          <a:p>
            <a:pPr marL="342900" lvl="0" indent="-342900">
              <a:lnSpc>
                <a:spcPct val="76252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US" sz="3600" dirty="0">
                <a:latin typeface="Tw Cen MT Condensed" panose="020B0606020104020203" pitchFamily="34" charset="0"/>
              </a:rPr>
              <a:t>Amount of financial assets (e.g., savings, stock and bond holdings, and/or 401(k) account balance) </a:t>
            </a:r>
          </a:p>
          <a:p>
            <a:pPr marL="342900" lvl="0" indent="-342900">
              <a:lnSpc>
                <a:spcPct val="76252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US" sz="3600" dirty="0">
                <a:latin typeface="Tw Cen MT Condensed" panose="020B0606020104020203" pitchFamily="34" charset="0"/>
              </a:rPr>
              <a:t>Market value of real assets (e.g., land, home(s), car(s), boat(s), electronics, jewelry, antiques, and/or precious metals)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3600" dirty="0">
              <a:latin typeface="Tw Cen MT Condensed" panose="020B0606020104020203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84173" y="343899"/>
            <a:ext cx="7251566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9A.1: The Three C’s of Credit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88903" y="10199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3</a:t>
            </a:r>
          </a:p>
        </p:txBody>
      </p:sp>
    </p:spTree>
    <p:extLst>
      <p:ext uri="{BB962C8B-B14F-4D97-AF65-F5344CB8AC3E}">
        <p14:creationId xmlns:p14="http://schemas.microsoft.com/office/powerpoint/2010/main" val="2293803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4B56271F-BB9F-4C6C-8473-9FC5DEC29E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8EC344-E05E-490B-BF85-27347C58C2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EC2443-C88B-4C2B-B8AE-25BE57CC842D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306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132</cp:revision>
  <dcterms:created xsi:type="dcterms:W3CDTF">2016-07-22T18:34:21Z</dcterms:created>
  <dcterms:modified xsi:type="dcterms:W3CDTF">2024-07-17T19:36:58Z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2024-07-17T19:05:17Z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691c5bb9-b772-4659-b153-6c38d1fd0e57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  <property fmtid="{D5CDD505-2E9C-101B-9397-08002B2CF9AE}" pid="10" name="MediaServiceImageTags">
    <vt:lpwstr/>
  </property>
</Properties>
</file>