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3" r:id="rId7"/>
    <p:sldId id="294" r:id="rId8"/>
    <p:sldId id="291" r:id="rId9"/>
    <p:sldId id="292" r:id="rId10"/>
    <p:sldId id="288" r:id="rId11"/>
    <p:sldId id="289" r:id="rId12"/>
    <p:sldId id="295" r:id="rId13"/>
    <p:sldId id="29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73"/>
    <a:srgbClr val="A0B970"/>
    <a:srgbClr val="DAEFC3"/>
    <a:srgbClr val="CCE9AD"/>
    <a:srgbClr val="9DB770"/>
    <a:srgbClr val="9BB67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39EEAC-1181-2639-6552-FFF895AB99F6}" v="2" dt="2024-07-17T19:36:50.2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ourneau, Melanie R" userId="S::melanie.letourneau@stls.frb.org::a11322e0-5f81-41bf-8d4f-1c8fa7cc7eeb" providerId="AD" clId="Web-{4139EEAC-1181-2639-6552-FFF895AB99F6}"/>
    <pc:docChg chg="modSld">
      <pc:chgData name="LeTourneau, Melanie R" userId="S::melanie.letourneau@stls.frb.org::a11322e0-5f81-41bf-8d4f-1c8fa7cc7eeb" providerId="AD" clId="Web-{4139EEAC-1181-2639-6552-FFF895AB99F6}" dt="2024-07-17T19:36:50.223" v="1"/>
      <pc:docMkLst>
        <pc:docMk/>
      </pc:docMkLst>
      <pc:sldChg chg="modSp">
        <pc:chgData name="LeTourneau, Melanie R" userId="S::melanie.letourneau@stls.frb.org::a11322e0-5f81-41bf-8d4f-1c8fa7cc7eeb" providerId="AD" clId="Web-{4139EEAC-1181-2639-6552-FFF895AB99F6}" dt="2024-07-17T19:36:50.223" v="1"/>
        <pc:sldMkLst>
          <pc:docMk/>
          <pc:sldMk cId="720432461" sldId="293"/>
        </pc:sldMkLst>
        <pc:graphicFrameChg chg="mod modGraphic">
          <ac:chgData name="LeTourneau, Melanie R" userId="S::melanie.letourneau@stls.frb.org::a11322e0-5f81-41bf-8d4f-1c8fa7cc7eeb" providerId="AD" clId="Web-{4139EEAC-1181-2639-6552-FFF895AB99F6}" dt="2024-07-17T19:36:50.223" v="1"/>
          <ac:graphicFrameMkLst>
            <pc:docMk/>
            <pc:sldMk cId="720432461" sldId="293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248" y="2716219"/>
            <a:ext cx="10644488" cy="1655762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8B: Evaluating Investment Options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3797" y="1486835"/>
            <a:ext cx="35539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8: Investing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8" y="6403146"/>
            <a:ext cx="6674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168240" y="346710"/>
            <a:ext cx="7890166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8B.1: Risk and </a:t>
            </a:r>
            <a:r>
              <a:rPr lang="en-US" sz="4000" b="1" dirty="0" err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Return</a:t>
            </a:r>
            <a:r>
              <a:rPr lang="en-US" sz="4000" b="1" dirty="0" err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  <a:sym typeface="Symbol" panose="05050102010706020507" pitchFamily="18" charset="2"/>
              </a:rPr>
              <a:t>Answer</a:t>
            </a:r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  <a:sym typeface="Symbol" panose="05050102010706020507" pitchFamily="18" charset="2"/>
              </a:rPr>
              <a:t> Key</a:t>
            </a:r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027149"/>
              </p:ext>
            </p:extLst>
          </p:nvPr>
        </p:nvGraphicFramePr>
        <p:xfrm>
          <a:off x="252663" y="1394896"/>
          <a:ext cx="11682663" cy="3391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3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09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34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320">
                <a:tc rowSpan="2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Investment alternatives</a:t>
                      </a: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005273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CRITERIA*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Rate of return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Risk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Liquidity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Costs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091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 Commodities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4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Varies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4-5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Market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Broker,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t</a:t>
                      </a: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ra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ns.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fees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881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 Collectibles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1-5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Varies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4-5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Market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T</a:t>
                      </a: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ra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ns. fees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0876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Mutual Funds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2-4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Varies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2-4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Mix dependent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3-5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Management fees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222096" y="49304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4 of 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8B</a:t>
            </a:r>
          </a:p>
        </p:txBody>
      </p:sp>
      <p:sp>
        <p:nvSpPr>
          <p:cNvPr id="8" name="Rectangle 7"/>
          <p:cNvSpPr/>
          <p:nvPr/>
        </p:nvSpPr>
        <p:spPr>
          <a:xfrm>
            <a:off x="252663" y="4835570"/>
            <a:ext cx="9432758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ts val="1900"/>
              </a:lnSpc>
              <a:spcBef>
                <a:spcPts val="0"/>
              </a:spcBef>
            </a:pPr>
            <a:r>
              <a:rPr lang="en-US" sz="2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NOTE: Rates of return are based on historical data. *1 = Very low, 2 = Low, 3 = Medium, 4 = High,  5 = Very high. Trans.; transaction. </a:t>
            </a:r>
            <a:endParaRPr lang="en-US" sz="2000" dirty="0">
              <a:effectLst/>
              <a:latin typeface="Tw Cen MT Condensed" panose="020B0606020104020203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95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2071" y="1454213"/>
            <a:ext cx="9420726" cy="644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do people choose among investment options?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25277" y="330287"/>
            <a:ext cx="4338375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8B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556116"/>
              </p:ext>
            </p:extLst>
          </p:nvPr>
        </p:nvGraphicFramePr>
        <p:xfrm>
          <a:off x="252663" y="1394896"/>
          <a:ext cx="11682663" cy="4729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3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9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6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34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320">
                <a:tc rowSpan="2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Investment alternatives</a:t>
                      </a: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005273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CRITERIA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Rate of return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Risk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Liquidity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Costs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001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 Cash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8621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 Checking accounts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653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 Savings accounts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846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840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 Money market deposit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</a:rPr>
                        <a:t> </a:t>
                      </a:r>
                    </a:p>
                    <a:p>
                      <a:pPr marL="0" marR="0" indent="0" algn="ctr">
                        <a:lnSpc>
                          <a:spcPct val="840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accounts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8B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26882" y="346710"/>
            <a:ext cx="574868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8B.1: Risk and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055033" y="49304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4</a:t>
            </a:r>
          </a:p>
        </p:txBody>
      </p:sp>
    </p:spTree>
    <p:extLst>
      <p:ext uri="{BB962C8B-B14F-4D97-AF65-F5344CB8AC3E}">
        <p14:creationId xmlns:p14="http://schemas.microsoft.com/office/powerpoint/2010/main" val="720432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861419"/>
              </p:ext>
            </p:extLst>
          </p:nvPr>
        </p:nvGraphicFramePr>
        <p:xfrm>
          <a:off x="252663" y="1394896"/>
          <a:ext cx="11682663" cy="4729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3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8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34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320">
                <a:tc rowSpan="2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Investment alternatives</a:t>
                      </a: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005273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CRITERIA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Rate of return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Risk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Liquidity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Costs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001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Certificates of deposit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8621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U.S. savings bonds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653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Money market mutual funds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8463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U.S. Treasury bonds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8B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226882" y="346710"/>
            <a:ext cx="574868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8B.1: Risk and Return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055033" y="49304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4</a:t>
            </a:r>
          </a:p>
        </p:txBody>
      </p:sp>
    </p:spTree>
    <p:extLst>
      <p:ext uri="{BB962C8B-B14F-4D97-AF65-F5344CB8AC3E}">
        <p14:creationId xmlns:p14="http://schemas.microsoft.com/office/powerpoint/2010/main" val="142723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170356"/>
              </p:ext>
            </p:extLst>
          </p:nvPr>
        </p:nvGraphicFramePr>
        <p:xfrm>
          <a:off x="252663" y="1394896"/>
          <a:ext cx="11682663" cy="4729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3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1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3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34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320">
                <a:tc rowSpan="2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Investment alternatives</a:t>
                      </a: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005273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CRITERIA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Rate of return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Risk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Liquidity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Costs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001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Corporate bonds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8621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Income stocks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653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Growth stocks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8463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Real estate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8B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226882" y="346710"/>
            <a:ext cx="574868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8B.1: Risk and Return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055033" y="49304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3 of 4</a:t>
            </a:r>
          </a:p>
        </p:txBody>
      </p:sp>
    </p:spTree>
    <p:extLst>
      <p:ext uri="{BB962C8B-B14F-4D97-AF65-F5344CB8AC3E}">
        <p14:creationId xmlns:p14="http://schemas.microsoft.com/office/powerpoint/2010/main" val="2950273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352104"/>
              </p:ext>
            </p:extLst>
          </p:nvPr>
        </p:nvGraphicFramePr>
        <p:xfrm>
          <a:off x="252663" y="1394896"/>
          <a:ext cx="11682663" cy="3790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3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09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34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320">
                <a:tc rowSpan="2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Investment alternatives</a:t>
                      </a: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005273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CRITERIA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Rate of return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Risk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Liquidity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Costs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001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 Commodities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8621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 Collectibles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653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Mutual funds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8B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226882" y="346710"/>
            <a:ext cx="574868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8B.1: Risk and Return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055033" y="49304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4 of 4</a:t>
            </a:r>
          </a:p>
        </p:txBody>
      </p:sp>
    </p:spTree>
    <p:extLst>
      <p:ext uri="{BB962C8B-B14F-4D97-AF65-F5344CB8AC3E}">
        <p14:creationId xmlns:p14="http://schemas.microsoft.com/office/powerpoint/2010/main" val="785737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168240" y="346710"/>
            <a:ext cx="7890166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8B.1: Risk and </a:t>
            </a:r>
            <a:r>
              <a:rPr lang="en-US" sz="4000" b="1" dirty="0" err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Return</a:t>
            </a:r>
            <a:r>
              <a:rPr lang="en-US" sz="4000" b="1" dirty="0" err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  <a:sym typeface="Symbol" panose="05050102010706020507" pitchFamily="18" charset="2"/>
              </a:rPr>
              <a:t>Answer</a:t>
            </a:r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  <a:sym typeface="Symbol" panose="05050102010706020507" pitchFamily="18" charset="2"/>
              </a:rPr>
              <a:t> Key</a:t>
            </a:r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516791"/>
              </p:ext>
            </p:extLst>
          </p:nvPr>
        </p:nvGraphicFramePr>
        <p:xfrm>
          <a:off x="252663" y="1394896"/>
          <a:ext cx="11682663" cy="4009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3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7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94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34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320">
                <a:tc rowSpan="2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Investment alternatives</a:t>
                      </a: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005273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CRITERIA*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Rate of return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Risk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Liquidity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Costs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194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   Cash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1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Theft,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inflation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None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0204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   Checking accounts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1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0-0.25%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Insured,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inflation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Fees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266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   Savings accounts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2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0.25-1%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Insured,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inflation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Maintenance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fees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022">
                <a:tc>
                  <a:txBody>
                    <a:bodyPr/>
                    <a:lstStyle/>
                    <a:p>
                      <a:pPr marL="228600" marR="0" indent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Money market deposit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accounts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1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2.5-3.5%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Insured,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inflation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Min.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balance required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222096" y="49304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8B</a:t>
            </a:r>
          </a:p>
        </p:txBody>
      </p:sp>
      <p:sp>
        <p:nvSpPr>
          <p:cNvPr id="2" name="Rectangle 1"/>
          <p:cNvSpPr/>
          <p:nvPr/>
        </p:nvSpPr>
        <p:spPr>
          <a:xfrm>
            <a:off x="252663" y="5511739"/>
            <a:ext cx="8266442" cy="588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ts val="1900"/>
              </a:lnSpc>
              <a:spcBef>
                <a:spcPts val="0"/>
              </a:spcBef>
            </a:pPr>
            <a:r>
              <a:rPr lang="en-US" sz="2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NOTE: Rates of return are based on historical data. *1 = Very low, 2 = Low, 3 = Medium, 4 = High,  </a:t>
            </a:r>
          </a:p>
          <a:p>
            <a:pPr marR="0">
              <a:lnSpc>
                <a:spcPts val="1900"/>
              </a:lnSpc>
              <a:spcBef>
                <a:spcPts val="0"/>
              </a:spcBef>
            </a:pPr>
            <a:r>
              <a:rPr lang="en-US" sz="2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  5 = Very high.  Min., minimum.</a:t>
            </a:r>
            <a:endParaRPr lang="en-US" sz="2000" dirty="0">
              <a:effectLst/>
              <a:latin typeface="Tw Cen MT Condensed" panose="020B0606020104020203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50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168240" y="346710"/>
            <a:ext cx="7890166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8B.1: Risk and </a:t>
            </a:r>
            <a:r>
              <a:rPr lang="en-US" sz="4000" b="1" dirty="0" err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Return</a:t>
            </a:r>
            <a:r>
              <a:rPr lang="en-US" sz="4000" b="1" dirty="0" err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  <a:sym typeface="Symbol" panose="05050102010706020507" pitchFamily="18" charset="2"/>
              </a:rPr>
              <a:t>Answer</a:t>
            </a:r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  <a:sym typeface="Symbol" panose="05050102010706020507" pitchFamily="18" charset="2"/>
              </a:rPr>
              <a:t> Key</a:t>
            </a:r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64792"/>
              </p:ext>
            </p:extLst>
          </p:nvPr>
        </p:nvGraphicFramePr>
        <p:xfrm>
          <a:off x="252663" y="1394896"/>
          <a:ext cx="11682663" cy="4247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3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7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94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34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320">
                <a:tc rowSpan="2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Investment alternatives</a:t>
                      </a: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005273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CRITERIA*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Rate of return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Risk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Liquidity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Costs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426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Certificates of deposit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3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4-5%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Insured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Tra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nsaction,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access fees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784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U.S. savings bonds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3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2-4%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Govt.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guaranteed**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Tra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nsaction,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access fees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0259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Money market mutual funds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3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4.5-5%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Not insured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Tra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nsaction,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other fees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8463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U.S. Treasury bonds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3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3.5-5.5%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Govt. guaranteed**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Tra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nsaction,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access fees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222096" y="49304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8B</a:t>
            </a:r>
          </a:p>
        </p:txBody>
      </p:sp>
      <p:sp>
        <p:nvSpPr>
          <p:cNvPr id="8" name="Rectangle 7"/>
          <p:cNvSpPr/>
          <p:nvPr/>
        </p:nvSpPr>
        <p:spPr>
          <a:xfrm>
            <a:off x="268489" y="5716038"/>
            <a:ext cx="8266442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ts val="1900"/>
              </a:lnSpc>
              <a:spcBef>
                <a:spcPts val="0"/>
              </a:spcBef>
            </a:pPr>
            <a:r>
              <a:rPr lang="en-US" sz="2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NOTE: Rates of return are based on historical data. *1 = Very Low, 2 = Low, 3 = Medium, 4 = High,  </a:t>
            </a:r>
          </a:p>
          <a:p>
            <a:pPr marR="0">
              <a:lnSpc>
                <a:spcPts val="1900"/>
              </a:lnSpc>
              <a:spcBef>
                <a:spcPts val="0"/>
              </a:spcBef>
            </a:pPr>
            <a:r>
              <a:rPr lang="en-US" sz="2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  5 = Very High.  ** Backed by the full faith and credit of the U.S. Government. </a:t>
            </a:r>
            <a:endParaRPr lang="en-US" sz="2000" dirty="0">
              <a:effectLst/>
              <a:latin typeface="Tw Cen MT Condensed" panose="020B0606020104020203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152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168240" y="346710"/>
            <a:ext cx="7890166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8B.1: Risk and </a:t>
            </a:r>
            <a:r>
              <a:rPr lang="en-US" sz="4000" b="1" dirty="0" err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Return</a:t>
            </a:r>
            <a:r>
              <a:rPr lang="en-US" sz="4000" b="1" dirty="0" err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  <a:sym typeface="Symbol" panose="05050102010706020507" pitchFamily="18" charset="2"/>
              </a:rPr>
              <a:t>Answer</a:t>
            </a:r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  <a:sym typeface="Symbol" panose="05050102010706020507" pitchFamily="18" charset="2"/>
              </a:rPr>
              <a:t> Key</a:t>
            </a:r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807910"/>
              </p:ext>
            </p:extLst>
          </p:nvPr>
        </p:nvGraphicFramePr>
        <p:xfrm>
          <a:off x="252663" y="1394896"/>
          <a:ext cx="11682663" cy="4403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3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09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34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320">
                <a:tc rowSpan="2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Investment alternatives</a:t>
                      </a: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005273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CRITERIA*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rgbClr val="005273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Rate of return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Risk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Liquidity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Costs</a:t>
                      </a: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indent="-2286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426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Corporate bonds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3-4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6-10%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2-4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Company rating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Broker,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t</a:t>
                      </a: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ra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ns.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fees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6162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Income stocks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4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9-11%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3-4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Company rating/market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Broker,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t</a:t>
                      </a: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ra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ns.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fees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Growth stocks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4-5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12-15%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4-5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Company rating/market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Broker,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t</a:t>
                      </a: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ra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ns.</a:t>
                      </a:r>
                    </a:p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fees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8463"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Real estate</a:t>
                      </a:r>
                    </a:p>
                  </a:txBody>
                  <a:tcPr marL="68580" marR="68580" marT="0" marB="0"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</a:rPr>
                        <a:t> 4-5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Varies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3-4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Market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Agent, trans. </a:t>
                      </a:r>
                      <a:r>
                        <a:rPr lang="en-US" sz="2800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fees</a:t>
                      </a:r>
                      <a:endParaRPr lang="en-US" sz="28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222096" y="49304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3 of 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8B</a:t>
            </a:r>
          </a:p>
        </p:txBody>
      </p:sp>
      <p:sp>
        <p:nvSpPr>
          <p:cNvPr id="8" name="Rectangle 7"/>
          <p:cNvSpPr/>
          <p:nvPr/>
        </p:nvSpPr>
        <p:spPr>
          <a:xfrm>
            <a:off x="252663" y="5889535"/>
            <a:ext cx="8266442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ts val="1900"/>
              </a:lnSpc>
              <a:spcBef>
                <a:spcPts val="0"/>
              </a:spcBef>
            </a:pPr>
            <a:r>
              <a:rPr lang="en-US" sz="2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NOTE: Rates of return are based on historical data. *1 = Very Low, 2 = Low, 3 = Medium, 4 = High,  </a:t>
            </a:r>
          </a:p>
          <a:p>
            <a:pPr marR="0">
              <a:lnSpc>
                <a:spcPts val="1900"/>
              </a:lnSpc>
              <a:spcBef>
                <a:spcPts val="0"/>
              </a:spcBef>
            </a:pPr>
            <a:r>
              <a:rPr lang="en-US" sz="2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  5 = Very High.  Trans.; transaction.</a:t>
            </a:r>
            <a:endParaRPr lang="en-US" sz="2000" dirty="0">
              <a:effectLst/>
              <a:latin typeface="Tw Cen MT Condensed" panose="020B0606020104020203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607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65A23822-5D0B-4436-B0B8-D3BFA3284B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5479AD-E723-4627-BD7C-646009F433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9051CD-5B46-4895-85AF-EB0D8CB4EE25}">
  <ds:schemaRefs>
    <ds:schemaRef ds:uri="http://schemas.microsoft.com/office/2006/metadata/properties"/>
    <ds:schemaRef ds:uri="http://schemas.microsoft.com/office/infopath/2007/PartnerControls"/>
    <ds:schemaRef ds:uri="c337cffb-e93c-4b47-be1b-7c9b4a443e6f"/>
    <ds:schemaRef ds:uri="d64264fa-5603-4e4e-a2f4-32f4724a08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718</Words>
  <Application>Microsoft Office PowerPoint</Application>
  <PresentationFormat>Widescreen</PresentationFormat>
  <Paragraphs>233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126</cp:revision>
  <dcterms:created xsi:type="dcterms:W3CDTF">2016-07-22T18:34:21Z</dcterms:created>
  <dcterms:modified xsi:type="dcterms:W3CDTF">2024-07-17T19:36:50Z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2024-07-17T19:00:40Z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18ecbc58-41d0-4db3-a0a6-0df6ef4865f6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  <property fmtid="{D5CDD505-2E9C-101B-9397-08002B2CF9AE}" pid="10" name="MediaServiceImageTags">
    <vt:lpwstr/>
  </property>
</Properties>
</file>