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  <a:srgbClr val="A0B970"/>
    <a:srgbClr val="DAEFC3"/>
    <a:srgbClr val="CCE9AD"/>
    <a:srgbClr val="9DB7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7253" y="2716219"/>
            <a:ext cx="10120530" cy="1655762"/>
          </a:xfrm>
        </p:spPr>
        <p:txBody>
          <a:bodyPr>
            <a:normAutofit lnSpcReduction="10000"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8A: Managing Risk—</a:t>
            </a:r>
          </a:p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Time and Diversification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3797" y="1486835"/>
            <a:ext cx="35539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8: Investing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03146"/>
            <a:ext cx="6834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472" y="1454213"/>
            <a:ext cx="5739983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can investors reduce risk?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4164" y="330287"/>
            <a:ext cx="4260060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8A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166722" y="346710"/>
            <a:ext cx="574868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8A.1: Risk and Return</a:t>
            </a:r>
          </a:p>
        </p:txBody>
      </p:sp>
      <p:sp>
        <p:nvSpPr>
          <p:cNvPr id="5" name="Content Placeholder 6"/>
          <p:cNvSpPr>
            <a:spLocks noGrp="1"/>
          </p:cNvSpPr>
          <p:nvPr/>
        </p:nvSpPr>
        <p:spPr>
          <a:xfrm>
            <a:off x="1025236" y="3746191"/>
            <a:ext cx="10515600" cy="4893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033028"/>
              </p:ext>
            </p:extLst>
          </p:nvPr>
        </p:nvGraphicFramePr>
        <p:xfrm>
          <a:off x="325943" y="1320518"/>
          <a:ext cx="1160938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8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9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Option</a:t>
                      </a:r>
                      <a:r>
                        <a:rPr lang="en-US" sz="3200" baseline="0" dirty="0">
                          <a:latin typeface="Tw Cen MT Condensed" panose="020B0606020104020203" pitchFamily="34" charset="0"/>
                        </a:rPr>
                        <a:t> A</a:t>
                      </a:r>
                      <a:endParaRPr lang="en-US" sz="32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Option B</a:t>
                      </a:r>
                    </a:p>
                  </a:txBody>
                  <a:tcPr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Option C</a:t>
                      </a:r>
                    </a:p>
                  </a:txBody>
                  <a:tcPr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One possible rate of return: 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6%</a:t>
                      </a:r>
                    </a:p>
                    <a:p>
                      <a:pPr marL="0" lvl="0" indent="0">
                        <a:buNone/>
                      </a:pPr>
                      <a:endParaRPr lang="en-US" sz="3200" dirty="0">
                        <a:latin typeface="Tw Cen MT Condensed" panose="020B0606020104020203" pitchFamily="34" charset="0"/>
                        <a:cs typeface="Angsana New" panose="02020603050405020304" pitchFamily="18" charset="-34"/>
                      </a:endParaRPr>
                    </a:p>
                    <a:p>
                      <a:pPr marL="0" lvl="0" indent="0">
                        <a:buNone/>
                      </a:pPr>
                      <a:endParaRPr lang="en-US" sz="3200" dirty="0">
                        <a:latin typeface="Tw Cen MT Condensed" panose="020B0606020104020203" pitchFamily="34" charset="0"/>
                        <a:cs typeface="Angsana New" panose="02020603050405020304" pitchFamily="18" charset="-34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Expected rate of return: 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6%</a:t>
                      </a:r>
                    </a:p>
                    <a:p>
                      <a:endParaRPr lang="en-US" sz="32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Three possible rates of return: 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5%, 6%, 7% 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3200" b="1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(All equally likely to occur)</a:t>
                      </a:r>
                    </a:p>
                    <a:p>
                      <a:pPr marL="0" lvl="0" indent="0">
                        <a:buNone/>
                      </a:pPr>
                      <a:endParaRPr lang="en-US" sz="3200" dirty="0">
                        <a:latin typeface="Tw Cen MT Condensed" panose="020B0606020104020203" pitchFamily="34" charset="0"/>
                        <a:cs typeface="Angsana New" panose="02020603050405020304" pitchFamily="18" charset="-34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Expected rate of return: 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6%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(Average of the three rates)</a:t>
                      </a:r>
                    </a:p>
                    <a:p>
                      <a:endParaRPr lang="en-US" sz="32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Five possible rates of return: 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4%, 1%, 6%, 11%, 16% 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(All equally likely to occur)</a:t>
                      </a:r>
                    </a:p>
                    <a:p>
                      <a:pPr marL="0" lvl="0" indent="0" algn="l">
                        <a:buNone/>
                      </a:pPr>
                      <a:endParaRPr lang="en-US" sz="3200" dirty="0">
                        <a:latin typeface="Tw Cen MT Condensed" panose="020B0606020104020203" pitchFamily="34" charset="0"/>
                        <a:cs typeface="Angsana New" panose="02020603050405020304" pitchFamily="18" charset="-34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Expected rate of return: 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6%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(Average of the five rates)</a:t>
                      </a:r>
                    </a:p>
                    <a:p>
                      <a:endParaRPr lang="en-US" sz="32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8A</a:t>
            </a:r>
          </a:p>
        </p:txBody>
      </p:sp>
    </p:spTree>
    <p:extLst>
      <p:ext uri="{BB962C8B-B14F-4D97-AF65-F5344CB8AC3E}">
        <p14:creationId xmlns:p14="http://schemas.microsoft.com/office/powerpoint/2010/main" val="245100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504980" y="346710"/>
            <a:ext cx="7589515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8A.2: The Impact of Time on Risk</a:t>
            </a:r>
          </a:p>
        </p:txBody>
      </p:sp>
      <p:sp>
        <p:nvSpPr>
          <p:cNvPr id="5" name="Content Placeholder 6"/>
          <p:cNvSpPr>
            <a:spLocks noGrp="1"/>
          </p:cNvSpPr>
          <p:nvPr/>
        </p:nvSpPr>
        <p:spPr>
          <a:xfrm>
            <a:off x="1025236" y="3746191"/>
            <a:ext cx="10515600" cy="4893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908688"/>
              </p:ext>
            </p:extLst>
          </p:nvPr>
        </p:nvGraphicFramePr>
        <p:xfrm>
          <a:off x="333054" y="1329843"/>
          <a:ext cx="1161119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Option</a:t>
                      </a:r>
                      <a:r>
                        <a:rPr lang="en-US" sz="3200" baseline="0" dirty="0">
                          <a:latin typeface="Tw Cen MT Condensed" panose="020B0606020104020203" pitchFamily="34" charset="0"/>
                        </a:rPr>
                        <a:t> 1</a:t>
                      </a:r>
                      <a:endParaRPr lang="en-US" sz="3200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Option 2</a:t>
                      </a:r>
                    </a:p>
                  </a:txBody>
                  <a:tcPr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Five possible rates of return: </a:t>
                      </a:r>
                      <a:r>
                        <a:rPr lang="en-US" sz="32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lang="en-US" sz="3200" b="1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4%, 5%, 6%, 7%, 8%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3200" b="1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(All equally likely to occur)</a:t>
                      </a:r>
                    </a:p>
                    <a:p>
                      <a:pPr marL="0" lvl="0" indent="0">
                        <a:buNone/>
                      </a:pPr>
                      <a:endParaRPr lang="en-US" sz="3200" dirty="0">
                        <a:latin typeface="Tw Cen MT Condensed" panose="020B0606020104020203" pitchFamily="34" charset="0"/>
                        <a:cs typeface="Angsana New" panose="02020603050405020304" pitchFamily="18" charset="-34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32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Expected rate of return: ____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32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32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Range (risk</a:t>
                      </a:r>
                      <a:r>
                        <a:rPr lang="en-US" sz="320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): ____</a:t>
                      </a:r>
                      <a:endParaRPr lang="en-US" sz="3200" dirty="0">
                        <a:latin typeface="Tw Cen MT Condensed" panose="020B0606020104020203" pitchFamily="34" charset="0"/>
                        <a:cs typeface="Angsana New" panose="02020603050405020304" pitchFamily="18" charset="-34"/>
                      </a:endParaRPr>
                    </a:p>
                    <a:p>
                      <a:endParaRPr lang="en-US" sz="32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32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Five possible rates of return: 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lang="en-US" sz="3200" b="1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  <a:sym typeface="Symbol" panose="05050102010706020507" pitchFamily="18" charset="2"/>
                        </a:rPr>
                        <a:t>  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4%, 2%, 8%, 14%, 20%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3200" b="1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(All equally likely to occur)</a:t>
                      </a:r>
                    </a:p>
                    <a:p>
                      <a:pPr marL="457200" lvl="1" indent="0">
                        <a:buNone/>
                      </a:pPr>
                      <a:endParaRPr lang="en-US" sz="3200" dirty="0">
                        <a:latin typeface="Tw Cen MT Condensed" panose="020B0606020104020203" pitchFamily="34" charset="0"/>
                        <a:cs typeface="Angsana New" panose="02020603050405020304" pitchFamily="18" charset="-34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32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Expected rate of return: ____</a:t>
                      </a:r>
                    </a:p>
                    <a:p>
                      <a:pPr marL="0" lvl="0" indent="0">
                        <a:buNone/>
                      </a:pPr>
                      <a:endParaRPr lang="en-US" sz="3200" dirty="0">
                        <a:latin typeface="Tw Cen MT Condensed" panose="020B0606020104020203" pitchFamily="34" charset="0"/>
                        <a:cs typeface="Angsana New" panose="02020603050405020304" pitchFamily="18" charset="-34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sz="32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Range (risk): ____</a:t>
                      </a:r>
                    </a:p>
                    <a:p>
                      <a:endParaRPr lang="en-US" sz="32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8A</a:t>
            </a:r>
          </a:p>
        </p:txBody>
      </p:sp>
    </p:spTree>
    <p:extLst>
      <p:ext uri="{BB962C8B-B14F-4D97-AF65-F5344CB8AC3E}">
        <p14:creationId xmlns:p14="http://schemas.microsoft.com/office/powerpoint/2010/main" val="1031138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EDCE0C21-E678-4559-8F55-DAFDE96CC94E}"/>
</file>

<file path=customXml/itemProps2.xml><?xml version="1.0" encoding="utf-8"?>
<ds:datastoreItem xmlns:ds="http://schemas.openxmlformats.org/officeDocument/2006/customXml" ds:itemID="{7276F271-39C9-4C3B-93A7-1AEE8B35A65A}"/>
</file>

<file path=customXml/itemProps3.xml><?xml version="1.0" encoding="utf-8"?>
<ds:datastoreItem xmlns:ds="http://schemas.openxmlformats.org/officeDocument/2006/customXml" ds:itemID="{A90195C9-0C62-44B0-9EB1-715A791A1103}"/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262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110</cp:revision>
  <dcterms:created xsi:type="dcterms:W3CDTF">2016-07-22T18:34:21Z</dcterms:created>
  <dcterms:modified xsi:type="dcterms:W3CDTF">2024-07-17T19:00:26Z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2024-07-17T19:00:18Z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d937b9e1-28ad-4cfc-9d28-7a8cd8d84487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</Properties>
</file>