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8A: Managing Risk—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Time and Diversification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5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8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Investing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Tw Cen MT Condensed" panose="020B0606020104020203" pitchFamily="34" charset="0"/>
              </a:rPr>
              <a:t>©2017,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472" y="1454213"/>
            <a:ext cx="5739983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investors reduce risk?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4164" y="330287"/>
            <a:ext cx="426006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16672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8A.1: Risk and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025236" y="3746191"/>
            <a:ext cx="10515600" cy="489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33028"/>
              </p:ext>
            </p:extLst>
          </p:nvPr>
        </p:nvGraphicFramePr>
        <p:xfrm>
          <a:off x="325943" y="1320518"/>
          <a:ext cx="1160938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30"/>
                <a:gridCol w="3998858"/>
                <a:gridCol w="386979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Option</a:t>
                      </a:r>
                      <a:r>
                        <a:rPr lang="en-US" sz="3200" baseline="0" dirty="0" smtClean="0">
                          <a:latin typeface="Tw Cen MT Condensed" panose="020B0606020104020203" pitchFamily="34" charset="0"/>
                        </a:rPr>
                        <a:t> A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Option B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Option C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One possible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Three possible rates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5%, 6%, 7%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b="1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(Average of the three rates)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Five possible rates of return: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1%, 6%, 11%, 16%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(All equally likely to occur)</a:t>
                      </a:r>
                    </a:p>
                    <a:p>
                      <a:pPr marL="0" lvl="0" indent="0" algn="l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(Average of the five rates)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504980" y="346710"/>
            <a:ext cx="75895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8A.2: The Impact of Time on Risk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025236" y="3746191"/>
            <a:ext cx="10515600" cy="489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08688"/>
              </p:ext>
            </p:extLst>
          </p:nvPr>
        </p:nvGraphicFramePr>
        <p:xfrm>
          <a:off x="333054" y="1329843"/>
          <a:ext cx="1161119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599"/>
                <a:gridCol w="580559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Option</a:t>
                      </a:r>
                      <a:r>
                        <a:rPr lang="en-US" sz="3200" baseline="0" dirty="0" smtClean="0">
                          <a:latin typeface="Tw Cen MT Condensed" panose="020B0606020104020203" pitchFamily="34" charset="0"/>
                        </a:rPr>
                        <a:t> 1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Option 2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Five possible rates of return: </a:t>
                      </a: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5%, 6%, 7%, 8%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="1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____</a:t>
                      </a: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Range (risk</a:t>
                      </a:r>
                      <a:r>
                        <a:rPr lang="en-US" sz="320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): </a:t>
                      </a:r>
                      <a:r>
                        <a:rPr lang="en-US" sz="320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____</a:t>
                      </a: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Five possible rates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  <a:sym typeface="Symbol" panose="05050102010706020507" pitchFamily="18" charset="2"/>
                        </a:rPr>
                        <a:t>  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2%, 8%, 14%, 20%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="1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457200" lvl="1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____</a:t>
                      </a: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Range (risk):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____</a:t>
                      </a:r>
                      <a:endParaRPr lang="en-US" sz="3200" dirty="0" smtClean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254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Symbol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109</cp:revision>
  <dcterms:created xsi:type="dcterms:W3CDTF">2016-07-22T18:34:21Z</dcterms:created>
  <dcterms:modified xsi:type="dcterms:W3CDTF">2017-02-14T17:23:32Z</dcterms:modified>
</cp:coreProperties>
</file>