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8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DAEFC3"/>
    <a:srgbClr val="CCE9AD"/>
    <a:srgbClr val="A0B970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DC9BA-021E-5669-D70F-87C9F63F04CA}" v="14" dt="2024-07-19T13:21:19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ate, Mary Clare" userId="S::maryclare.peate@stls.frb.org::cbbc010a-7142-40e9-9925-1c1a16f72b15" providerId="AD" clId="Web-{7C3DC9BA-021E-5669-D70F-87C9F63F04CA}"/>
    <pc:docChg chg="modSld">
      <pc:chgData name="Peate, Mary Clare" userId="S::maryclare.peate@stls.frb.org::cbbc010a-7142-40e9-9925-1c1a16f72b15" providerId="AD" clId="Web-{7C3DC9BA-021E-5669-D70F-87C9F63F04CA}" dt="2024-07-19T13:21:19.460" v="13"/>
      <pc:docMkLst>
        <pc:docMk/>
      </pc:docMkLst>
      <pc:sldChg chg="modSp">
        <pc:chgData name="Peate, Mary Clare" userId="S::maryclare.peate@stls.frb.org::cbbc010a-7142-40e9-9925-1c1a16f72b15" providerId="AD" clId="Web-{7C3DC9BA-021E-5669-D70F-87C9F63F04CA}" dt="2024-07-19T13:21:19.460" v="13"/>
        <pc:sldMkLst>
          <pc:docMk/>
          <pc:sldMk cId="2451000606" sldId="284"/>
        </pc:sldMkLst>
        <pc:graphicFrameChg chg="mod modGraphic">
          <ac:chgData name="Peate, Mary Clare" userId="S::maryclare.peate@stls.frb.org::cbbc010a-7142-40e9-9925-1c1a16f72b15" providerId="AD" clId="Web-{7C3DC9BA-021E-5669-D70F-87C9F63F04CA}" dt="2024-07-19T13:21:19.351" v="6"/>
          <ac:graphicFrameMkLst>
            <pc:docMk/>
            <pc:sldMk cId="2451000606" sldId="284"/>
            <ac:graphicFrameMk id="11" creationId="{00000000-0000-0000-0000-000000000000}"/>
          </ac:graphicFrameMkLst>
        </pc:graphicFrameChg>
        <pc:graphicFrameChg chg="mod modGraphic">
          <ac:chgData name="Peate, Mary Clare" userId="S::maryclare.peate@stls.frb.org::cbbc010a-7142-40e9-9925-1c1a16f72b15" providerId="AD" clId="Web-{7C3DC9BA-021E-5669-D70F-87C9F63F04CA}" dt="2024-07-19T13:21:19.460" v="13"/>
          <ac:graphicFrameMkLst>
            <pc:docMk/>
            <pc:sldMk cId="2451000606" sldId="284"/>
            <ac:graphicFrameMk id="1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253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7B: Big Spenders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525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7: Spending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741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417" y="1462782"/>
            <a:ext cx="8483179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does saving now affect future spending?</a:t>
            </a:r>
          </a:p>
          <a:p>
            <a:pPr marL="0" indent="0">
              <a:buNone/>
            </a:pPr>
            <a:endParaRPr lang="en-US" sz="4000" b="1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020063" y="330287"/>
            <a:ext cx="4128257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312696" y="346710"/>
            <a:ext cx="7542789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7B.1: The 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Bigs</a:t>
            </a:r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versus 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the Littles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29933"/>
              </p:ext>
            </p:extLst>
          </p:nvPr>
        </p:nvGraphicFramePr>
        <p:xfrm>
          <a:off x="576358" y="1152494"/>
          <a:ext cx="5338408" cy="6015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787"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005273"/>
                          </a:solidFill>
                          <a:latin typeface="Tw Cen MT Condensed" panose="020B0606020104020203" pitchFamily="34" charset="0"/>
                        </a:rPr>
                        <a:t>BIGS</a:t>
                      </a:r>
                      <a:endParaRPr lang="en-US" sz="2400" dirty="0">
                        <a:solidFill>
                          <a:srgbClr val="005273"/>
                        </a:solidFill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615"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Yr.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Income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Savings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Spending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Savings</a:t>
                      </a:r>
                    </a:p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balance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Interest</a:t>
                      </a:r>
                    </a:p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(8%)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w Cen MT Condensed" panose="020B0606020104020203" pitchFamily="34" charset="0"/>
                        </a:rPr>
                        <a:t>   </a:t>
                      </a:r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$38,152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$4,008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latin typeface="Tw Cen MT Condensed" panose="020B0606020104020203" pitchFamily="34" charset="0"/>
                        </a:rPr>
                        <a:t>   $321</a:t>
                      </a:r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$38,305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$6,024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 $482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$38,458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 $644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$40,644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$38,612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$10,080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 $806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1"/>
                        </a:solidFill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9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$41,298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$39,233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$18,291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$1,463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16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$42,468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$32,978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27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$44,375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$42,156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$56,904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$4,552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35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$45,815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$2,291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$43,524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$74,976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$5,998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9098"/>
              </p:ext>
            </p:extLst>
          </p:nvPr>
        </p:nvGraphicFramePr>
        <p:xfrm>
          <a:off x="6199625" y="1152494"/>
          <a:ext cx="5522818" cy="6015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787"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5273"/>
                          </a:solidFill>
                          <a:latin typeface="Tw Cen MT Condensed" panose="020B0606020104020203" pitchFamily="34" charset="0"/>
                        </a:rPr>
                        <a:t>LITTLES</a:t>
                      </a: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853"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Yr.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Income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Savings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Spending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Savings</a:t>
                      </a:r>
                    </a:p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balance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Interest</a:t>
                      </a:r>
                    </a:p>
                    <a:p>
                      <a:pPr>
                        <a:lnSpc>
                          <a:spcPct val="165343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(8%)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2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  $8,000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   $640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$32,512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$16,128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latin typeface="Tw Cen MT Condensed" panose="020B0606020104020203" pitchFamily="34" charset="0"/>
                        </a:rPr>
                        <a:t>  $1,290</a:t>
                      </a:r>
                      <a:endParaRPr lang="en-US" sz="24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$41,290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$33,032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$24,386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$1,951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$41,951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$33,561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$32,776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$2,622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$42,622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$8,524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$34,098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$41,300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$3,304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1"/>
                        </a:solidFill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9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$45,416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$9,083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$36,333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$76,784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  $6,143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16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$50,753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$10,151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$40,602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$144,569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$11,566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27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$60,436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$12,087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$48,349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$267,538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$21,403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9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35</a:t>
                      </a:r>
                    </a:p>
                  </a:txBody>
                  <a:tcPr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$68,619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$13,724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$54,895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$371,465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$29,717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00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42F7F9-0AF7-4B09-BD43-601850092D01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2.xml><?xml version="1.0" encoding="utf-8"?>
<ds:datastoreItem xmlns:ds="http://schemas.openxmlformats.org/officeDocument/2006/customXml" ds:itemID="{4484643D-9A8F-4AD1-964D-89124E356D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A661A2-2C82-4CD3-A611-7D9DF3C40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306</Words>
  <Application>Microsoft Office PowerPoint</Application>
  <PresentationFormat>Widescreen</PresentationFormat>
  <Paragraphs>133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107</cp:revision>
  <cp:lastPrinted>2017-02-07T22:49:01Z</cp:lastPrinted>
  <dcterms:created xsi:type="dcterms:W3CDTF">2016-07-22T18:34:21Z</dcterms:created>
  <dcterms:modified xsi:type="dcterms:W3CDTF">2024-07-19T13:21:19Z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2024-07-17T18:59:56Z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e5c3bfd6-19db-442b-9f5c-4b6ff54d4812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