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3" r:id="rId4"/>
    <p:sldId id="282" r:id="rId5"/>
    <p:sldId id="286" r:id="rId6"/>
    <p:sldId id="287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73"/>
    <a:srgbClr val="9DB770"/>
    <a:srgbClr val="A0B970"/>
    <a:srgbClr val="9BB67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7253" y="2716219"/>
            <a:ext cx="10120530" cy="1655762"/>
          </a:xfrm>
        </p:spPr>
        <p:txBody>
          <a:bodyPr>
            <a:normAutofit lnSpcReduction="10000"/>
          </a:bodyPr>
          <a:lstStyle/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7A: The Spending Decision—</a:t>
            </a:r>
          </a:p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Colas and Hot Dogs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3797" y="1486835"/>
            <a:ext cx="35253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7: Spending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899" y="6403146"/>
            <a:ext cx="6580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w Cen MT Condensed" panose="020B0606020104020203" pitchFamily="34" charset="0"/>
              </a:rPr>
              <a:t>©2017, Minnesota Council on Economic Education. Developed in partnership with the Federal Reserve Bank of St. Louis. 2016 Revised Edition.</a:t>
            </a: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5480" y="1503972"/>
            <a:ext cx="7539174" cy="644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do people decide what combination of goods and services to buy?</a:t>
            </a:r>
          </a:p>
          <a:p>
            <a:pPr marL="0" indent="0">
              <a:buNone/>
            </a:pPr>
            <a:endParaRPr lang="en-US" sz="4000" b="1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25277" y="330287"/>
            <a:ext cx="4338375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7A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7A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309721"/>
              </p:ext>
            </p:extLst>
          </p:nvPr>
        </p:nvGraphicFramePr>
        <p:xfrm>
          <a:off x="693229" y="1287521"/>
          <a:ext cx="4650296" cy="38215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7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2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55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Colas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Units of total satisfaction (</a:t>
                      </a: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)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1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10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2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18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3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24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4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28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5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31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6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33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09119"/>
              </p:ext>
            </p:extLst>
          </p:nvPr>
        </p:nvGraphicFramePr>
        <p:xfrm>
          <a:off x="5665469" y="1258946"/>
          <a:ext cx="5850255" cy="48172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9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0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58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Hot dogs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Units of total satisfaction</a:t>
                      </a:r>
                      <a:r>
                        <a:rPr lang="en-US" sz="3200" baseline="0" dirty="0">
                          <a:effectLst/>
                          <a:latin typeface="Tw Cen MT Condensed" panose="020B0606020104020203" pitchFamily="34" charset="0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(</a:t>
                      </a: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)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1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</a:rPr>
                        <a:t>12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2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21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</a:rPr>
                        <a:t>3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27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</a:rPr>
                        <a:t>4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31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</a:rPr>
                        <a:t>5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33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</a:rPr>
                        <a:t>6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34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7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34.8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8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35.2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2441468" y="346710"/>
            <a:ext cx="7303891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7A.1: Joe’s Satisfaction Index</a:t>
            </a:r>
          </a:p>
        </p:txBody>
      </p:sp>
    </p:spTree>
    <p:extLst>
      <p:ext uri="{BB962C8B-B14F-4D97-AF65-F5344CB8AC3E}">
        <p14:creationId xmlns:p14="http://schemas.microsoft.com/office/powerpoint/2010/main" val="3013463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7A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117179"/>
              </p:ext>
            </p:extLst>
          </p:nvPr>
        </p:nvGraphicFramePr>
        <p:xfrm>
          <a:off x="954004" y="1399907"/>
          <a:ext cx="10365297" cy="3427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1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7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3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0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906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Colas 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Units of cola satisfaction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Hot dogs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Units of hot dog 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satisfaction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Units of </a:t>
                      </a:r>
                      <a:r>
                        <a:rPr lang="en-US" sz="3200" b="1" dirty="0" err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TS</a:t>
                      </a:r>
                      <a:r>
                        <a:rPr lang="en-US" sz="32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*</a:t>
                      </a:r>
                      <a:endParaRPr lang="en-US" sz="3200" b="1" baseline="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3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(Total </a:t>
                      </a: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</a:rPr>
                        <a:t>)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—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35.2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35.2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44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bg1"/>
                          </a:solidFill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1906010" y="351858"/>
            <a:ext cx="8366572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7A.2: Joe’s Satisfaction Alternatives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54004" y="5073964"/>
            <a:ext cx="3611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w Cen MT Condensed" panose="020B0606020104020203" pitchFamily="34" charset="0"/>
              </a:rPr>
              <a:t>NOTE: *</a:t>
            </a:r>
            <a:r>
              <a:rPr lang="en-US" sz="3200" dirty="0" err="1">
                <a:latin typeface="Tw Cen MT Condensed" panose="020B0606020104020203" pitchFamily="34" charset="0"/>
              </a:rPr>
              <a:t>TS</a:t>
            </a:r>
            <a:r>
              <a:rPr lang="en-US" sz="3200" dirty="0">
                <a:latin typeface="Tw Cen MT Condensed" panose="020B0606020104020203" pitchFamily="34" charset="0"/>
              </a:rPr>
              <a:t>, total satisfaction.</a:t>
            </a:r>
          </a:p>
        </p:txBody>
      </p:sp>
    </p:spTree>
    <p:extLst>
      <p:ext uri="{BB962C8B-B14F-4D97-AF65-F5344CB8AC3E}">
        <p14:creationId xmlns:p14="http://schemas.microsoft.com/office/powerpoint/2010/main" val="1537611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7A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37327" y="354084"/>
            <a:ext cx="765914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7A.3: Joe’s Diminishing Returns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425555"/>
              </p:ext>
            </p:extLst>
          </p:nvPr>
        </p:nvGraphicFramePr>
        <p:xfrm>
          <a:off x="338522" y="1370085"/>
          <a:ext cx="5765715" cy="3780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1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413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Colas 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Units of </a:t>
                      </a:r>
                      <a:r>
                        <a:rPr lang="en-US" sz="2400" b="1" dirty="0" err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TS</a:t>
                      </a: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*</a:t>
                      </a:r>
                    </a:p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</a:rPr>
                        <a:t>(Total </a:t>
                      </a: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</a:rPr>
                        <a:t>)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Units of </a:t>
                      </a:r>
                    </a:p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MS** (M</a:t>
                      </a: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</a:rPr>
                        <a:t>)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Units of M</a:t>
                      </a: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per</a:t>
                      </a:r>
                      <a:r>
                        <a:rPr lang="en-US" sz="2400" b="1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$</a:t>
                      </a:r>
                      <a:endParaRPr lang="en-US" sz="2400" b="1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(M</a:t>
                      </a: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 ÷ $2</a:t>
                      </a: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</a:rPr>
                        <a:t>)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18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8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4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24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6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4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28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4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31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1.5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6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33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5968" y="6142850"/>
            <a:ext cx="77124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w Cen MT Condensed" panose="020B0606020104020203" pitchFamily="34" charset="0"/>
              </a:rPr>
              <a:t>NOTE: *</a:t>
            </a:r>
            <a:r>
              <a:rPr lang="en-US" sz="3200" dirty="0" err="1">
                <a:latin typeface="Tw Cen MT Condensed" panose="020B0606020104020203" pitchFamily="34" charset="0"/>
              </a:rPr>
              <a:t>TS</a:t>
            </a:r>
            <a:r>
              <a:rPr lang="en-US" sz="3200" dirty="0">
                <a:latin typeface="Tw Cen MT Condensed" panose="020B0606020104020203" pitchFamily="34" charset="0"/>
              </a:rPr>
              <a:t>, total satisfaction. **MS, marginal satisfaction (</a:t>
            </a:r>
            <a:r>
              <a:rPr lang="en-US" sz="28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M</a:t>
            </a:r>
            <a:r>
              <a:rPr lang="en-US" sz="2400" dirty="0">
                <a:latin typeface="Tw Cen MT Condensed" panose="020B0606020104020203" pitchFamily="34" charset="0"/>
                <a:sym typeface="Wingdings" panose="05000000000000000000" pitchFamily="2" charset="2"/>
              </a:rPr>
              <a:t>)</a:t>
            </a:r>
            <a:endParaRPr lang="en-US" sz="2400" dirty="0">
              <a:latin typeface="Tw Cen MT Condensed" panose="020B0606020104020203" pitchFamily="34" charset="0"/>
              <a:ea typeface="Times New Roman" panose="02020603050405020304" pitchFamily="18" charset="0"/>
            </a:endParaRPr>
          </a:p>
          <a:p>
            <a:r>
              <a:rPr lang="en-US" sz="3200" dirty="0">
                <a:latin typeface="Tw Cen MT Condensed" panose="020B0606020104020203" pitchFamily="34" charset="0"/>
              </a:rPr>
              <a:t>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133258"/>
              </p:ext>
            </p:extLst>
          </p:nvPr>
        </p:nvGraphicFramePr>
        <p:xfrm>
          <a:off x="6514070" y="1345371"/>
          <a:ext cx="5331946" cy="4755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9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413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Hot</a:t>
                      </a:r>
                      <a:r>
                        <a:rPr lang="en-US" sz="2400" b="1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dogs</a:t>
                      </a: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Units of </a:t>
                      </a:r>
                      <a:r>
                        <a:rPr lang="en-US" sz="2400" b="1" dirty="0" err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TS</a:t>
                      </a:r>
                      <a:endParaRPr lang="en-US" sz="2400" b="1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</a:rPr>
                        <a:t>(Total </a:t>
                      </a: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</a:rPr>
                        <a:t>)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Units of </a:t>
                      </a:r>
                    </a:p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M</a:t>
                      </a: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Units of </a:t>
                      </a: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 per $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 ÷ $1)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12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12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12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21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9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9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27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6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6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4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31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4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4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33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6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34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7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34.8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0.8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0.8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8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35.2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0.4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0.4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885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131321" y="606907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7A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105519" y="362322"/>
            <a:ext cx="795287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7A.4: Joe’s Marginal Satisfaction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591640"/>
              </p:ext>
            </p:extLst>
          </p:nvPr>
        </p:nvGraphicFramePr>
        <p:xfrm>
          <a:off x="338522" y="1370085"/>
          <a:ext cx="5765715" cy="3780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1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413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Colas 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Units of </a:t>
                      </a:r>
                      <a:r>
                        <a:rPr lang="en-US" sz="2400" b="1" dirty="0" err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TS</a:t>
                      </a: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*</a:t>
                      </a:r>
                    </a:p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</a:rPr>
                        <a:t>(Total </a:t>
                      </a: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</a:rPr>
                        <a:t>)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Units of </a:t>
                      </a:r>
                    </a:p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MS** (M</a:t>
                      </a: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</a:rPr>
                        <a:t>)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Units of M</a:t>
                      </a: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per</a:t>
                      </a:r>
                      <a:r>
                        <a:rPr lang="en-US" sz="2400" b="1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$</a:t>
                      </a:r>
                      <a:endParaRPr lang="en-US" sz="2400" b="1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(M</a:t>
                      </a: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 ÷ $1</a:t>
                      </a: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</a:rPr>
                        <a:t>)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18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8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8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24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6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6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4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28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4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4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31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6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33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5968" y="6142850"/>
            <a:ext cx="77124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w Cen MT Condensed" panose="020B0606020104020203" pitchFamily="34" charset="0"/>
              </a:rPr>
              <a:t>NOTE: *</a:t>
            </a:r>
            <a:r>
              <a:rPr lang="en-US" sz="3200" dirty="0" err="1">
                <a:latin typeface="Tw Cen MT Condensed" panose="020B0606020104020203" pitchFamily="34" charset="0"/>
              </a:rPr>
              <a:t>TS</a:t>
            </a:r>
            <a:r>
              <a:rPr lang="en-US" sz="3200" dirty="0">
                <a:latin typeface="Tw Cen MT Condensed" panose="020B0606020104020203" pitchFamily="34" charset="0"/>
              </a:rPr>
              <a:t>, total satisfaction. **MS, marginal satisfaction (</a:t>
            </a:r>
            <a:r>
              <a:rPr lang="en-US" sz="2800" b="1" dirty="0">
                <a:latin typeface="Tw Cen MT Condensed" panose="020B0606020104020203" pitchFamily="34" charset="0"/>
                <a:ea typeface="Times New Roman" panose="02020603050405020304" pitchFamily="18" charset="0"/>
              </a:rPr>
              <a:t>M</a:t>
            </a:r>
            <a:r>
              <a:rPr lang="en-US" sz="2400" dirty="0">
                <a:latin typeface="Tw Cen MT Condensed" panose="020B0606020104020203" pitchFamily="34" charset="0"/>
                <a:sym typeface="Wingdings" panose="05000000000000000000" pitchFamily="2" charset="2"/>
              </a:rPr>
              <a:t>)</a:t>
            </a:r>
            <a:endParaRPr lang="en-US" sz="2400" dirty="0">
              <a:latin typeface="Tw Cen MT Condensed" panose="020B0606020104020203" pitchFamily="34" charset="0"/>
              <a:ea typeface="Times New Roman" panose="02020603050405020304" pitchFamily="18" charset="0"/>
            </a:endParaRPr>
          </a:p>
          <a:p>
            <a:r>
              <a:rPr lang="en-US" sz="3200" dirty="0">
                <a:latin typeface="Tw Cen MT Condensed" panose="020B0606020104020203" pitchFamily="34" charset="0"/>
              </a:rPr>
              <a:t>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721066"/>
              </p:ext>
            </p:extLst>
          </p:nvPr>
        </p:nvGraphicFramePr>
        <p:xfrm>
          <a:off x="6514070" y="1345371"/>
          <a:ext cx="5331946" cy="4755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9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413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Hot</a:t>
                      </a:r>
                      <a:r>
                        <a:rPr lang="en-US" sz="2400" b="1" baseline="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dogs</a:t>
                      </a: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Units of </a:t>
                      </a:r>
                      <a:r>
                        <a:rPr lang="en-US" sz="2400" b="1" dirty="0" err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TS</a:t>
                      </a:r>
                      <a:endParaRPr lang="en-US" sz="2400" b="1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</a:rPr>
                        <a:t>(Total </a:t>
                      </a: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</a:rPr>
                        <a:t>)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Units of </a:t>
                      </a:r>
                    </a:p>
                    <a:p>
                      <a:pPr marL="0" marR="0" algn="ctr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 M</a:t>
                      </a: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Units of </a:t>
                      </a: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 per $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sym typeface="Wingdings" panose="05000000000000000000" pitchFamily="2" charset="2"/>
                        </a:rPr>
                        <a:t>(</a:t>
                      </a:r>
                      <a:r>
                        <a:rPr lang="en-US" sz="2400" b="1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en-US" sz="20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en-US" sz="2400" dirty="0">
                          <a:effectLst/>
                          <a:latin typeface="Tw Cen MT Condensed" panose="020B0606020104020203" pitchFamily="34" charset="0"/>
                          <a:sym typeface="Wingdings" panose="05000000000000000000" pitchFamily="2" charset="2"/>
                        </a:rPr>
                        <a:t> ÷ $2)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12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12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6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21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9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4.5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27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6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4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31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4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33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6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34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0.5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7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34.8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0.8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0.4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2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8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52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35.2</a:t>
                      </a:r>
                      <a:endParaRPr lang="en-US" sz="320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0.4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w Cen MT Condensed" panose="020B0606020104020203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0.2</a:t>
                      </a:r>
                      <a:endParaRPr lang="en-US" sz="3200" dirty="0">
                        <a:effectLst/>
                        <a:latin typeface="Tw Cen MT Condensed" panose="020B0606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331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Props1.xml><?xml version="1.0" encoding="utf-8"?>
<ds:datastoreItem xmlns:ds="http://schemas.openxmlformats.org/officeDocument/2006/customXml" ds:itemID="{1B3ED71C-7CD0-4DA3-B585-F3D79A523F7A}"/>
</file>

<file path=customXml/itemProps2.xml><?xml version="1.0" encoding="utf-8"?>
<ds:datastoreItem xmlns:ds="http://schemas.openxmlformats.org/officeDocument/2006/customXml" ds:itemID="{2830F182-671E-46BF-9457-57CA3C2FC491}"/>
</file>

<file path=customXml/itemProps3.xml><?xml version="1.0" encoding="utf-8"?>
<ds:datastoreItem xmlns:ds="http://schemas.openxmlformats.org/officeDocument/2006/customXml" ds:itemID="{74FCB536-B468-4E11-9E32-4CDB6F60E522}"/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460</Words>
  <Application>Microsoft Office PowerPoint</Application>
  <PresentationFormat>Widescreen</PresentationFormat>
  <Paragraphs>224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Tw Cen MT Condensed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LeTourneau, Melanie R</cp:lastModifiedBy>
  <cp:revision>96</cp:revision>
  <cp:lastPrinted>2017-02-13T20:19:16Z</cp:lastPrinted>
  <dcterms:created xsi:type="dcterms:W3CDTF">2016-07-22T18:34:21Z</dcterms:created>
  <dcterms:modified xsi:type="dcterms:W3CDTF">2024-07-17T18:59:43Z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2024-07-17T18:59:34Z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76b9b98f-b12f-49da-831f-98ce6d4e18bc</vt:lpwstr>
  </property>
  <property fmtid="{D5CDD505-2E9C-101B-9397-08002B2CF9AE}" pid="8" name="MSIP_Label_65269c60-0483-4c57-9e8c-3779d6900235_ContentBits">
    <vt:lpwstr>0</vt:lpwstr>
  </property>
  <property fmtid="{D5CDD505-2E9C-101B-9397-08002B2CF9AE}" pid="9" name="ContentTypeId">
    <vt:lpwstr>0x010100A2D5A4FF975C9F4281CDEF8C21DC3C73</vt:lpwstr>
  </property>
</Properties>
</file>