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2" r:id="rId5"/>
    <p:sldId id="270" r:id="rId6"/>
    <p:sldId id="280" r:id="rId7"/>
    <p:sldId id="276" r:id="rId8"/>
    <p:sldId id="278" r:id="rId9"/>
    <p:sldId id="281" r:id="rId10"/>
    <p:sldId id="282" r:id="rId11"/>
    <p:sldId id="2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73"/>
    <a:srgbClr val="9DB770"/>
    <a:srgbClr val="9BB67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219" y="2716219"/>
            <a:ext cx="11088130" cy="1655762"/>
          </a:xfrm>
        </p:spPr>
        <p:txBody>
          <a:bodyPr>
            <a:normAutofit lnSpcReduction="10000"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6B: Simple and Compound Interest—</a:t>
            </a:r>
          </a:p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Why It Is Great To Save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68122" y="1486835"/>
            <a:ext cx="30015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6: Saving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8" y="6403146"/>
            <a:ext cx="68773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6B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995658"/>
              </p:ext>
            </p:extLst>
          </p:nvPr>
        </p:nvGraphicFramePr>
        <p:xfrm>
          <a:off x="2442864" y="1598755"/>
          <a:ext cx="7315200" cy="2192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44630">
                <a:tc>
                  <a:txBody>
                    <a:bodyPr/>
                    <a:lstStyle/>
                    <a:p>
                      <a:pPr marL="0" marR="0" algn="l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latin typeface="Tw Cen MT Condensed" panose="020B0606020104020203" pitchFamily="34" charset="0"/>
                        </a:rPr>
                        <a:t>   $4,000 saved at age 17</a:t>
                      </a:r>
                      <a:r>
                        <a:rPr lang="en-US" sz="4000" baseline="0" dirty="0">
                          <a:latin typeface="Tw Cen MT Condensed" panose="020B0606020104020203" pitchFamily="34" charset="0"/>
                        </a:rPr>
                        <a:t> </a:t>
                      </a:r>
                      <a:r>
                        <a:rPr lang="en-US" sz="4000" dirty="0">
                          <a:latin typeface="Tw Cen MT Condensed" panose="020B0606020104020203" pitchFamily="34" charset="0"/>
                        </a:rPr>
                        <a:t>at a</a:t>
                      </a:r>
                    </a:p>
                    <a:p>
                      <a:pPr marL="0" marR="0" algn="l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aseline="0" dirty="0">
                          <a:latin typeface="Tw Cen MT Condensed" panose="020B0606020104020203" pitchFamily="34" charset="0"/>
                        </a:rPr>
                        <a:t>   </a:t>
                      </a:r>
                      <a:r>
                        <a:rPr lang="en-US" sz="4000" dirty="0">
                          <a:latin typeface="Tw Cen MT Condensed" panose="020B0606020104020203" pitchFamily="34" charset="0"/>
                        </a:rPr>
                        <a:t>12% annual interest rate, after…  </a:t>
                      </a:r>
                      <a:endParaRPr lang="en-US" sz="3600" dirty="0">
                        <a:latin typeface="Tw Cen MT Condensed" panose="020B0606020104020203" pitchFamily="34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72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   48 years (age 65) = $1,024,000 = Millionaire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446005" y="4160442"/>
            <a:ext cx="33089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w Cen MT Condensed" panose="020B0606020104020203" pitchFamily="34" charset="0"/>
              </a:rPr>
              <a:t> (It doubles 8 times!)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271579" y="349948"/>
            <a:ext cx="5639315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6B.3: The Rule of 72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78669" y="1025974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3 of 3</a:t>
            </a:r>
          </a:p>
        </p:txBody>
      </p:sp>
    </p:spTree>
    <p:extLst>
      <p:ext uri="{BB962C8B-B14F-4D97-AF65-F5344CB8AC3E}">
        <p14:creationId xmlns:p14="http://schemas.microsoft.com/office/powerpoint/2010/main" val="3347378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6B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940908" y="341710"/>
            <a:ext cx="5350991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6B.4: Jack and Jill</a:t>
            </a:r>
          </a:p>
        </p:txBody>
      </p:sp>
      <p:sp>
        <p:nvSpPr>
          <p:cNvPr id="4" name="Rectangle 3"/>
          <p:cNvSpPr/>
          <p:nvPr/>
        </p:nvSpPr>
        <p:spPr>
          <a:xfrm>
            <a:off x="1031992" y="1398768"/>
            <a:ext cx="10239375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en-US" sz="4000" b="1" dirty="0">
                <a:latin typeface="Tw Cen MT Condensed" panose="020B0606020104020203" pitchFamily="34" charset="0"/>
              </a:rPr>
              <a:t>Jack saves $5,000 when he is 38 years old and puts it in a savings account with an 8% annual interest rate.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31992" y="3847822"/>
            <a:ext cx="10239375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en-US" sz="4000" b="1" dirty="0">
                <a:latin typeface="Tw Cen MT Condensed" panose="020B0606020104020203" pitchFamily="34" charset="0"/>
              </a:rPr>
              <a:t>Jill saves $5,000 when she is 20 years old and puts it in a savings account with an 8% annual interest rate.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031992" y="2482696"/>
            <a:ext cx="9866670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en-US" sz="4000" dirty="0">
                <a:latin typeface="Tw Cen MT Condensed" panose="020B0606020104020203" pitchFamily="34" charset="0"/>
              </a:rPr>
              <a:t>Approximately how much money will he have in the account when he is 65 years old?</a:t>
            </a:r>
          </a:p>
        </p:txBody>
      </p:sp>
      <p:sp>
        <p:nvSpPr>
          <p:cNvPr id="6" name="Rectangle 5"/>
          <p:cNvSpPr/>
          <p:nvPr/>
        </p:nvSpPr>
        <p:spPr>
          <a:xfrm>
            <a:off x="1031992" y="5007267"/>
            <a:ext cx="9685438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en-US" sz="4000" dirty="0">
                <a:latin typeface="Tw Cen MT Condensed" panose="020B0606020104020203" pitchFamily="34" charset="0"/>
              </a:rPr>
              <a:t>Approximately how much money will she have in the account when she is 65 years old?</a:t>
            </a:r>
          </a:p>
        </p:txBody>
      </p:sp>
    </p:spTree>
    <p:extLst>
      <p:ext uri="{BB962C8B-B14F-4D97-AF65-F5344CB8AC3E}">
        <p14:creationId xmlns:p14="http://schemas.microsoft.com/office/powerpoint/2010/main" val="263753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118" y="1457634"/>
            <a:ext cx="9478870" cy="644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can savers benefit from compound interest?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25277" y="330287"/>
            <a:ext cx="4338375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6B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212754" y="349948"/>
            <a:ext cx="579270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6B.1: Simple Interest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6B</a:t>
            </a:r>
          </a:p>
        </p:txBody>
      </p:sp>
      <p:sp>
        <p:nvSpPr>
          <p:cNvPr id="5" name="Rectangle 4"/>
          <p:cNvSpPr/>
          <p:nvPr/>
        </p:nvSpPr>
        <p:spPr>
          <a:xfrm>
            <a:off x="2860856" y="3524585"/>
            <a:ext cx="757237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Tw Cen MT Condensed" panose="020B0606020104020203" pitchFamily="34" charset="0"/>
              </a:rPr>
              <a:t>V = Value (balance) after 1 year </a:t>
            </a:r>
          </a:p>
          <a:p>
            <a:r>
              <a:rPr lang="en-US" sz="4000" b="1" dirty="0">
                <a:latin typeface="Tw Cen MT Condensed" panose="020B0606020104020203" pitchFamily="34" charset="0"/>
              </a:rPr>
              <a:t>P = Principal (initial amount saved) </a:t>
            </a:r>
          </a:p>
          <a:p>
            <a:r>
              <a:rPr lang="en-US" sz="4000" b="1" dirty="0">
                <a:latin typeface="Tw Cen MT Condensed" panose="020B0606020104020203" pitchFamily="34" charset="0"/>
              </a:rPr>
              <a:t>r = Annual interest rate</a:t>
            </a:r>
          </a:p>
          <a:p>
            <a:endParaRPr lang="en-US" sz="4000" b="1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70829" y="104653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1 of 2</a:t>
            </a:r>
          </a:p>
        </p:txBody>
      </p:sp>
      <p:sp>
        <p:nvSpPr>
          <p:cNvPr id="9" name="Rectangle 8"/>
          <p:cNvSpPr/>
          <p:nvPr/>
        </p:nvSpPr>
        <p:spPr>
          <a:xfrm>
            <a:off x="1932287" y="2266573"/>
            <a:ext cx="82867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V = P(1 + r)</a:t>
            </a:r>
            <a:endParaRPr lang="en-US" sz="7200" b="1" baseline="300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14964" y="1403543"/>
            <a:ext cx="8049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Tw Cen MT Condensed" panose="020B0606020104020203" pitchFamily="34" charset="0"/>
              </a:rPr>
              <a:t>Ending Value (Balance) with Simple Interest</a:t>
            </a:r>
          </a:p>
        </p:txBody>
      </p:sp>
    </p:spTree>
    <p:extLst>
      <p:ext uri="{BB962C8B-B14F-4D97-AF65-F5344CB8AC3E}">
        <p14:creationId xmlns:p14="http://schemas.microsoft.com/office/powerpoint/2010/main" val="1402275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6B</a:t>
            </a:r>
          </a:p>
        </p:txBody>
      </p:sp>
      <p:sp>
        <p:nvSpPr>
          <p:cNvPr id="4" name="Rectangle 3"/>
          <p:cNvSpPr/>
          <p:nvPr/>
        </p:nvSpPr>
        <p:spPr>
          <a:xfrm>
            <a:off x="1924049" y="1107870"/>
            <a:ext cx="82867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V = P(1 + r)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263129"/>
              </p:ext>
            </p:extLst>
          </p:nvPr>
        </p:nvGraphicFramePr>
        <p:xfrm>
          <a:off x="1044641" y="2308199"/>
          <a:ext cx="10045565" cy="3742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9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9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9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9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9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063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effectLst/>
                          <a:latin typeface="Tw Cen MT Condensed" panose="020B0606020104020203" pitchFamily="34" charset="0"/>
                        </a:rPr>
                        <a:t>Principal</a:t>
                      </a:r>
                      <a:endParaRPr lang="en-US" sz="3200" kern="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effectLst/>
                          <a:latin typeface="Tw Cen MT Condensed" panose="020B0606020104020203" pitchFamily="34" charset="0"/>
                        </a:rPr>
                        <a:t>Annual</a:t>
                      </a:r>
                      <a:r>
                        <a:rPr lang="en-US" sz="3200" kern="0" baseline="0" dirty="0">
                          <a:effectLst/>
                          <a:latin typeface="Tw Cen MT Condensed" panose="020B0606020104020203" pitchFamily="34" charset="0"/>
                        </a:rPr>
                        <a:t> </a:t>
                      </a:r>
                      <a:r>
                        <a:rPr lang="en-US" sz="3200" kern="0" dirty="0">
                          <a:effectLst/>
                          <a:latin typeface="Tw Cen MT Condensed" panose="020B0606020104020203" pitchFamily="34" charset="0"/>
                        </a:rPr>
                        <a:t>interest rate</a:t>
                      </a:r>
                      <a:endParaRPr lang="en-US" sz="3200" kern="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effectLst/>
                          <a:latin typeface="Tw Cen MT Condensed" panose="020B0606020104020203" pitchFamily="34" charset="0"/>
                        </a:rPr>
                        <a:t># of Years</a:t>
                      </a:r>
                      <a:endParaRPr lang="en-US" sz="3200" kern="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effectLst/>
                          <a:latin typeface="Tw Cen MT Condensed" panose="020B0606020104020203" pitchFamily="34" charset="0"/>
                        </a:rPr>
                        <a:t>Interest earned</a:t>
                      </a:r>
                      <a:endParaRPr lang="en-US" sz="3200" kern="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dirty="0">
                          <a:effectLst/>
                          <a:latin typeface="Tw Cen MT Condensed" panose="020B0606020104020203" pitchFamily="34" charset="0"/>
                        </a:rPr>
                        <a:t>Value</a:t>
                      </a:r>
                      <a:endParaRPr lang="en-US" sz="3200" kern="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kern="12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</a:rPr>
                        <a:t>  $50</a:t>
                      </a:r>
                      <a:endParaRPr lang="en-US" sz="3600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kern="1200" dirty="0">
                          <a:effectLst/>
                          <a:latin typeface="Tw Cen MT Condensed" panose="020B0606020104020203" pitchFamily="34" charset="0"/>
                        </a:rPr>
                        <a:t>5%</a:t>
                      </a:r>
                      <a:endParaRPr lang="en-US" sz="36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kern="1200">
                          <a:effectLst/>
                          <a:latin typeface="Tw Cen MT Condensed" panose="020B0606020104020203" pitchFamily="34" charset="0"/>
                        </a:rPr>
                        <a:t>1</a:t>
                      </a:r>
                      <a:endParaRPr lang="en-US" sz="360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kern="12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</a:rPr>
                        <a:t> $200</a:t>
                      </a:r>
                      <a:endParaRPr lang="en-US" sz="3600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kern="1200" dirty="0">
                          <a:effectLst/>
                          <a:latin typeface="Tw Cen MT Condensed" panose="020B0606020104020203" pitchFamily="34" charset="0"/>
                        </a:rPr>
                        <a:t>7%</a:t>
                      </a:r>
                      <a:endParaRPr lang="en-US" sz="36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kern="1200" dirty="0">
                          <a:effectLst/>
                          <a:latin typeface="Tw Cen MT Condensed" panose="020B0606020104020203" pitchFamily="34" charset="0"/>
                        </a:rPr>
                        <a:t>1</a:t>
                      </a:r>
                      <a:endParaRPr lang="en-US" sz="36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kern="12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</a:rPr>
                        <a:t>  $60</a:t>
                      </a:r>
                      <a:endParaRPr lang="en-US" sz="3600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kern="1200" dirty="0">
                          <a:effectLst/>
                          <a:latin typeface="Tw Cen MT Condensed" panose="020B0606020104020203" pitchFamily="34" charset="0"/>
                        </a:rPr>
                        <a:t>10%</a:t>
                      </a:r>
                      <a:endParaRPr lang="en-US" sz="36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kern="1200" dirty="0">
                          <a:effectLst/>
                          <a:latin typeface="Tw Cen MT Condensed" panose="020B0606020104020203" pitchFamily="34" charset="0"/>
                        </a:rPr>
                        <a:t>1</a:t>
                      </a:r>
                      <a:endParaRPr lang="en-US" sz="36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kern="12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</a:rPr>
                        <a:t> $40</a:t>
                      </a:r>
                      <a:endParaRPr lang="en-US" sz="3600" dirty="0">
                        <a:solidFill>
                          <a:schemeClr val="bg1"/>
                        </a:solidFill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kern="1200">
                          <a:effectLst/>
                          <a:latin typeface="Tw Cen MT Condensed" panose="020B0606020104020203" pitchFamily="34" charset="0"/>
                        </a:rPr>
                        <a:t>4%</a:t>
                      </a:r>
                      <a:endParaRPr lang="en-US" sz="360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kern="1200" dirty="0">
                          <a:effectLst/>
                          <a:latin typeface="Tw Cen MT Condensed" panose="020B0606020104020203" pitchFamily="34" charset="0"/>
                        </a:rPr>
                        <a:t>1</a:t>
                      </a:r>
                      <a:endParaRPr lang="en-US" sz="36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dirty="0">
                        <a:effectLst/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3212754" y="349948"/>
            <a:ext cx="579270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6B.1: Simple Interest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70829" y="104653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2 of 2</a:t>
            </a:r>
          </a:p>
        </p:txBody>
      </p:sp>
    </p:spTree>
    <p:extLst>
      <p:ext uri="{BB962C8B-B14F-4D97-AF65-F5344CB8AC3E}">
        <p14:creationId xmlns:p14="http://schemas.microsoft.com/office/powerpoint/2010/main" val="1349508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6B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364886"/>
              </p:ext>
            </p:extLst>
          </p:nvPr>
        </p:nvGraphicFramePr>
        <p:xfrm>
          <a:off x="1145945" y="1552575"/>
          <a:ext cx="9985376" cy="3886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5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9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Compound interest starting principal: $100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3084">
                <a:tc>
                  <a:txBody>
                    <a:bodyPr/>
                    <a:lstStyle/>
                    <a:p>
                      <a:r>
                        <a:rPr lang="en-US" sz="3600" b="1" dirty="0">
                          <a:latin typeface="Tw Cen MT Condensed" panose="020B0606020104020203" pitchFamily="34" charset="0"/>
                        </a:rPr>
                        <a:t>  </a:t>
                      </a:r>
                      <a:r>
                        <a:rPr lang="en-US" sz="3200" b="1" dirty="0">
                          <a:latin typeface="Tw Cen MT Condensed" panose="020B0606020104020203" pitchFamily="34" charset="0"/>
                        </a:rPr>
                        <a:t>After 1 Year: 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$100 + $100 (0.08) = $100 (1 + 0.08) = </a:t>
                      </a:r>
                      <a:r>
                        <a:rPr lang="en-US" sz="3200" b="1" dirty="0">
                          <a:latin typeface="Tw Cen MT Condensed" panose="020B0606020104020203" pitchFamily="34" charset="0"/>
                        </a:rPr>
                        <a:t>$108.00</a:t>
                      </a:r>
                    </a:p>
                    <a:p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                                                             = $108.00 = $100 (1 + 0.08)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latin typeface="Tw Cen MT Condensed" panose="020B0606020104020203" pitchFamily="34" charset="0"/>
                        </a:rPr>
                        <a:t>  </a:t>
                      </a:r>
                      <a:r>
                        <a:rPr lang="en-US" sz="3200" b="1" dirty="0">
                          <a:latin typeface="Tw Cen MT Condensed" panose="020B0606020104020203" pitchFamily="34" charset="0"/>
                        </a:rPr>
                        <a:t>After 2 Years: 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$108 + $108 (0.08) = $108 (1 + 0.08) = </a:t>
                      </a:r>
                      <a:r>
                        <a:rPr lang="en-US" sz="3200" b="1" dirty="0">
                          <a:latin typeface="Tw Cen MT Condensed" panose="020B0606020104020203" pitchFamily="34" charset="0"/>
                        </a:rPr>
                        <a:t>$116.64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                                            = [$100 (1 + 0.08)](1 + 0.08)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                          = $100 (1 + 0.08)</a:t>
                      </a:r>
                      <a:r>
                        <a:rPr lang="en-US" sz="3200" baseline="30000" dirty="0">
                          <a:latin typeface="Tw Cen MT Condensed" panose="020B0606020104020203" pitchFamily="34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2961681" y="349948"/>
            <a:ext cx="6277569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6B.2: Compound Interest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83471" y="1025974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1 of 3</a:t>
            </a:r>
          </a:p>
        </p:txBody>
      </p:sp>
    </p:spTree>
    <p:extLst>
      <p:ext uri="{BB962C8B-B14F-4D97-AF65-F5344CB8AC3E}">
        <p14:creationId xmlns:p14="http://schemas.microsoft.com/office/powerpoint/2010/main" val="2311891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961681" y="349948"/>
            <a:ext cx="6277569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6B.2: Compound Interest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6B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83471" y="1025974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2 of 3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040530"/>
              </p:ext>
            </p:extLst>
          </p:nvPr>
        </p:nvGraphicFramePr>
        <p:xfrm>
          <a:off x="1145945" y="1552575"/>
          <a:ext cx="998537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5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4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Compound interest starting principal: $100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5134">
                <a:tc>
                  <a:txBody>
                    <a:bodyPr/>
                    <a:lstStyle/>
                    <a:p>
                      <a:r>
                        <a:rPr lang="en-US" sz="3600" b="1" dirty="0">
                          <a:latin typeface="Tw Cen MT Condensed" panose="020B0606020104020203" pitchFamily="34" charset="0"/>
                        </a:rPr>
                        <a:t>  </a:t>
                      </a:r>
                      <a:r>
                        <a:rPr lang="en-US" sz="3200" b="1" dirty="0">
                          <a:latin typeface="Tw Cen MT Condensed" panose="020B0606020104020203" pitchFamily="34" charset="0"/>
                        </a:rPr>
                        <a:t>After 3 Years: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 $116.64 + $116.64 (0.08)  = $116.64 (1 + 0.08) = </a:t>
                      </a:r>
                      <a:r>
                        <a:rPr lang="en-US" sz="3200" b="1" dirty="0">
                          <a:latin typeface="Tw Cen MT Condensed" panose="020B0606020104020203" pitchFamily="34" charset="0"/>
                        </a:rPr>
                        <a:t>$125.97</a:t>
                      </a:r>
                    </a:p>
                    <a:p>
                      <a:r>
                        <a:rPr lang="en-US" sz="3200" b="1" dirty="0">
                          <a:latin typeface="Tw Cen MT Condensed" panose="020B0606020104020203" pitchFamily="34" charset="0"/>
                        </a:rPr>
                        <a:t>                                                              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= [$100 (1 + 0.08)</a:t>
                      </a:r>
                      <a:r>
                        <a:rPr lang="en-US" sz="3200" baseline="30000" dirty="0">
                          <a:latin typeface="Tw Cen MT Condensed" panose="020B0606020104020203" pitchFamily="34" charset="0"/>
                        </a:rPr>
                        <a:t>2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] (1 + 0.08) </a:t>
                      </a:r>
                    </a:p>
                    <a:p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                                                                          = $100 (1 + 0.08)</a:t>
                      </a:r>
                      <a:r>
                        <a:rPr lang="en-US" sz="3200" baseline="30000" dirty="0">
                          <a:latin typeface="Tw Cen MT Condensed" panose="020B0606020104020203" pitchFamily="34" charset="0"/>
                        </a:rPr>
                        <a:t>3</a:t>
                      </a:r>
                      <a:endParaRPr lang="en-US" sz="1100" baseline="300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6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latin typeface="Tw Cen MT Condensed" panose="020B0606020104020203" pitchFamily="34" charset="0"/>
                        </a:rPr>
                        <a:t>  </a:t>
                      </a:r>
                      <a:r>
                        <a:rPr lang="en-US" sz="3200" b="1" dirty="0">
                          <a:latin typeface="Tw Cen MT Condensed" panose="020B0606020104020203" pitchFamily="34" charset="0"/>
                        </a:rPr>
                        <a:t>After N years*:                               </a:t>
                      </a:r>
                      <a:r>
                        <a:rPr lang="en-US" sz="3200" b="1" baseline="0" dirty="0">
                          <a:latin typeface="Tw Cen MT Condensed" panose="020B0606020104020203" pitchFamily="34" charset="0"/>
                        </a:rPr>
                        <a:t>     </a:t>
                      </a:r>
                      <a:r>
                        <a:rPr lang="en-US" sz="3200" dirty="0">
                          <a:latin typeface="Tw Cen MT Condensed" panose="020B0606020104020203" pitchFamily="34" charset="0"/>
                        </a:rPr>
                        <a:t>= $100 (1 + 0.08)</a:t>
                      </a:r>
                      <a:r>
                        <a:rPr lang="en-US" sz="3200" baseline="30000" dirty="0">
                          <a:latin typeface="Tw Cen MT Condensed" panose="020B0606020104020203" pitchFamily="34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274072" y="4943395"/>
            <a:ext cx="2970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w Cen MT Condensed" panose="020B0606020104020203" pitchFamily="34" charset="0"/>
              </a:rPr>
              <a:t>*N = Number of years</a:t>
            </a:r>
          </a:p>
        </p:txBody>
      </p:sp>
    </p:spTree>
    <p:extLst>
      <p:ext uri="{BB962C8B-B14F-4D97-AF65-F5344CB8AC3E}">
        <p14:creationId xmlns:p14="http://schemas.microsoft.com/office/powerpoint/2010/main" val="1517127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6B</a:t>
            </a:r>
          </a:p>
        </p:txBody>
      </p:sp>
      <p:sp>
        <p:nvSpPr>
          <p:cNvPr id="4" name="Rectangle 3"/>
          <p:cNvSpPr/>
          <p:nvPr/>
        </p:nvSpPr>
        <p:spPr>
          <a:xfrm>
            <a:off x="1924049" y="1336470"/>
            <a:ext cx="82867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V = P(1 + r)</a:t>
            </a:r>
            <a:r>
              <a:rPr lang="en-US" sz="6000" b="1" baseline="300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N</a:t>
            </a:r>
          </a:p>
        </p:txBody>
      </p:sp>
      <p:sp>
        <p:nvSpPr>
          <p:cNvPr id="5" name="Rectangle 4"/>
          <p:cNvSpPr/>
          <p:nvPr/>
        </p:nvSpPr>
        <p:spPr>
          <a:xfrm>
            <a:off x="2852618" y="2689732"/>
            <a:ext cx="757237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Tw Cen MT Condensed" panose="020B0606020104020203" pitchFamily="34" charset="0"/>
              </a:rPr>
              <a:t>V = Value (balance) after N years </a:t>
            </a:r>
          </a:p>
          <a:p>
            <a:r>
              <a:rPr lang="en-US" sz="4000" b="1" dirty="0">
                <a:latin typeface="Tw Cen MT Condensed" panose="020B0606020104020203" pitchFamily="34" charset="0"/>
              </a:rPr>
              <a:t>P = Principal </a:t>
            </a:r>
          </a:p>
          <a:p>
            <a:r>
              <a:rPr lang="en-US" sz="4000" b="1" dirty="0">
                <a:latin typeface="Tw Cen MT Condensed" panose="020B0606020104020203" pitchFamily="34" charset="0"/>
              </a:rPr>
              <a:t>r  = Annual interest rate</a:t>
            </a:r>
          </a:p>
          <a:p>
            <a:r>
              <a:rPr lang="en-US" sz="4000" b="1" dirty="0">
                <a:latin typeface="Tw Cen MT Condensed" panose="020B0606020104020203" pitchFamily="34" charset="0"/>
              </a:rPr>
              <a:t>N = Number of years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961681" y="349948"/>
            <a:ext cx="6277569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6B.2: Compound Interest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83471" y="1025974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3 of 3</a:t>
            </a:r>
          </a:p>
        </p:txBody>
      </p:sp>
    </p:spTree>
    <p:extLst>
      <p:ext uri="{BB962C8B-B14F-4D97-AF65-F5344CB8AC3E}">
        <p14:creationId xmlns:p14="http://schemas.microsoft.com/office/powerpoint/2010/main" val="2034203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6B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270415" y="349948"/>
            <a:ext cx="5639315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6B.3: The Rule of 72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78669" y="1025974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1 of 3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906424"/>
              </p:ext>
            </p:extLst>
          </p:nvPr>
        </p:nvGraphicFramePr>
        <p:xfrm>
          <a:off x="2327046" y="1582988"/>
          <a:ext cx="7512042" cy="3508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2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4000" kern="0" dirty="0">
                          <a:effectLst/>
                          <a:latin typeface="Tw Cen MT Condensed" panose="020B0606020104020203" pitchFamily="34" charset="0"/>
                        </a:rPr>
                        <a:t>Years</a:t>
                      </a:r>
                      <a:r>
                        <a:rPr lang="en-US" sz="4000" kern="0" baseline="0" dirty="0">
                          <a:effectLst/>
                          <a:latin typeface="Tw Cen MT Condensed" panose="020B0606020104020203" pitchFamily="34" charset="0"/>
                        </a:rPr>
                        <a:t> to double = 72/Interest rate</a:t>
                      </a:r>
                      <a:endParaRPr lang="en-US" sz="3600" dirty="0">
                        <a:latin typeface="Tw Cen MT Condensed" panose="020B0606020104020203" pitchFamily="34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81">
                <a:tc>
                  <a:txBody>
                    <a:bodyPr/>
                    <a:lstStyle/>
                    <a:p>
                      <a:pPr algn="l"/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                   </a:t>
                      </a:r>
                      <a:r>
                        <a:rPr lang="en-US" sz="3600" b="1" dirty="0">
                          <a:latin typeface="Tw Cen MT Condensed" panose="020B0606020104020203" pitchFamily="34" charset="0"/>
                        </a:rPr>
                        <a:t>4%</a:t>
                      </a: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………72/4  = 18 years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7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                   </a:t>
                      </a:r>
                      <a:r>
                        <a:rPr lang="en-US" sz="3600" b="1" dirty="0">
                          <a:latin typeface="Tw Cen MT Condensed" panose="020B0606020104020203" pitchFamily="34" charset="0"/>
                        </a:rPr>
                        <a:t>6%</a:t>
                      </a: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………72/6  = 12 years</a:t>
                      </a:r>
                      <a:endParaRPr lang="en-US" sz="3600" baseline="300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6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                   </a:t>
                      </a:r>
                      <a:r>
                        <a:rPr lang="en-US" sz="3600" b="1" dirty="0">
                          <a:latin typeface="Tw Cen MT Condensed" panose="020B0606020104020203" pitchFamily="34" charset="0"/>
                        </a:rPr>
                        <a:t>9%</a:t>
                      </a: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………72/9  = 8 years</a:t>
                      </a:r>
                      <a:endParaRPr lang="en-US" sz="3600" baseline="300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                 </a:t>
                      </a:r>
                      <a:r>
                        <a:rPr lang="en-US" sz="3600" b="1" dirty="0">
                          <a:latin typeface="Tw Cen MT Condensed" panose="020B0606020104020203" pitchFamily="34" charset="0"/>
                        </a:rPr>
                        <a:t>12%</a:t>
                      </a: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………72/12  = 6 years</a:t>
                      </a:r>
                      <a:endParaRPr lang="en-US" sz="3600" baseline="300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875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6B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040783"/>
              </p:ext>
            </p:extLst>
          </p:nvPr>
        </p:nvGraphicFramePr>
        <p:xfrm>
          <a:off x="2281882" y="1581900"/>
          <a:ext cx="7644678" cy="3698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2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2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4000" kern="0" dirty="0">
                          <a:effectLst/>
                          <a:latin typeface="Tw Cen MT Condensed" panose="020B0606020104020203" pitchFamily="34" charset="0"/>
                        </a:rPr>
                        <a:t>$1 saved</a:t>
                      </a:r>
                      <a:r>
                        <a:rPr lang="en-US" sz="4000" kern="0" baseline="0" dirty="0">
                          <a:effectLst/>
                          <a:latin typeface="Tw Cen MT Condensed" panose="020B0606020104020203" pitchFamily="34" charset="0"/>
                        </a:rPr>
                        <a:t> at 12% interest rate, after…</a:t>
                      </a:r>
                      <a:endParaRPr lang="en-US" sz="3600" dirty="0">
                        <a:latin typeface="Tw Cen MT Condensed" panose="020B0606020104020203" pitchFamily="34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latin typeface="Tw Cen MT Condensed" panose="020B0606020104020203" pitchFamily="34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0647">
                <a:tc>
                  <a:txBody>
                    <a:bodyPr/>
                    <a:lstStyle/>
                    <a:p>
                      <a:pPr algn="l"/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         6 years = $2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       30 years = $32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7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       12 years = $4</a:t>
                      </a:r>
                      <a:endParaRPr lang="en-US" sz="3600" baseline="300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       36 years = $64</a:t>
                      </a:r>
                      <a:endParaRPr lang="en-US" sz="3600" baseline="300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6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       18 years = $8</a:t>
                      </a:r>
                      <a:endParaRPr lang="en-US" sz="3600" baseline="300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       42 years = $128</a:t>
                      </a:r>
                      <a:endParaRPr lang="en-US" sz="3600" baseline="300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       24 years = $16</a:t>
                      </a:r>
                      <a:endParaRPr lang="en-US" sz="3600" baseline="300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w Cen MT Condensed" panose="020B0606020104020203" pitchFamily="34" charset="0"/>
                        </a:rPr>
                        <a:t>       48 years = $256</a:t>
                      </a:r>
                      <a:endParaRPr lang="en-US" sz="3600" baseline="300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3270415" y="349948"/>
            <a:ext cx="5639315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6B.3: The Rule of 72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78669" y="1025974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2 of 3</a:t>
            </a:r>
          </a:p>
        </p:txBody>
      </p:sp>
    </p:spTree>
    <p:extLst>
      <p:ext uri="{BB962C8B-B14F-4D97-AF65-F5344CB8AC3E}">
        <p14:creationId xmlns:p14="http://schemas.microsoft.com/office/powerpoint/2010/main" val="104752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Props1.xml><?xml version="1.0" encoding="utf-8"?>
<ds:datastoreItem xmlns:ds="http://schemas.openxmlformats.org/officeDocument/2006/customXml" ds:itemID="{81AF0D9B-8BCE-4EBF-9FFD-F2F2DE5A43A6}"/>
</file>

<file path=customXml/itemProps2.xml><?xml version="1.0" encoding="utf-8"?>
<ds:datastoreItem xmlns:ds="http://schemas.openxmlformats.org/officeDocument/2006/customXml" ds:itemID="{18E61D8D-16D2-4077-9165-BD389D68BE61}"/>
</file>

<file path=customXml/itemProps3.xml><?xml version="1.0" encoding="utf-8"?>
<ds:datastoreItem xmlns:ds="http://schemas.openxmlformats.org/officeDocument/2006/customXml" ds:itemID="{1528106E-B970-44B4-90F0-65626456F8FC}"/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664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Tw Cen MT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LeTourneau, Melanie R</cp:lastModifiedBy>
  <cp:revision>89</cp:revision>
  <dcterms:created xsi:type="dcterms:W3CDTF">2016-07-22T18:34:21Z</dcterms:created>
  <dcterms:modified xsi:type="dcterms:W3CDTF">2024-07-17T18:59:23Z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2024-07-17T18:59:16Z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e0e061f7-5e84-4315-9a07-a945f052c286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</Properties>
</file>