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670"/>
    <a:srgbClr val="005273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ed.stlouisfed.org/series/PSAVER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491" y="2716219"/>
            <a:ext cx="101205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6A: Time Preference</a:t>
            </a:r>
            <a:r>
              <a:rPr lang="en-US" sz="5400" dirty="0"/>
              <a:t>–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 Why It Is Hard To Save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8122" y="1486835"/>
            <a:ext cx="3001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6: Saving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55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5528" y="1474109"/>
            <a:ext cx="8429574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costs and benefits influence saving?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028301" y="330287"/>
            <a:ext cx="4128257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388554" y="349948"/>
            <a:ext cx="9486900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6A.1: Personal Saving Rate (1959-2016)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6A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194" y="1147796"/>
            <a:ext cx="7699207" cy="516922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455445" y="6187605"/>
            <a:ext cx="7928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200" dirty="0">
                <a:latin typeface="Tw Cen MT Condensed" panose="020B0606020104020203" pitchFamily="34" charset="0"/>
              </a:rPr>
              <a:t>NOTE: Gray bars indicate recessions as determined by the National Bureau of Economic Research. For the most recent data, go to </a:t>
            </a:r>
            <a:r>
              <a:rPr lang="en-US" sz="1200" dirty="0">
                <a:latin typeface="Tw Cen MT Condensed" panose="020B0606020104020203" pitchFamily="34" charset="0"/>
                <a:hlinkClick r:id="rId4"/>
              </a:rPr>
              <a:t>https://fred.stlouisfed.org/series/PSAVERT</a:t>
            </a:r>
            <a:r>
              <a:rPr lang="en-US" sz="1200" dirty="0">
                <a:latin typeface="Tw Cen MT Condensed" panose="020B0606020104020203" pitchFamily="34" charset="0"/>
              </a:rPr>
              <a:t>.</a:t>
            </a:r>
          </a:p>
          <a:p>
            <a:r>
              <a:rPr lang="en-US" sz="1200" dirty="0">
                <a:latin typeface="Tw Cen MT Condensed" panose="020B0606020104020203" pitchFamily="34" charset="0"/>
              </a:rPr>
              <a:t>SOURCE: FRED</a:t>
            </a:r>
            <a:r>
              <a:rPr lang="en-US" sz="800" baseline="30000" dirty="0">
                <a:latin typeface="Tw Cen MT Condensed" panose="020B0606020104020203" pitchFamily="34" charset="0"/>
              </a:rPr>
              <a:t>®</a:t>
            </a:r>
            <a:r>
              <a:rPr lang="en-US" sz="1200" dirty="0">
                <a:latin typeface="Tw Cen MT Condensed" panose="020B0606020104020203" pitchFamily="34" charset="0"/>
              </a:rPr>
              <a:t>, Federal Reserve Bank of St. Louis.</a:t>
            </a:r>
          </a:p>
        </p:txBody>
      </p:sp>
    </p:spTree>
    <p:extLst>
      <p:ext uri="{BB962C8B-B14F-4D97-AF65-F5344CB8AC3E}">
        <p14:creationId xmlns:p14="http://schemas.microsoft.com/office/powerpoint/2010/main" val="217252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761531" y="349948"/>
            <a:ext cx="8730004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6A.2: The Timing of Benefits and Costs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6A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964428"/>
              </p:ext>
            </p:extLst>
          </p:nvPr>
        </p:nvGraphicFramePr>
        <p:xfrm>
          <a:off x="1505384" y="1246005"/>
          <a:ext cx="918309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3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2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7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2219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latin typeface="Tw Cen MT Condensed" panose="020B0606020104020203" pitchFamily="34" charset="0"/>
                      </a:endParaRPr>
                    </a:p>
                    <a:p>
                      <a:pPr algn="ctr"/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Activity</a:t>
                      </a:r>
                    </a:p>
                  </a:txBody>
                  <a:tcPr>
                    <a:solidFill>
                      <a:srgbClr val="9DB77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Tw Cen MT Condensed" panose="020B0606020104020203" pitchFamily="34" charset="0"/>
                        </a:rPr>
                        <a:t>Now</a:t>
                      </a:r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or later?</a:t>
                      </a:r>
                    </a:p>
                    <a:p>
                      <a:pPr algn="l"/>
                      <a:r>
                        <a:rPr lang="en-US" sz="2800" b="1" baseline="0" dirty="0">
                          <a:latin typeface="Tw Cen MT Condensed" panose="020B0606020104020203" pitchFamily="34" charset="0"/>
                        </a:rPr>
                        <a:t>      BENEFITS                        COSTS</a:t>
                      </a:r>
                    </a:p>
                  </a:txBody>
                  <a:tcPr>
                    <a:solidFill>
                      <a:srgbClr val="9DB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latin typeface="Tw Cen MT Condensed" panose="020B0606020104020203" pitchFamily="34" charset="0"/>
                      </a:endParaRPr>
                    </a:p>
                  </a:txBody>
                  <a:tcPr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Eating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junk food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Exercising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Staying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up late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Smoking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Practicing</a:t>
                      </a:r>
                      <a:r>
                        <a:rPr lang="en-US" sz="2800" baseline="0" dirty="0">
                          <a:latin typeface="Tw Cen MT Condensed" panose="020B0606020104020203" pitchFamily="34" charset="0"/>
                        </a:rPr>
                        <a:t> a musical instrument</a:t>
                      </a:r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Studying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Borrowing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w Cen MT Condensed" panose="020B0606020104020203" pitchFamily="34" charset="0"/>
                        </a:rPr>
                        <a:t>Saving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89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B985586F-112F-4F4B-B8E4-0FF611363DFE}"/>
</file>

<file path=customXml/itemProps2.xml><?xml version="1.0" encoding="utf-8"?>
<ds:datastoreItem xmlns:ds="http://schemas.openxmlformats.org/officeDocument/2006/customXml" ds:itemID="{1BE39F2A-B530-4046-8FB1-0277B300FBEF}"/>
</file>

<file path=customXml/itemProps3.xml><?xml version="1.0" encoding="utf-8"?>
<ds:datastoreItem xmlns:ds="http://schemas.openxmlformats.org/officeDocument/2006/customXml" ds:itemID="{DD680178-D511-4891-AA6D-CD866FC30352}"/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153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71</cp:revision>
  <dcterms:created xsi:type="dcterms:W3CDTF">2016-07-22T18:34:21Z</dcterms:created>
  <dcterms:modified xsi:type="dcterms:W3CDTF">2024-07-17T18:59:02Z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2024-07-17T18:58:54Z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b4136af4-496e-4f8d-a6d4-abe861308e31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</Properties>
</file>