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70" r:id="rId8"/>
    <p:sldId id="268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670"/>
    <a:srgbClr val="005273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67663-7E56-4806-C500-397BD3CED549}" v="3" dt="2024-07-17T19:36:26.9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F5767663-7E56-4806-C500-397BD3CED549}"/>
    <pc:docChg chg="modSld">
      <pc:chgData name="LeTourneau, Melanie R" userId="S::melanie.letourneau@stls.frb.org::a11322e0-5f81-41bf-8d4f-1c8fa7cc7eeb" providerId="AD" clId="Web-{F5767663-7E56-4806-C500-397BD3CED549}" dt="2024-07-17T19:36:26.955" v="1" actId="20577"/>
      <pc:docMkLst>
        <pc:docMk/>
      </pc:docMkLst>
      <pc:sldChg chg="modSp">
        <pc:chgData name="LeTourneau, Melanie R" userId="S::melanie.letourneau@stls.frb.org::a11322e0-5f81-41bf-8d4f-1c8fa7cc7eeb" providerId="AD" clId="Web-{F5767663-7E56-4806-C500-397BD3CED549}" dt="2024-07-17T19:36:14.471" v="0" actId="20577"/>
        <pc:sldMkLst>
          <pc:docMk/>
          <pc:sldMk cId="3815561901" sldId="257"/>
        </pc:sldMkLst>
        <pc:spChg chg="mod">
          <ac:chgData name="LeTourneau, Melanie R" userId="S::melanie.letourneau@stls.frb.org::a11322e0-5f81-41bf-8d4f-1c8fa7cc7eeb" providerId="AD" clId="Web-{F5767663-7E56-4806-C500-397BD3CED549}" dt="2024-07-17T19:36:14.471" v="0" actId="20577"/>
          <ac:spMkLst>
            <pc:docMk/>
            <pc:sldMk cId="3815561901" sldId="257"/>
            <ac:spMk id="3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F5767663-7E56-4806-C500-397BD3CED549}" dt="2024-07-17T19:36:26.955" v="1" actId="20577"/>
        <pc:sldMkLst>
          <pc:docMk/>
          <pc:sldMk cId="2172525404" sldId="264"/>
        </pc:sldMkLst>
        <pc:spChg chg="mod">
          <ac:chgData name="LeTourneau, Melanie R" userId="S::melanie.letourneau@stls.frb.org::a11322e0-5f81-41bf-8d4f-1c8fa7cc7eeb" providerId="AD" clId="Web-{F5767663-7E56-4806-C500-397BD3CED549}" dt="2024-07-17T19:36:26.955" v="1" actId="20577"/>
          <ac:spMkLst>
            <pc:docMk/>
            <pc:sldMk cId="2172525404" sldId="264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491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5A: Making a Budget</a:t>
            </a:r>
            <a:r>
              <a:rPr lang="en-US" sz="5400" dirty="0"/>
              <a:t>–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 It Is All About Spending!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0314" y="1486835"/>
            <a:ext cx="3701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5: Budgeting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8" y="6403146"/>
            <a:ext cx="6775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76" y="1525820"/>
            <a:ext cx="7792114" cy="644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78189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people plan for regular, irregular, </a:t>
            </a:r>
            <a:endParaRPr lang="en-US"/>
          </a:p>
          <a:p>
            <a:pPr marL="0" indent="0">
              <a:lnSpc>
                <a:spcPct val="78189"/>
              </a:lnSpc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and future spending?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249960" y="349948"/>
            <a:ext cx="990233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5A.1: Elements of a Budget or Spending Plan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5415" y="102740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4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2591484" y="1086007"/>
            <a:ext cx="7006730" cy="2275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Gross income – Deductions = Net income</a:t>
            </a:r>
          </a:p>
          <a:p>
            <a:pPr marL="0" indent="0" algn="ctr">
              <a:buNone/>
            </a:pPr>
            <a:endParaRPr lang="en-US" sz="3200" b="1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05709" y="2177499"/>
            <a:ext cx="11578281" cy="187641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7716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Net income = Regular spending + Irregular spending + Future spending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2304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           		  	  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</a:t>
            </a:r>
            <a:r>
              <a:rPr lang="en-US" sz="3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(Short-term savings)            (Long-term savings)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90893" y="2532943"/>
            <a:ext cx="855053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Regular Monthly Spending (Fixed and Variable)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Housing (e.g., rent or mortgage)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Food (e.g., groceries and dining out)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Transportation (e.g., car payment, gas, or bus pass)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Utilities (e.g., electric, water/sewer, phone, cable, and oil/gas)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Personal (e.g., apparel and personal care items)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Entertainment (e.g., movies, hobbies, and sports)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Miscellaneous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49960" y="349948"/>
            <a:ext cx="990233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5A.1: Elements of a Budget or Spending Plan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5415" y="102740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4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33629" y="1157706"/>
            <a:ext cx="11578281" cy="148861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b="1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Net income = Regular spending + Irregular spending + Future spending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           		  	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</a:t>
            </a:r>
            <a:r>
              <a:rPr lang="en-US" sz="3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(Short-term savings)            (Long-term savings)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9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47337" y="2646319"/>
            <a:ext cx="93075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Irregular Yearly Spending (Short-Term Savings)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Insurance (e.g., life, medical, home, and auto)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Taxes and fees (e.g., property taxes and auto registration)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Expected expenses (e.g., health care, education, vacations, gifts, home maintenance, and charity)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Unexpected expenses (e.g., car repairs, health care, and home repairs)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Near-term goals (e.g., car, home addition, and education)</a:t>
            </a:r>
            <a:r>
              <a:rPr lang="en-US" sz="3200" dirty="0"/>
              <a:t>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49960" y="349948"/>
            <a:ext cx="990233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5A.1: Elements of a Budget or Spending Plan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5415" y="102740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4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33629" y="1157706"/>
            <a:ext cx="11578281" cy="148861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b="1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Net income = Regular spending + Irregular spending + Future spending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           		  	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</a:t>
            </a:r>
            <a:r>
              <a:rPr lang="en-US" sz="3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(Short-term savings)            (Long-term savings)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25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27413" y="2702475"/>
            <a:ext cx="7634420" cy="160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Future Spending (Long-Term Savings)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Retirement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Other long-term goals (e.g., starting your own business)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49960" y="349948"/>
            <a:ext cx="990233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5A.1: Elements of a Budget or Spending Plan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5415" y="1027408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4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33629" y="1157706"/>
            <a:ext cx="11578281" cy="148861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b="1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Net income = Regular spending + Irregular spending + Future spending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           		  	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</a:t>
            </a:r>
            <a:r>
              <a:rPr lang="en-US" sz="30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      (Short-term savings)            (Long-term savings)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6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3329" y="1254019"/>
            <a:ext cx="9334626" cy="5152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Step 1. Determine Your Monthly Net Income 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	  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Gross monthly income –  Deductions = Net income</a:t>
            </a:r>
            <a:endParaRPr lang="en-US"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	  Gross income: $54,000/yr., or $4,500/mo.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	  Deductions: $1,000/mo.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 	</a:t>
            </a:r>
            <a:r>
              <a:rPr lang="en-US" sz="3200" dirty="0">
                <a:solidFill>
                  <a:schemeClr val="bg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.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 Step 2. Plan Future Spending (Long-Term Savings)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	   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(Long-term savings is determined by your financial plan.)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 Long-term savings: $500/mo.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	</a:t>
            </a:r>
            <a:r>
              <a:rPr lang="en-US" sz="3200" dirty="0">
                <a:solidFill>
                  <a:schemeClr val="bg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59357" y="349948"/>
            <a:ext cx="7269433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5A.2: The Budgeting Process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566480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53105" y="3327622"/>
            <a:ext cx="5172763" cy="584775"/>
          </a:xfrm>
          <a:prstGeom prst="rect">
            <a:avLst/>
          </a:prstGeom>
          <a:solidFill>
            <a:srgbClr val="005273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$4,500/mo. – $1,000/mo. = $3,500/mo.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2966918" y="5746136"/>
            <a:ext cx="4945136" cy="584775"/>
          </a:xfrm>
          <a:prstGeom prst="rect">
            <a:avLst/>
          </a:prstGeom>
          <a:solidFill>
            <a:srgbClr val="005273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$3,500/mo. – $500/mo. = $3,000/mo.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089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24334" y="1444383"/>
            <a:ext cx="979442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Step 3. Plan Irregular Spending (Short-Term Savings)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	  </a:t>
            </a:r>
            <a:r>
              <a:rPr lang="en-US" sz="30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(Determine yearly short-term savings and divide by 12)</a:t>
            </a:r>
            <a:endParaRPr lang="en-US"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Insurance/taxes ................................ $1,500/yr.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Expected expenses ........................... $2,500/yr.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	  Charity .............................................. $1,000/yr.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Unexpected expenses ....................... $   500/yr.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Near-term goals ................................ </a:t>
            </a:r>
            <a:r>
              <a:rPr lang="en-US" sz="3200" u="sng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$   500/yr.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Short-term savings ...........................	 $6,000/yr./12 = $500/mo.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    	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28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59357" y="349948"/>
            <a:ext cx="7269433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5A.2: The Budgeting Process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566480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92422" y="5412497"/>
            <a:ext cx="4898210" cy="584775"/>
          </a:xfrm>
          <a:prstGeom prst="rect">
            <a:avLst/>
          </a:prstGeom>
          <a:solidFill>
            <a:srgbClr val="005273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w Cen MT Condensed" panose="020B0606020104020203" pitchFamily="34" charset="0"/>
                <a:ea typeface="Times New Roman" panose="02020603050405020304" pitchFamily="18" charset="0"/>
              </a:rPr>
              <a:t>$3,000/mo. – $500/mo. = $2,500/mo.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296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97476" y="1418919"/>
            <a:ext cx="8733845" cy="4270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Step 4. Plan Regular Spending (Fixed and Variable)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Housing …….................................. $ 800/mo.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Transportation .................................. $ 500/mo.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Food .................................................. $ 400/mo.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Utilities ............................................. $ 300/mo.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Personal/health care ......................... $ 200/mo.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Entertainment ................................... $ 200/mo.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3500"/>
              </a:lnSpc>
            </a:pP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Miscellaneous ................................... </a:t>
            </a:r>
            <a:r>
              <a:rPr lang="en-US" sz="3200" u="sng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$ 100/mo.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	  </a:t>
            </a: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Regular Spending 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........................ </a:t>
            </a:r>
            <a:r>
              <a:rPr lang="en-US" sz="32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$2,500/mo.</a:t>
            </a:r>
            <a:r>
              <a:rPr lang="en-US" sz="3200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59357" y="349948"/>
            <a:ext cx="7269433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5A.2: The Budgeting Process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566480" y="1069353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5A</a:t>
            </a:r>
          </a:p>
        </p:txBody>
      </p:sp>
    </p:spTree>
    <p:extLst>
      <p:ext uri="{BB962C8B-B14F-4D97-AF65-F5344CB8AC3E}">
        <p14:creationId xmlns:p14="http://schemas.microsoft.com/office/powerpoint/2010/main" val="342160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E71AF9-1A1C-4EEB-9465-2C0464BD1593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2.xml><?xml version="1.0" encoding="utf-8"?>
<ds:datastoreItem xmlns:ds="http://schemas.openxmlformats.org/officeDocument/2006/customXml" ds:itemID="{7CA7A0A6-A26D-4C29-AC14-560A2618D2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18A340-F894-4407-A0B3-D0F5ABC2B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803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76</cp:revision>
  <dcterms:created xsi:type="dcterms:W3CDTF">2016-07-22T18:34:21Z</dcterms:created>
  <dcterms:modified xsi:type="dcterms:W3CDTF">2024-07-17T19:36:27Z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2024-07-17T18:58:33Z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9ad53036-dc42-4451-91c4-06efc69906bb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