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57" r:id="rId6"/>
    <p:sldId id="264" r:id="rId7"/>
    <p:sldId id="265" r:id="rId8"/>
    <p:sldId id="266" r:id="rId9"/>
    <p:sldId id="269" r:id="rId10"/>
  </p:sldIdLst>
  <p:sldSz cx="12192000" cy="6858000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DB770"/>
    <a:srgbClr val="EAEFF7"/>
    <a:srgbClr val="D2DEEF"/>
    <a:srgbClr val="0052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AE93595D-A2E1-E6E4-77A2-AD5DF2AA9AC8}" v="23" dt="2024-07-17T19:35:42.95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3" d="100"/>
          <a:sy n="113" d="100"/>
        </p:scale>
        <p:origin x="336" y="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5" Type="http://schemas.microsoft.com/office/2016/11/relationships/changesInfo" Target="changesInfos/changesInfo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LeTourneau, Melanie R" userId="S::melanie.letourneau@stls.frb.org::a11322e0-5f81-41bf-8d4f-1c8fa7cc7eeb" providerId="AD" clId="Web-{AE93595D-A2E1-E6E4-77A2-AD5DF2AA9AC8}"/>
    <pc:docChg chg="modSld">
      <pc:chgData name="LeTourneau, Melanie R" userId="S::melanie.letourneau@stls.frb.org::a11322e0-5f81-41bf-8d4f-1c8fa7cc7eeb" providerId="AD" clId="Web-{AE93595D-A2E1-E6E4-77A2-AD5DF2AA9AC8}" dt="2024-07-17T19:35:42.959" v="22"/>
      <pc:docMkLst>
        <pc:docMk/>
      </pc:docMkLst>
      <pc:sldChg chg="modSp">
        <pc:chgData name="LeTourneau, Melanie R" userId="S::melanie.letourneau@stls.frb.org::a11322e0-5f81-41bf-8d4f-1c8fa7cc7eeb" providerId="AD" clId="Web-{AE93595D-A2E1-E6E4-77A2-AD5DF2AA9AC8}" dt="2024-07-17T19:35:37.662" v="0" actId="20577"/>
        <pc:sldMkLst>
          <pc:docMk/>
          <pc:sldMk cId="3815561901" sldId="257"/>
        </pc:sldMkLst>
        <pc:spChg chg="mod">
          <ac:chgData name="LeTourneau, Melanie R" userId="S::melanie.letourneau@stls.frb.org::a11322e0-5f81-41bf-8d4f-1c8fa7cc7eeb" providerId="AD" clId="Web-{AE93595D-A2E1-E6E4-77A2-AD5DF2AA9AC8}" dt="2024-07-17T19:35:37.662" v="0" actId="20577"/>
          <ac:spMkLst>
            <pc:docMk/>
            <pc:sldMk cId="3815561901" sldId="257"/>
            <ac:spMk id="3" creationId="{00000000-0000-0000-0000-000000000000}"/>
          </ac:spMkLst>
        </pc:spChg>
      </pc:sldChg>
      <pc:sldChg chg="modSp">
        <pc:chgData name="LeTourneau, Melanie R" userId="S::melanie.letourneau@stls.frb.org::a11322e0-5f81-41bf-8d4f-1c8fa7cc7eeb" providerId="AD" clId="Web-{AE93595D-A2E1-E6E4-77A2-AD5DF2AA9AC8}" dt="2024-07-17T19:35:42.959" v="22"/>
        <pc:sldMkLst>
          <pc:docMk/>
          <pc:sldMk cId="1367562844" sldId="269"/>
        </pc:sldMkLst>
        <pc:graphicFrameChg chg="mod modGraphic">
          <ac:chgData name="LeTourneau, Melanie R" userId="S::melanie.letourneau@stls.frb.org::a11322e0-5f81-41bf-8d4f-1c8fa7cc7eeb" providerId="AD" clId="Web-{AE93595D-A2E1-E6E4-77A2-AD5DF2AA9AC8}" dt="2024-07-17T19:35:42.959" v="22"/>
          <ac:graphicFrameMkLst>
            <pc:docMk/>
            <pc:sldMk cId="1367562844" sldId="269"/>
            <ac:graphicFrameMk id="3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42572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1839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53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96419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6550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819558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88098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6709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7204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91107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02709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1C5429-DD4E-461C-86B4-5ECD021F0462}" type="datetimeFigureOut">
              <a:rPr lang="en-US" smtClean="0"/>
              <a:t>7/17/2024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44B90-C9C5-4EB2-8009-F866CC24EF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0866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85158" y="188705"/>
            <a:ext cx="10167457" cy="118611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8619" y="2716219"/>
            <a:ext cx="10120530" cy="1655762"/>
          </a:xfrm>
        </p:spPr>
        <p:txBody>
          <a:bodyPr>
            <a:normAutofit/>
          </a:bodyPr>
          <a:lstStyle/>
          <a:p>
            <a:r>
              <a:rPr lang="en-US" sz="54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Lesson 4B: Understanding Taxes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447216" y="1329879"/>
            <a:ext cx="184731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sz="5400" dirty="0">
              <a:latin typeface="Tw Cen MT Condensed" panose="020B0606020104020203" pitchFamily="34" charset="0"/>
              <a:cs typeface="Angsana New" panose="02020603050405020304" pitchFamily="18" charset="-34"/>
            </a:endParaRPr>
          </a:p>
          <a:p>
            <a:endParaRPr lang="en-US" dirty="0">
              <a:latin typeface="Tw Cen MT Condensed" panose="020B0606020104020203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764540" y="1445355"/>
            <a:ext cx="4312912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5400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Unit 4: Paying Taxes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520361" y="6204828"/>
            <a:ext cx="2371540" cy="47818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83898" y="6403146"/>
            <a:ext cx="695350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>
                <a:latin typeface="Tw Cen MT Condensed" panose="020B0606020104020203" pitchFamily="34" charset="0"/>
              </a:rPr>
              <a:t>©2017, Minnesota Council on Economic Education. Developed in partnership with the Federal Reserve Bank of St. Louis. 2016 Revised Edition.</a:t>
            </a:r>
          </a:p>
        </p:txBody>
      </p:sp>
    </p:spTree>
    <p:extLst>
      <p:ext uri="{BB962C8B-B14F-4D97-AF65-F5344CB8AC3E}">
        <p14:creationId xmlns:p14="http://schemas.microsoft.com/office/powerpoint/2010/main" val="613739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36095" y="1521102"/>
            <a:ext cx="5664235" cy="644859"/>
          </a:xfrm>
        </p:spPr>
        <p:txBody>
          <a:bodyPr vert="horz" lIns="91440" tIns="45720" rIns="91440" bIns="45720" rtlCol="0" anchor="t">
            <a:noAutofit/>
          </a:bodyPr>
          <a:lstStyle/>
          <a:p>
            <a:pPr marL="0" indent="0">
              <a:lnSpc>
                <a:spcPct val="78189"/>
              </a:lnSpc>
              <a:spcBef>
                <a:spcPts val="0"/>
              </a:spcBef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How do various types of taxes </a:t>
            </a:r>
            <a:endParaRPr lang="en-US"/>
          </a:p>
          <a:p>
            <a:pPr marL="0" indent="0">
              <a:lnSpc>
                <a:spcPct val="78189"/>
              </a:lnSpc>
              <a:buNone/>
            </a:pPr>
            <a:r>
              <a:rPr lang="en-US" sz="4000" b="1" dirty="0">
                <a:latin typeface="Tw Cen MT Condensed" panose="020B0606020104020203" pitchFamily="34" charset="0"/>
                <a:cs typeface="Angsana New" panose="02020603050405020304" pitchFamily="18" charset="-34"/>
              </a:rPr>
              <a:t>affect people differently?</a:t>
            </a:r>
          </a:p>
        </p:txBody>
      </p:sp>
      <p:sp>
        <p:nvSpPr>
          <p:cNvPr id="5" name="Title 1"/>
          <p:cNvSpPr txBox="1">
            <a:spLocks/>
          </p:cNvSpPr>
          <p:nvPr/>
        </p:nvSpPr>
        <p:spPr>
          <a:xfrm>
            <a:off x="3987115" y="330287"/>
            <a:ext cx="4202396" cy="705191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Compelling Question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4B</a:t>
            </a:r>
          </a:p>
        </p:txBody>
      </p:sp>
    </p:spTree>
    <p:extLst>
      <p:ext uri="{BB962C8B-B14F-4D97-AF65-F5344CB8AC3E}">
        <p14:creationId xmlns:p14="http://schemas.microsoft.com/office/powerpoint/2010/main" val="38155619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3444478" y="349948"/>
            <a:ext cx="5098162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4B.1: Tax Structures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92479" y="1444771"/>
            <a:ext cx="4802159" cy="140234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299636" y="3078870"/>
            <a:ext cx="7387844" cy="30804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7256052" y="98441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1 of 3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4B</a:t>
            </a:r>
          </a:p>
        </p:txBody>
      </p:sp>
    </p:spTree>
    <p:extLst>
      <p:ext uri="{BB962C8B-B14F-4D97-AF65-F5344CB8AC3E}">
        <p14:creationId xmlns:p14="http://schemas.microsoft.com/office/powerpoint/2010/main" val="21725254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47415" y="2998704"/>
            <a:ext cx="8179811" cy="3036250"/>
          </a:xfrm>
          <a:prstGeom prst="rect">
            <a:avLst/>
          </a:prstGeom>
        </p:spPr>
      </p:pic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444478" y="349948"/>
            <a:ext cx="5098162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4B.1: Tax Structures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6052" y="98441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2 of 3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479" y="1444771"/>
            <a:ext cx="4802159" cy="140234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4B</a:t>
            </a:r>
          </a:p>
        </p:txBody>
      </p:sp>
    </p:spTree>
    <p:extLst>
      <p:ext uri="{BB962C8B-B14F-4D97-AF65-F5344CB8AC3E}">
        <p14:creationId xmlns:p14="http://schemas.microsoft.com/office/powerpoint/2010/main" val="18368804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5916" y="3047099"/>
            <a:ext cx="7274502" cy="3138526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592479" y="1444771"/>
            <a:ext cx="4802159" cy="1402340"/>
          </a:xfrm>
          <a:prstGeom prst="rect">
            <a:avLst/>
          </a:prstGeom>
        </p:spPr>
      </p:pic>
      <p:sp>
        <p:nvSpPr>
          <p:cNvPr id="8" name="Title 1"/>
          <p:cNvSpPr txBox="1">
            <a:spLocks/>
          </p:cNvSpPr>
          <p:nvPr/>
        </p:nvSpPr>
        <p:spPr>
          <a:xfrm>
            <a:off x="3444478" y="349948"/>
            <a:ext cx="5098162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4B.1: Tax Structures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256052" y="984410"/>
            <a:ext cx="12346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>
                <a:solidFill>
                  <a:srgbClr val="005273"/>
                </a:solidFill>
              </a:rPr>
              <a:t>Slide 3 of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4B</a:t>
            </a:r>
          </a:p>
        </p:txBody>
      </p:sp>
    </p:spTree>
    <p:extLst>
      <p:ext uri="{BB962C8B-B14F-4D97-AF65-F5344CB8AC3E}">
        <p14:creationId xmlns:p14="http://schemas.microsoft.com/office/powerpoint/2010/main" val="41955696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1711919" y="336312"/>
            <a:ext cx="8733655" cy="676026"/>
          </a:xfrm>
          <a:prstGeom prst="rect">
            <a:avLst/>
          </a:prstGeom>
          <a:solidFill>
            <a:srgbClr val="005273"/>
          </a:solidFill>
        </p:spPr>
        <p:txBody>
          <a:bodyPr vert="horz" lIns="91440" tIns="45720" rIns="91440" bIns="4572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n-US" sz="4000" b="1" dirty="0">
                <a:solidFill>
                  <a:schemeClr val="bg1"/>
                </a:solidFill>
                <a:latin typeface="Tw Cen MT Condensed" panose="020B0606020104020203" pitchFamily="34" charset="0"/>
                <a:cs typeface="Angsana New" panose="02020603050405020304" pitchFamily="18" charset="-34"/>
              </a:rPr>
              <a:t>Visual 4B.1: Characteristics of Common Taxes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657987" y="6446242"/>
            <a:ext cx="3534013" cy="411758"/>
          </a:xfrm>
          <a:prstGeom prst="rect">
            <a:avLst/>
          </a:prstGeom>
        </p:spPr>
      </p:pic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74663325"/>
              </p:ext>
            </p:extLst>
          </p:nvPr>
        </p:nvGraphicFramePr>
        <p:xfrm>
          <a:off x="377208" y="1231590"/>
          <a:ext cx="11438282" cy="48750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1861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44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68215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14684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46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671352"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Tax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Base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Rate structure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How collected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9DB77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Government level(s)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9DB77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13164"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w Cen MT Condensed" panose="020B0606020104020203" pitchFamily="34" charset="0"/>
                        </a:rPr>
                        <a:t>Income tax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All income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Progressive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Withheld over the year; file tax form once a year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Federal, most states, some local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103870"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w Cen MT Condensed" panose="020B0606020104020203" pitchFamily="34" charset="0"/>
                        </a:rPr>
                        <a:t>Payroll tax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Wage/salary income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Social Security: regressive due to income cap; Medicare: proportional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Withheld from each paycheck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Federal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87394"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w Cen MT Condensed" panose="020B0606020104020203" pitchFamily="34" charset="0"/>
                        </a:rPr>
                        <a:t>Sales tax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D2DEE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Value of goods and services purchased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Proportional based on purchase price; regressive relative to income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Paid at time of purchase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Most states, some local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130969"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solidFill>
                            <a:schemeClr val="tx1"/>
                          </a:solidFill>
                          <a:effectLst/>
                          <a:latin typeface="Tw Cen MT Condensed" panose="020B0606020104020203" pitchFamily="34" charset="0"/>
                        </a:rPr>
                        <a:t>Property tax</a:t>
                      </a:r>
                      <a:endParaRPr lang="en-US" sz="2400" dirty="0">
                        <a:solidFill>
                          <a:schemeClr val="tx1"/>
                        </a:solidFill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>
                    <a:solidFill>
                      <a:srgbClr val="EAEFF7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Property value (house/land)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Proportional based on property value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Paid in one or two payments per year or as part of the owner’s mortgage payment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82304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kern="1200" dirty="0">
                          <a:effectLst/>
                          <a:latin typeface="Tw Cen MT Condensed" panose="020B0606020104020203" pitchFamily="34" charset="0"/>
                        </a:rPr>
                        <a:t>Mostly local</a:t>
                      </a:r>
                      <a:endParaRPr lang="en-US" sz="2400" dirty="0">
                        <a:effectLst/>
                        <a:latin typeface="Tw Cen MT Condensed" panose="020B0606020104020203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8428" marR="58428" marT="8115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1131321" y="6069071"/>
            <a:ext cx="9428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>
                <a:solidFill>
                  <a:srgbClr val="005273"/>
                </a:solidFill>
                <a:latin typeface="Tw Cen MT Condensed" panose="020B0606020104020203" pitchFamily="34" charset="0"/>
              </a:rPr>
              <a:t>Lesson 4B</a:t>
            </a:r>
          </a:p>
        </p:txBody>
      </p:sp>
    </p:spTree>
    <p:extLst>
      <p:ext uri="{BB962C8B-B14F-4D97-AF65-F5344CB8AC3E}">
        <p14:creationId xmlns:p14="http://schemas.microsoft.com/office/powerpoint/2010/main" val="13675628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2D5A4FF975C9F4281CDEF8C21DC3C73" ma:contentTypeVersion="15" ma:contentTypeDescription="Create a new document." ma:contentTypeScope="" ma:versionID="e874add4fb57272a247ff39fc69fd413">
  <xsd:schema xmlns:xsd="http://www.w3.org/2001/XMLSchema" xmlns:xs="http://www.w3.org/2001/XMLSchema" xmlns:p="http://schemas.microsoft.com/office/2006/metadata/properties" xmlns:ns2="c337cffb-e93c-4b47-be1b-7c9b4a443e6f" xmlns:ns3="d64264fa-5603-4e4e-a2f4-32f4724a08c4" xmlns:ns4="c4332fd0-4f68-4a7b-b10f-2770331d7b2c" targetNamespace="http://schemas.microsoft.com/office/2006/metadata/properties" ma:root="true" ma:fieldsID="b29d27557ca43df8f3bd62b797ebda50" ns2:_="" ns3:_="" ns4:_="">
    <xsd:import namespace="c337cffb-e93c-4b47-be1b-7c9b4a443e6f"/>
    <xsd:import namespace="d64264fa-5603-4e4e-a2f4-32f4724a08c4"/>
    <xsd:import namespace="c4332fd0-4f68-4a7b-b10f-2770331d7b2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ServiceObjectDetectorVersions" minOccurs="0"/>
                <xsd:element ref="ns4:SharedWithUsers" minOccurs="0"/>
                <xsd:element ref="ns4:SharedWithDetails" minOccurs="0"/>
                <xsd:element ref="ns2:MediaServiceSearchProperties" minOccurs="0"/>
                <xsd:element ref="ns2:MediaServiceLocation" minOccurs="0"/>
                <xsd:element ref="ns2:MediaLengthInSeconds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37cffb-e93c-4b47-be1b-7c9b4a443e6f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1" nillable="true" ma:taxonomy="true" ma:internalName="lcf76f155ced4ddcb4097134ff3c332f" ma:taxonomyFieldName="MediaServiceImageTags" ma:displayName="Image Tags" ma:readOnly="false" ma:fieldId="{5cf76f15-5ced-4ddc-b409-7134ff3c332f}" ma:taxonomyMulti="true" ma:sspId="b94cc3ae-357c-4eb4-84e8-520ab3b4f5d4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5" nillable="true" ma:displayName="MediaServiceDateTaken" ma:hidden="true" ma:internalName="MediaServiceDateTaken" ma:readOnly="true">
      <xsd:simpleType>
        <xsd:restriction base="dms:Text"/>
      </xsd:simpleType>
    </xsd:element>
    <xsd:element name="MediaServiceObjectDetectorVersions" ma:index="1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  <xsd:element name="MediaLengthInSeconds" ma:index="21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4264fa-5603-4e4e-a2f4-32f4724a08c4" elementFormDefault="qualified">
    <xsd:import namespace="http://schemas.microsoft.com/office/2006/documentManagement/types"/>
    <xsd:import namespace="http://schemas.microsoft.com/office/infopath/2007/PartnerControls"/>
    <xsd:element name="TaxCatchAll" ma:index="12" nillable="true" ma:displayName="Taxonomy Catch All Column" ma:hidden="true" ma:list="{47b46f74-edb8-4efc-b982-15f4bb6f9c80}" ma:internalName="TaxCatchAll" ma:showField="CatchAllData" ma:web="c4332fd0-4f68-4a7b-b10f-2770331d7b2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4332fd0-4f68-4a7b-b10f-2770331d7b2c" elementFormDefault="qualified">
    <xsd:import namespace="http://schemas.microsoft.com/office/2006/documentManagement/types"/>
    <xsd:import namespace="http://schemas.microsoft.com/office/infopath/2007/PartnerControls"/>
    <xsd:element name="SharedWithUsers" ma:index="17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8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c337cffb-e93c-4b47-be1b-7c9b4a443e6f">
      <Terms xmlns="http://schemas.microsoft.com/office/infopath/2007/PartnerControls"/>
    </lcf76f155ced4ddcb4097134ff3c332f>
    <TaxCatchAll xmlns="d64264fa-5603-4e4e-a2f4-32f4724a08c4" xsi:nil="true"/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DF0BA51-5E50-4517-A734-104E2256A06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37cffb-e93c-4b47-be1b-7c9b4a443e6f"/>
    <ds:schemaRef ds:uri="d64264fa-5603-4e4e-a2f4-32f4724a08c4"/>
    <ds:schemaRef ds:uri="c4332fd0-4f68-4a7b-b10f-2770331d7b2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F4E5798-98B7-4DE2-B010-9B33F4E11F43}">
  <ds:schemaRefs>
    <ds:schemaRef ds:uri="http://schemas.microsoft.com/office/2006/metadata/properties"/>
    <ds:schemaRef ds:uri="http://schemas.microsoft.com/office/infopath/2007/PartnerControls"/>
    <ds:schemaRef ds:uri="c337cffb-e93c-4b47-be1b-7c9b4a443e6f"/>
    <ds:schemaRef ds:uri="d64264fa-5603-4e4e-a2f4-32f4724a08c4"/>
  </ds:schemaRefs>
</ds:datastoreItem>
</file>

<file path=customXml/itemProps3.xml><?xml version="1.0" encoding="utf-8"?>
<ds:datastoreItem xmlns:ds="http://schemas.openxmlformats.org/officeDocument/2006/customXml" ds:itemID="{E479F647-99B9-4675-B523-C1971C722AD8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423</TotalTime>
  <Words>217</Words>
  <Application>Microsoft Office PowerPoint</Application>
  <PresentationFormat>Widescreen</PresentationFormat>
  <Paragraphs>43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Making Personal Finance Decisions</dc:title>
  <dc:creator>Foster, Arlington</dc:creator>
  <cp:lastModifiedBy>LeTourneau, Melanie R</cp:lastModifiedBy>
  <cp:revision>60</cp:revision>
  <cp:lastPrinted>2017-02-07T22:44:00Z</cp:lastPrinted>
  <dcterms:created xsi:type="dcterms:W3CDTF">2016-07-22T18:34:21Z</dcterms:created>
  <dcterms:modified xsi:type="dcterms:W3CDTF">2024-07-17T19:35:47Z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65269c60-0483-4c57-9e8c-3779d6900235_Enabled">
    <vt:lpwstr>true</vt:lpwstr>
  </property>
  <property fmtid="{D5CDD505-2E9C-101B-9397-08002B2CF9AE}" pid="3" name="MSIP_Label_65269c60-0483-4c57-9e8c-3779d6900235_SetDate">
    <vt:lpwstr>2024-07-17T18:58:09Z</vt:lpwstr>
  </property>
  <property fmtid="{D5CDD505-2E9C-101B-9397-08002B2CF9AE}" pid="4" name="MSIP_Label_65269c60-0483-4c57-9e8c-3779d6900235_Method">
    <vt:lpwstr>Privileged</vt:lpwstr>
  </property>
  <property fmtid="{D5CDD505-2E9C-101B-9397-08002B2CF9AE}" pid="5" name="MSIP_Label_65269c60-0483-4c57-9e8c-3779d6900235_Name">
    <vt:lpwstr>65269c60-0483-4c57-9e8c-3779d6900235</vt:lpwstr>
  </property>
  <property fmtid="{D5CDD505-2E9C-101B-9397-08002B2CF9AE}" pid="6" name="MSIP_Label_65269c60-0483-4c57-9e8c-3779d6900235_SiteId">
    <vt:lpwstr>b397c653-5b19-463f-b9fc-af658ded9128</vt:lpwstr>
  </property>
  <property fmtid="{D5CDD505-2E9C-101B-9397-08002B2CF9AE}" pid="7" name="MSIP_Label_65269c60-0483-4c57-9e8c-3779d6900235_ActionId">
    <vt:lpwstr>85e83bd4-f6f0-4347-bbe3-a611a4a856e3</vt:lpwstr>
  </property>
  <property fmtid="{D5CDD505-2E9C-101B-9397-08002B2CF9AE}" pid="8" name="MSIP_Label_65269c60-0483-4c57-9e8c-3779d6900235_ContentBits">
    <vt:lpwstr>0</vt:lpwstr>
  </property>
  <property fmtid="{D5CDD505-2E9C-101B-9397-08002B2CF9AE}" pid="9" name="ContentTypeId">
    <vt:lpwstr>0x010100A2D5A4FF975C9F4281CDEF8C21DC3C73</vt:lpwstr>
  </property>
  <property fmtid="{D5CDD505-2E9C-101B-9397-08002B2CF9AE}" pid="10" name="MediaServiceImageTags">
    <vt:lpwstr/>
  </property>
</Properties>
</file>