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B770"/>
    <a:srgbClr val="005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5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8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3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4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9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0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1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158" y="188705"/>
            <a:ext cx="10167457" cy="118611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619" y="2716219"/>
            <a:ext cx="10120530" cy="1655762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Lesson 4A: What Are Taxes For?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47216" y="1329879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64540" y="1445355"/>
            <a:ext cx="43129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Unit 4: Paying Taxes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361" y="6204828"/>
            <a:ext cx="2371540" cy="4781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3899" y="6403146"/>
            <a:ext cx="661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 Condensed" panose="020B0606020104020203" pitchFamily="34" charset="0"/>
              </a:rPr>
              <a:t>©2017, Minnesota Council on Economic Education. Developed in partnership with the Federal Reserve Bank of St. Louis. 2016 Revised Edition.</a:t>
            </a:r>
          </a:p>
        </p:txBody>
      </p:sp>
    </p:spTree>
    <p:extLst>
      <p:ext uri="{BB962C8B-B14F-4D97-AF65-F5344CB8AC3E}">
        <p14:creationId xmlns:p14="http://schemas.microsoft.com/office/powerpoint/2010/main" val="61373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2965" y="1464889"/>
            <a:ext cx="8630278" cy="64485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Why does the government provide public goods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and transfer payments?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000500" y="330287"/>
            <a:ext cx="4195611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Compelling Question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4A</a:t>
            </a:r>
          </a:p>
        </p:txBody>
      </p:sp>
    </p:spTree>
    <p:extLst>
      <p:ext uri="{BB962C8B-B14F-4D97-AF65-F5344CB8AC3E}">
        <p14:creationId xmlns:p14="http://schemas.microsoft.com/office/powerpoint/2010/main" val="381556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667125" y="349948"/>
            <a:ext cx="4827890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4A.1: Two Boxes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730205" y="4399737"/>
            <a:ext cx="42610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w Cen MT Condensed" panose="020B0606020104020203" pitchFamily="34" charset="0"/>
              </a:rPr>
              <a:t>For each token you place in </a:t>
            </a:r>
          </a:p>
          <a:p>
            <a:r>
              <a:rPr lang="en-US" sz="3200" dirty="0">
                <a:latin typeface="Tw Cen MT Condensed" panose="020B0606020104020203" pitchFamily="34" charset="0"/>
              </a:rPr>
              <a:t>Box 1, you will receive </a:t>
            </a:r>
            <a:r>
              <a:rPr lang="en-US" sz="3200" b="1" dirty="0">
                <a:latin typeface="Tw Cen MT Condensed" panose="020B0606020104020203" pitchFamily="34" charset="0"/>
              </a:rPr>
              <a:t>1 treat.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630878" y="4399737"/>
            <a:ext cx="487532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w Cen MT Condensed" panose="020B0606020104020203" pitchFamily="34" charset="0"/>
              </a:rPr>
              <a:t>For every           tokens placed in</a:t>
            </a:r>
          </a:p>
          <a:p>
            <a:r>
              <a:rPr lang="en-US" sz="3200" dirty="0">
                <a:latin typeface="Tw Cen MT Condensed" panose="020B0606020104020203" pitchFamily="34" charset="0"/>
              </a:rPr>
              <a:t>Box 2 by the class, each student in the class will receive </a:t>
            </a:r>
            <a:r>
              <a:rPr lang="en-US" sz="3200" b="1" dirty="0">
                <a:latin typeface="Tw Cen MT Condensed" panose="020B0606020104020203" pitchFamily="34" charset="0"/>
              </a:rPr>
              <a:t>1 treat.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458737" y="1388730"/>
            <a:ext cx="562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w Cen MT Condensed" panose="020B0606020104020203" pitchFamily="34" charset="0"/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271134" y="1416129"/>
            <a:ext cx="562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w Cen MT Condensed" panose="020B0606020104020203" pitchFamily="34" charset="0"/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4A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7944323" y="4819650"/>
            <a:ext cx="646989" cy="117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552700" y="2124075"/>
            <a:ext cx="2276475" cy="2066925"/>
          </a:xfrm>
          <a:prstGeom prst="rect">
            <a:avLst/>
          </a:prstGeom>
          <a:noFill/>
          <a:ln w="50800">
            <a:solidFill>
              <a:srgbClr val="9DB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323396" y="2124075"/>
            <a:ext cx="2276475" cy="2066925"/>
          </a:xfrm>
          <a:prstGeom prst="rect">
            <a:avLst/>
          </a:prstGeom>
          <a:noFill/>
          <a:ln w="50800">
            <a:solidFill>
              <a:srgbClr val="9DB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25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5A4FF975C9F4281CDEF8C21DC3C73" ma:contentTypeVersion="15" ma:contentTypeDescription="Create a new document." ma:contentTypeScope="" ma:versionID="e874add4fb57272a247ff39fc69fd413">
  <xsd:schema xmlns:xsd="http://www.w3.org/2001/XMLSchema" xmlns:xs="http://www.w3.org/2001/XMLSchema" xmlns:p="http://schemas.microsoft.com/office/2006/metadata/properties" xmlns:ns2="c337cffb-e93c-4b47-be1b-7c9b4a443e6f" xmlns:ns3="d64264fa-5603-4e4e-a2f4-32f4724a08c4" xmlns:ns4="c4332fd0-4f68-4a7b-b10f-2770331d7b2c" targetNamespace="http://schemas.microsoft.com/office/2006/metadata/properties" ma:root="true" ma:fieldsID="b29d27557ca43df8f3bd62b797ebda50" ns2:_="" ns3:_="" ns4:_="">
    <xsd:import namespace="c337cffb-e93c-4b47-be1b-7c9b4a443e6f"/>
    <xsd:import namespace="d64264fa-5603-4e4e-a2f4-32f4724a08c4"/>
    <xsd:import namespace="c4332fd0-4f68-4a7b-b10f-2770331d7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SearchProperties" minOccurs="0"/>
                <xsd:element ref="ns2:MediaServiceLocatio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7cffb-e93c-4b47-be1b-7c9b4a443e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94cc3ae-357c-4eb4-84e8-520ab3b4f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264fa-5603-4e4e-a2f4-32f4724a08c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7b46f74-edb8-4efc-b982-15f4bb6f9c80}" ma:internalName="TaxCatchAll" ma:showField="CatchAllData" ma:web="c4332fd0-4f68-4a7b-b10f-2770331d7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32fd0-4f68-4a7b-b10f-2770331d7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37cffb-e93c-4b47-be1b-7c9b4a443e6f">
      <Terms xmlns="http://schemas.microsoft.com/office/infopath/2007/PartnerControls"/>
    </lcf76f155ced4ddcb4097134ff3c332f>
    <TaxCatchAll xmlns="d64264fa-5603-4e4e-a2f4-32f4724a08c4" xsi:nil="true"/>
  </documentManagement>
</p:properties>
</file>

<file path=customXml/itemProps1.xml><?xml version="1.0" encoding="utf-8"?>
<ds:datastoreItem xmlns:ds="http://schemas.openxmlformats.org/officeDocument/2006/customXml" ds:itemID="{ED537202-F5FE-4F5A-8A8D-407853525930}"/>
</file>

<file path=customXml/itemProps2.xml><?xml version="1.0" encoding="utf-8"?>
<ds:datastoreItem xmlns:ds="http://schemas.openxmlformats.org/officeDocument/2006/customXml" ds:itemID="{60CE4BDB-7AEF-4E6E-A7D3-F067F6C5AA43}"/>
</file>

<file path=customXml/itemProps3.xml><?xml version="1.0" encoding="utf-8"?>
<ds:datastoreItem xmlns:ds="http://schemas.openxmlformats.org/officeDocument/2006/customXml" ds:itemID="{EE56C2F8-80F8-421C-ABB0-AB9769AE2CE4}"/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101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 Cen MT Condensed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Personal Finance Decisions</dc:title>
  <dc:creator>Foster, Arlington</dc:creator>
  <cp:lastModifiedBy>LeTourneau, Melanie R</cp:lastModifiedBy>
  <cp:revision>52</cp:revision>
  <cp:lastPrinted>2017-02-10T19:32:16Z</cp:lastPrinted>
  <dcterms:created xsi:type="dcterms:W3CDTF">2016-07-22T18:34:21Z</dcterms:created>
  <dcterms:modified xsi:type="dcterms:W3CDTF">2024-07-17T18:57:58Z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2024-07-17T18:57:51Z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f3f854b2-6916-4fcb-8f57-d31a62c7837d</vt:lpwstr>
  </property>
  <property fmtid="{D5CDD505-2E9C-101B-9397-08002B2CF9AE}" pid="8" name="MSIP_Label_65269c60-0483-4c57-9e8c-3779d6900235_ContentBits">
    <vt:lpwstr>0</vt:lpwstr>
  </property>
  <property fmtid="{D5CDD505-2E9C-101B-9397-08002B2CF9AE}" pid="9" name="ContentTypeId">
    <vt:lpwstr>0x010100A2D5A4FF975C9F4281CDEF8C21DC3C73</vt:lpwstr>
  </property>
</Properties>
</file>