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64" r:id="rId7"/>
    <p:sldId id="261" r:id="rId8"/>
    <p:sldId id="265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2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3C43D49-280D-BE86-DF7B-A989827D8392}" v="18" dt="2024-07-17T19:35:55.72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84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eTourneau, Melanie R" userId="S::melanie.letourneau@stls.frb.org::a11322e0-5f81-41bf-8d4f-1c8fa7cc7eeb" providerId="AD" clId="Web-{43C43D49-280D-BE86-DF7B-A989827D8392}"/>
    <pc:docChg chg="mod modSld">
      <pc:chgData name="LeTourneau, Melanie R" userId="S::melanie.letourneau@stls.frb.org::a11322e0-5f81-41bf-8d4f-1c8fa7cc7eeb" providerId="AD" clId="Web-{43C43D49-280D-BE86-DF7B-A989827D8392}" dt="2024-07-17T19:35:54.948" v="12" actId="20577"/>
      <pc:docMkLst>
        <pc:docMk/>
      </pc:docMkLst>
      <pc:sldChg chg="delSp modSp">
        <pc:chgData name="LeTourneau, Melanie R" userId="S::melanie.letourneau@stls.frb.org::a11322e0-5f81-41bf-8d4f-1c8fa7cc7eeb" providerId="AD" clId="Web-{43C43D49-280D-BE86-DF7B-A989827D8392}" dt="2024-07-17T19:35:54.948" v="12" actId="20577"/>
        <pc:sldMkLst>
          <pc:docMk/>
          <pc:sldMk cId="61373987" sldId="256"/>
        </pc:sldMkLst>
        <pc:spChg chg="mod">
          <ac:chgData name="LeTourneau, Melanie R" userId="S::melanie.letourneau@stls.frb.org::a11322e0-5f81-41bf-8d4f-1c8fa7cc7eeb" providerId="AD" clId="Web-{43C43D49-280D-BE86-DF7B-A989827D8392}" dt="2024-07-17T19:35:54.948" v="12" actId="20577"/>
          <ac:spMkLst>
            <pc:docMk/>
            <pc:sldMk cId="61373987" sldId="256"/>
            <ac:spMk id="5" creationId="{00000000-0000-0000-0000-000000000000}"/>
          </ac:spMkLst>
        </pc:spChg>
        <pc:picChg chg="del">
          <ac:chgData name="LeTourneau, Melanie R" userId="S::melanie.letourneau@stls.frb.org::a11322e0-5f81-41bf-8d4f-1c8fa7cc7eeb" providerId="AD" clId="Web-{43C43D49-280D-BE86-DF7B-A989827D8392}" dt="2024-07-17T19:35:45.698" v="3"/>
          <ac:picMkLst>
            <pc:docMk/>
            <pc:sldMk cId="61373987" sldId="256"/>
            <ac:picMk id="9" creationId="{00000000-0000-0000-0000-000000000000}"/>
          </ac:picMkLst>
        </pc:picChg>
      </pc:sldChg>
      <pc:sldChg chg="modSp">
        <pc:chgData name="LeTourneau, Melanie R" userId="S::melanie.letourneau@stls.frb.org::a11322e0-5f81-41bf-8d4f-1c8fa7cc7eeb" providerId="AD" clId="Web-{43C43D49-280D-BE86-DF7B-A989827D8392}" dt="2024-07-17T19:35:34.917" v="0" actId="20577"/>
        <pc:sldMkLst>
          <pc:docMk/>
          <pc:sldMk cId="3815561901" sldId="257"/>
        </pc:sldMkLst>
        <pc:spChg chg="mod">
          <ac:chgData name="LeTourneau, Melanie R" userId="S::melanie.letourneau@stls.frb.org::a11322e0-5f81-41bf-8d4f-1c8fa7cc7eeb" providerId="AD" clId="Web-{43C43D49-280D-BE86-DF7B-A989827D8392}" dt="2024-07-17T19:35:34.917" v="0" actId="20577"/>
          <ac:spMkLst>
            <pc:docMk/>
            <pc:sldMk cId="3815561901" sldId="257"/>
            <ac:spMk id="3" creationId="{00000000-0000-0000-0000-000000000000}"/>
          </ac:spMkLst>
        </pc:spChg>
      </pc:sldChg>
      <pc:sldChg chg="modSp">
        <pc:chgData name="LeTourneau, Melanie R" userId="S::melanie.letourneau@stls.frb.org::a11322e0-5f81-41bf-8d4f-1c8fa7cc7eeb" providerId="AD" clId="Web-{43C43D49-280D-BE86-DF7B-A989827D8392}" dt="2024-07-17T19:35:39.901" v="1" actId="20577"/>
        <pc:sldMkLst>
          <pc:docMk/>
          <pc:sldMk cId="2020304033" sldId="261"/>
        </pc:sldMkLst>
        <pc:spChg chg="mod">
          <ac:chgData name="LeTourneau, Melanie R" userId="S::melanie.letourneau@stls.frb.org::a11322e0-5f81-41bf-8d4f-1c8fa7cc7eeb" providerId="AD" clId="Web-{43C43D49-280D-BE86-DF7B-A989827D8392}" dt="2024-07-17T19:35:39.901" v="1" actId="20577"/>
          <ac:spMkLst>
            <pc:docMk/>
            <pc:sldMk cId="2020304033" sldId="261"/>
            <ac:spMk id="18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C5429-DD4E-461C-86B4-5ECD021F0462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44B90-C9C5-4EB2-8009-F866CC24E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2572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C5429-DD4E-461C-86B4-5ECD021F0462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44B90-C9C5-4EB2-8009-F866CC24E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1839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C5429-DD4E-461C-86B4-5ECD021F0462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44B90-C9C5-4EB2-8009-F866CC24E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5382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C5429-DD4E-461C-86B4-5ECD021F0462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44B90-C9C5-4EB2-8009-F866CC24E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6419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C5429-DD4E-461C-86B4-5ECD021F0462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44B90-C9C5-4EB2-8009-F866CC24E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550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C5429-DD4E-461C-86B4-5ECD021F0462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44B90-C9C5-4EB2-8009-F866CC24E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81955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C5429-DD4E-461C-86B4-5ECD021F0462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44B90-C9C5-4EB2-8009-F866CC24E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8098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C5429-DD4E-461C-86B4-5ECD021F0462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44B90-C9C5-4EB2-8009-F866CC24E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709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C5429-DD4E-461C-86B4-5ECD021F0462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44B90-C9C5-4EB2-8009-F866CC24E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204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C5429-DD4E-461C-86B4-5ECD021F0462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44B90-C9C5-4EB2-8009-F866CC24E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91107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C5429-DD4E-461C-86B4-5ECD021F0462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44B90-C9C5-4EB2-8009-F866CC24E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270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1C5429-DD4E-461C-86B4-5ECD021F0462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A44B90-C9C5-4EB2-8009-F866CC24E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8660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5158" y="188705"/>
            <a:ext cx="10167457" cy="1186115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8619" y="2716219"/>
            <a:ext cx="10120530" cy="1655762"/>
          </a:xfrm>
        </p:spPr>
        <p:txBody>
          <a:bodyPr>
            <a:normAutofit lnSpcReduction="10000"/>
          </a:bodyPr>
          <a:lstStyle/>
          <a:p>
            <a:r>
              <a:rPr lang="en-US" sz="5400" b="1" dirty="0">
                <a:latin typeface="Tw Cen MT Condensed" panose="020B0606020104020203" pitchFamily="34" charset="0"/>
                <a:cs typeface="Angsana New" panose="02020603050405020304" pitchFamily="18" charset="-34"/>
              </a:rPr>
              <a:t>Lesson 3B: Entrepreneurship—</a:t>
            </a:r>
          </a:p>
          <a:p>
            <a:r>
              <a:rPr lang="en-US" sz="5400" b="1" dirty="0">
                <a:latin typeface="Tw Cen MT Condensed" panose="020B0606020104020203" pitchFamily="34" charset="0"/>
                <a:cs typeface="Angsana New" panose="02020603050405020304" pitchFamily="18" charset="-34"/>
              </a:rPr>
              <a:t>Working for Yourself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447216" y="1329879"/>
            <a:ext cx="18473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5400" dirty="0">
              <a:latin typeface="Tw Cen MT Condensed" panose="020B0606020104020203" pitchFamily="34" charset="0"/>
              <a:cs typeface="Angsana New" panose="02020603050405020304" pitchFamily="18" charset="-34"/>
            </a:endParaRPr>
          </a:p>
          <a:p>
            <a:endParaRPr lang="en-US" dirty="0">
              <a:latin typeface="Tw Cen MT Condensed" panose="020B0606020104020203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764540" y="1445355"/>
            <a:ext cx="480868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>
                <a:latin typeface="Tw Cen MT Condensed" panose="020B0606020104020203" pitchFamily="34" charset="0"/>
                <a:cs typeface="Angsana New" panose="02020603050405020304" pitchFamily="18" charset="-34"/>
              </a:rPr>
              <a:t>Unit 3: Earning Income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20361" y="6204828"/>
            <a:ext cx="2371540" cy="47818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83899" y="6403146"/>
            <a:ext cx="6612579" cy="276999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r>
              <a:rPr lang="en-US" sz="1200" dirty="0">
                <a:latin typeface="Tw Cen MT Condensed"/>
              </a:rPr>
              <a:t>©2017, Minnesota Council on Economic Education. Developed in partnership with the Federal Reserve Bank of St. Louis. 2016 Revised Edition.</a:t>
            </a:r>
            <a:endParaRPr lang="en-US" sz="1200" dirty="0">
              <a:latin typeface="Tw Cen MT Condensed" panose="020B0606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3739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6664" y="1480991"/>
            <a:ext cx="10515600" cy="644859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 algn="ctr">
              <a:lnSpc>
                <a:spcPct val="92592"/>
              </a:lnSpc>
              <a:spcBef>
                <a:spcPts val="0"/>
              </a:spcBef>
              <a:buNone/>
            </a:pPr>
            <a:r>
              <a:rPr lang="en-US" sz="4000" b="1" dirty="0">
                <a:latin typeface="Tw Cen MT Condensed" panose="020B0606020104020203" pitchFamily="34" charset="0"/>
                <a:cs typeface="Angsana New" panose="02020603050405020304" pitchFamily="18" charset="-34"/>
              </a:rPr>
              <a:t>What personal characteristics do </a:t>
            </a:r>
            <a:endParaRPr lang="en-US"/>
          </a:p>
          <a:p>
            <a:pPr marL="0" indent="0" algn="ctr">
              <a:lnSpc>
                <a:spcPct val="92592"/>
              </a:lnSpc>
              <a:spcBef>
                <a:spcPts val="0"/>
              </a:spcBef>
              <a:buNone/>
            </a:pPr>
            <a:r>
              <a:rPr lang="en-US" sz="4000" b="1" dirty="0">
                <a:latin typeface="Tw Cen MT Condensed" panose="020B0606020104020203" pitchFamily="34" charset="0"/>
                <a:cs typeface="Angsana New" panose="02020603050405020304" pitchFamily="18" charset="-34"/>
              </a:rPr>
              <a:t>entrepreneurs often have?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3962398" y="330287"/>
            <a:ext cx="4218874" cy="705191"/>
          </a:xfrm>
          <a:prstGeom prst="rect">
            <a:avLst/>
          </a:prstGeom>
          <a:solidFill>
            <a:srgbClr val="005273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b="1" dirty="0">
                <a:solidFill>
                  <a:schemeClr val="bg1"/>
                </a:solidFill>
                <a:latin typeface="Tw Cen MT Condensed" panose="020B0606020104020203" pitchFamily="34" charset="0"/>
                <a:cs typeface="Angsana New" panose="02020603050405020304" pitchFamily="18" charset="-34"/>
              </a:rPr>
              <a:t>Compelling Question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57987" y="6446242"/>
            <a:ext cx="3534013" cy="411758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1131321" y="6069071"/>
            <a:ext cx="9428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5273"/>
                </a:solidFill>
                <a:latin typeface="Tw Cen MT Condensed" panose="020B0606020104020203" pitchFamily="34" charset="0"/>
              </a:rPr>
              <a:t>Lesson 3B</a:t>
            </a:r>
          </a:p>
        </p:txBody>
      </p:sp>
    </p:spTree>
    <p:extLst>
      <p:ext uri="{BB962C8B-B14F-4D97-AF65-F5344CB8AC3E}">
        <p14:creationId xmlns:p14="http://schemas.microsoft.com/office/powerpoint/2010/main" val="38155619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1599200" y="358186"/>
            <a:ext cx="8996095" cy="676026"/>
          </a:xfrm>
          <a:prstGeom prst="rect">
            <a:avLst/>
          </a:prstGeom>
          <a:solidFill>
            <a:srgbClr val="005273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b="1" dirty="0">
                <a:solidFill>
                  <a:schemeClr val="bg1"/>
                </a:solidFill>
                <a:latin typeface="Tw Cen MT Condensed" panose="020B0606020104020203" pitchFamily="34" charset="0"/>
                <a:cs typeface="Angsana New" panose="02020603050405020304" pitchFamily="18" charset="-34"/>
              </a:rPr>
              <a:t>Visual 3B.1: Scoring Your Personal Assessment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57987" y="6446242"/>
            <a:ext cx="3534013" cy="41175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669844" y="1258288"/>
            <a:ext cx="6796215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w Cen MT Condensed" panose="020B0606020104020203" pitchFamily="34" charset="0"/>
              </a:rPr>
              <a:t>1.   </a:t>
            </a:r>
            <a:r>
              <a:rPr lang="en-US" sz="2400" b="1" dirty="0">
                <a:latin typeface="Tw Cen MT Condensed" panose="020B0606020104020203" pitchFamily="34" charset="0"/>
              </a:rPr>
              <a:t>A.</a:t>
            </a:r>
            <a:r>
              <a:rPr lang="en-US" sz="2400" dirty="0">
                <a:latin typeface="Tw Cen MT Condensed" panose="020B0606020104020203" pitchFamily="34" charset="0"/>
              </a:rPr>
              <a:t> 3 points			</a:t>
            </a:r>
          </a:p>
          <a:p>
            <a:r>
              <a:rPr lang="en-US" sz="2400" b="1" dirty="0">
                <a:latin typeface="Tw Cen MT Condensed" panose="020B0606020104020203" pitchFamily="34" charset="0"/>
              </a:rPr>
              <a:t>     B.</a:t>
            </a:r>
            <a:r>
              <a:rPr lang="en-US" sz="2400" dirty="0">
                <a:latin typeface="Tw Cen MT Condensed" panose="020B0606020104020203" pitchFamily="34" charset="0"/>
              </a:rPr>
              <a:t> 2 points				</a:t>
            </a:r>
          </a:p>
          <a:p>
            <a:pPr>
              <a:spcAft>
                <a:spcPts val="1200"/>
              </a:spcAft>
            </a:pPr>
            <a:r>
              <a:rPr lang="en-US" sz="2400" b="1" dirty="0">
                <a:latin typeface="Tw Cen MT Condensed" panose="020B0606020104020203" pitchFamily="34" charset="0"/>
              </a:rPr>
              <a:t>     C.</a:t>
            </a:r>
            <a:r>
              <a:rPr lang="en-US" sz="2400" dirty="0">
                <a:latin typeface="Tw Cen MT Condensed" panose="020B0606020104020203" pitchFamily="34" charset="0"/>
              </a:rPr>
              <a:t> 1 point				</a:t>
            </a:r>
          </a:p>
          <a:p>
            <a:r>
              <a:rPr lang="en-US" sz="2400" dirty="0">
                <a:latin typeface="Tw Cen MT Condensed" panose="020B0606020104020203" pitchFamily="34" charset="0"/>
              </a:rPr>
              <a:t> 2.  </a:t>
            </a:r>
            <a:r>
              <a:rPr lang="en-US" sz="2400" b="1" dirty="0">
                <a:latin typeface="Tw Cen MT Condensed" panose="020B0606020104020203" pitchFamily="34" charset="0"/>
              </a:rPr>
              <a:t>A:</a:t>
            </a:r>
            <a:r>
              <a:rPr lang="en-US" sz="2400" dirty="0">
                <a:latin typeface="Tw Cen MT Condensed" panose="020B0606020104020203" pitchFamily="34" charset="0"/>
              </a:rPr>
              <a:t> 1 point			</a:t>
            </a:r>
          </a:p>
          <a:p>
            <a:r>
              <a:rPr lang="en-US" sz="2400" b="1" dirty="0">
                <a:latin typeface="Tw Cen MT Condensed" panose="020B0606020104020203" pitchFamily="34" charset="0"/>
              </a:rPr>
              <a:t>     B:</a:t>
            </a:r>
            <a:r>
              <a:rPr lang="en-US" sz="2400" dirty="0">
                <a:latin typeface="Tw Cen MT Condensed" panose="020B0606020104020203" pitchFamily="34" charset="0"/>
              </a:rPr>
              <a:t> 3 points 				</a:t>
            </a:r>
          </a:p>
          <a:p>
            <a:pPr>
              <a:spcAft>
                <a:spcPts val="1200"/>
              </a:spcAft>
            </a:pPr>
            <a:r>
              <a:rPr lang="en-US" sz="2400" b="1" dirty="0">
                <a:latin typeface="Tw Cen MT Condensed" panose="020B0606020104020203" pitchFamily="34" charset="0"/>
              </a:rPr>
              <a:t>     C:</a:t>
            </a:r>
            <a:r>
              <a:rPr lang="en-US" sz="2400" dirty="0">
                <a:latin typeface="Tw Cen MT Condensed" panose="020B0606020104020203" pitchFamily="34" charset="0"/>
              </a:rPr>
              <a:t> 2 points 				</a:t>
            </a:r>
          </a:p>
          <a:p>
            <a:r>
              <a:rPr lang="en-US" sz="2400" dirty="0">
                <a:latin typeface="Tw Cen MT Condensed" panose="020B0606020104020203" pitchFamily="34" charset="0"/>
              </a:rPr>
              <a:t> 3.  </a:t>
            </a:r>
            <a:r>
              <a:rPr lang="en-US" sz="2400" b="1" dirty="0">
                <a:latin typeface="Tw Cen MT Condensed" panose="020B0606020104020203" pitchFamily="34" charset="0"/>
              </a:rPr>
              <a:t>A.</a:t>
            </a:r>
            <a:r>
              <a:rPr lang="en-US" sz="2400" dirty="0">
                <a:latin typeface="Tw Cen MT Condensed" panose="020B0606020104020203" pitchFamily="34" charset="0"/>
              </a:rPr>
              <a:t> 2 points			</a:t>
            </a:r>
          </a:p>
          <a:p>
            <a:r>
              <a:rPr lang="en-US" sz="2400" b="1" dirty="0">
                <a:latin typeface="Tw Cen MT Condensed" panose="020B0606020104020203" pitchFamily="34" charset="0"/>
              </a:rPr>
              <a:t>     B.</a:t>
            </a:r>
            <a:r>
              <a:rPr lang="en-US" sz="2400" dirty="0">
                <a:latin typeface="Tw Cen MT Condensed" panose="020B0606020104020203" pitchFamily="34" charset="0"/>
              </a:rPr>
              <a:t> 3 points				</a:t>
            </a:r>
          </a:p>
          <a:p>
            <a:pPr>
              <a:spcAft>
                <a:spcPts val="1200"/>
              </a:spcAft>
            </a:pPr>
            <a:r>
              <a:rPr lang="en-US" sz="2400" b="1" dirty="0">
                <a:latin typeface="Tw Cen MT Condensed" panose="020B0606020104020203" pitchFamily="34" charset="0"/>
              </a:rPr>
              <a:t>     C.</a:t>
            </a:r>
            <a:r>
              <a:rPr lang="en-US" sz="2400" dirty="0">
                <a:latin typeface="Tw Cen MT Condensed" panose="020B0606020104020203" pitchFamily="34" charset="0"/>
              </a:rPr>
              <a:t> 1 point				</a:t>
            </a:r>
          </a:p>
          <a:p>
            <a:r>
              <a:rPr lang="en-US" sz="2400" dirty="0">
                <a:latin typeface="Tw Cen MT Condensed" panose="020B0606020104020203" pitchFamily="34" charset="0"/>
              </a:rPr>
              <a:t> 4.   </a:t>
            </a:r>
            <a:r>
              <a:rPr lang="en-US" sz="2400" b="1" dirty="0">
                <a:latin typeface="Tw Cen MT Condensed" panose="020B0606020104020203" pitchFamily="34" charset="0"/>
              </a:rPr>
              <a:t>A.</a:t>
            </a:r>
            <a:r>
              <a:rPr lang="en-US" sz="2400" dirty="0">
                <a:latin typeface="Tw Cen MT Condensed" panose="020B0606020104020203" pitchFamily="34" charset="0"/>
              </a:rPr>
              <a:t> 2 points			</a:t>
            </a:r>
          </a:p>
          <a:p>
            <a:r>
              <a:rPr lang="en-US" sz="2400" b="1" dirty="0">
                <a:latin typeface="Tw Cen MT Condensed" panose="020B0606020104020203" pitchFamily="34" charset="0"/>
              </a:rPr>
              <a:t>      B.</a:t>
            </a:r>
            <a:r>
              <a:rPr lang="en-US" sz="2400" dirty="0">
                <a:latin typeface="Tw Cen MT Condensed" panose="020B0606020104020203" pitchFamily="34" charset="0"/>
              </a:rPr>
              <a:t> 1 point 				</a:t>
            </a:r>
          </a:p>
          <a:p>
            <a:r>
              <a:rPr lang="en-US" sz="2400" b="1" dirty="0">
                <a:latin typeface="Tw Cen MT Condensed" panose="020B0606020104020203" pitchFamily="34" charset="0"/>
              </a:rPr>
              <a:t>      C.</a:t>
            </a:r>
            <a:r>
              <a:rPr lang="en-US" sz="2400" dirty="0">
                <a:latin typeface="Tw Cen MT Condensed" panose="020B0606020104020203" pitchFamily="34" charset="0"/>
              </a:rPr>
              <a:t> 3 points </a:t>
            </a:r>
            <a:r>
              <a:rPr lang="en-US" sz="2400" dirty="0"/>
              <a:t>	</a:t>
            </a:r>
          </a:p>
          <a:p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2950361" y="1261292"/>
            <a:ext cx="4801314" cy="49859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Tw Cen MT Condensed" panose="020B0606020104020203" pitchFamily="34" charset="0"/>
              </a:rPr>
              <a:t>5.   </a:t>
            </a:r>
            <a:r>
              <a:rPr lang="en-US" sz="2400" b="1" dirty="0">
                <a:latin typeface="Tw Cen MT Condensed" panose="020B0606020104020203" pitchFamily="34" charset="0"/>
              </a:rPr>
              <a:t>A.</a:t>
            </a:r>
            <a:r>
              <a:rPr lang="en-US" sz="2400" dirty="0">
                <a:latin typeface="Tw Cen MT Condensed" panose="020B0606020104020203" pitchFamily="34" charset="0"/>
              </a:rPr>
              <a:t> 1 point			</a:t>
            </a:r>
          </a:p>
          <a:p>
            <a:r>
              <a:rPr lang="en-US" sz="2400" dirty="0">
                <a:latin typeface="Tw Cen MT Condensed" panose="020B0606020104020203" pitchFamily="34" charset="0"/>
              </a:rPr>
              <a:t>      </a:t>
            </a:r>
            <a:r>
              <a:rPr lang="en-US" sz="2400" b="1" dirty="0">
                <a:latin typeface="Tw Cen MT Condensed" panose="020B0606020104020203" pitchFamily="34" charset="0"/>
              </a:rPr>
              <a:t>B.</a:t>
            </a:r>
            <a:r>
              <a:rPr lang="en-US" sz="2400" dirty="0">
                <a:latin typeface="Tw Cen MT Condensed" panose="020B0606020104020203" pitchFamily="34" charset="0"/>
              </a:rPr>
              <a:t> 3 points 			</a:t>
            </a:r>
          </a:p>
          <a:p>
            <a:pPr>
              <a:spcAft>
                <a:spcPts val="1200"/>
              </a:spcAft>
            </a:pPr>
            <a:r>
              <a:rPr lang="en-US" sz="2400" dirty="0">
                <a:latin typeface="Tw Cen MT Condensed" panose="020B0606020104020203" pitchFamily="34" charset="0"/>
              </a:rPr>
              <a:t>      </a:t>
            </a:r>
            <a:r>
              <a:rPr lang="en-US" sz="2400" b="1" dirty="0">
                <a:latin typeface="Tw Cen MT Condensed" panose="020B0606020104020203" pitchFamily="34" charset="0"/>
              </a:rPr>
              <a:t>C.</a:t>
            </a:r>
            <a:r>
              <a:rPr lang="en-US" sz="2400" dirty="0">
                <a:latin typeface="Tw Cen MT Condensed" panose="020B0606020104020203" pitchFamily="34" charset="0"/>
              </a:rPr>
              <a:t> 2 points				</a:t>
            </a:r>
          </a:p>
          <a:p>
            <a:r>
              <a:rPr lang="en-US" sz="2400" dirty="0">
                <a:latin typeface="Tw Cen MT Condensed" panose="020B0606020104020203" pitchFamily="34" charset="0"/>
              </a:rPr>
              <a:t> 6.   </a:t>
            </a:r>
            <a:r>
              <a:rPr lang="en-US" sz="2400" b="1" dirty="0">
                <a:latin typeface="Tw Cen MT Condensed" panose="020B0606020104020203" pitchFamily="34" charset="0"/>
              </a:rPr>
              <a:t>A.</a:t>
            </a:r>
            <a:r>
              <a:rPr lang="en-US" sz="2400" dirty="0">
                <a:latin typeface="Tw Cen MT Condensed" panose="020B0606020104020203" pitchFamily="34" charset="0"/>
              </a:rPr>
              <a:t> 3 points			</a:t>
            </a:r>
          </a:p>
          <a:p>
            <a:r>
              <a:rPr lang="en-US" sz="2400" dirty="0">
                <a:latin typeface="Tw Cen MT Condensed" panose="020B0606020104020203" pitchFamily="34" charset="0"/>
              </a:rPr>
              <a:t>       </a:t>
            </a:r>
            <a:r>
              <a:rPr lang="en-US" sz="2400" b="1" dirty="0">
                <a:latin typeface="Tw Cen MT Condensed" panose="020B0606020104020203" pitchFamily="34" charset="0"/>
              </a:rPr>
              <a:t>B.</a:t>
            </a:r>
            <a:r>
              <a:rPr lang="en-US" sz="2400" dirty="0">
                <a:latin typeface="Tw Cen MT Condensed" panose="020B0606020104020203" pitchFamily="34" charset="0"/>
              </a:rPr>
              <a:t> 2 points				</a:t>
            </a:r>
          </a:p>
          <a:p>
            <a:pPr>
              <a:spcAft>
                <a:spcPts val="1200"/>
              </a:spcAft>
            </a:pPr>
            <a:r>
              <a:rPr lang="en-US" sz="2400" dirty="0">
                <a:latin typeface="Tw Cen MT Condensed" panose="020B0606020104020203" pitchFamily="34" charset="0"/>
              </a:rPr>
              <a:t>       </a:t>
            </a:r>
            <a:r>
              <a:rPr lang="en-US" sz="2400" b="1" dirty="0">
                <a:latin typeface="Tw Cen MT Condensed" panose="020B0606020104020203" pitchFamily="34" charset="0"/>
              </a:rPr>
              <a:t>C.</a:t>
            </a:r>
            <a:r>
              <a:rPr lang="en-US" sz="2400" dirty="0">
                <a:latin typeface="Tw Cen MT Condensed" panose="020B0606020104020203" pitchFamily="34" charset="0"/>
              </a:rPr>
              <a:t> 1 point				</a:t>
            </a:r>
          </a:p>
          <a:p>
            <a:r>
              <a:rPr lang="en-US" sz="2400" dirty="0">
                <a:latin typeface="Tw Cen MT Condensed" panose="020B0606020104020203" pitchFamily="34" charset="0"/>
              </a:rPr>
              <a:t> 7.   </a:t>
            </a:r>
            <a:r>
              <a:rPr lang="en-US" sz="2400" b="1" dirty="0">
                <a:latin typeface="Tw Cen MT Condensed" panose="020B0606020104020203" pitchFamily="34" charset="0"/>
              </a:rPr>
              <a:t>A.</a:t>
            </a:r>
            <a:r>
              <a:rPr lang="en-US" sz="2400" dirty="0">
                <a:latin typeface="Tw Cen MT Condensed" panose="020B0606020104020203" pitchFamily="34" charset="0"/>
              </a:rPr>
              <a:t> 3 points			</a:t>
            </a:r>
          </a:p>
          <a:p>
            <a:r>
              <a:rPr lang="en-US" sz="2400" b="1" dirty="0">
                <a:latin typeface="Tw Cen MT Condensed" panose="020B0606020104020203" pitchFamily="34" charset="0"/>
              </a:rPr>
              <a:t>      B.</a:t>
            </a:r>
            <a:r>
              <a:rPr lang="en-US" sz="2400" dirty="0">
                <a:latin typeface="Tw Cen MT Condensed" panose="020B0606020104020203" pitchFamily="34" charset="0"/>
              </a:rPr>
              <a:t> 1 point 				</a:t>
            </a:r>
          </a:p>
          <a:p>
            <a:pPr>
              <a:spcAft>
                <a:spcPts val="1200"/>
              </a:spcAft>
            </a:pPr>
            <a:r>
              <a:rPr lang="en-US" sz="2400" b="1" dirty="0">
                <a:latin typeface="Tw Cen MT Condensed" panose="020B0606020104020203" pitchFamily="34" charset="0"/>
              </a:rPr>
              <a:t>      C.</a:t>
            </a:r>
            <a:r>
              <a:rPr lang="en-US" sz="2400" dirty="0">
                <a:latin typeface="Tw Cen MT Condensed" panose="020B0606020104020203" pitchFamily="34" charset="0"/>
              </a:rPr>
              <a:t> 2 points				</a:t>
            </a:r>
          </a:p>
          <a:p>
            <a:r>
              <a:rPr lang="en-US" sz="2400" b="1" dirty="0">
                <a:latin typeface="Tw Cen MT Condensed" panose="020B0606020104020203" pitchFamily="34" charset="0"/>
              </a:rPr>
              <a:t> </a:t>
            </a:r>
            <a:r>
              <a:rPr lang="en-US" sz="2400" dirty="0">
                <a:latin typeface="Tw Cen MT Condensed" panose="020B0606020104020203" pitchFamily="34" charset="0"/>
              </a:rPr>
              <a:t>8.   </a:t>
            </a:r>
            <a:r>
              <a:rPr lang="en-US" sz="2400" b="1" dirty="0">
                <a:latin typeface="Tw Cen MT Condensed" panose="020B0606020104020203" pitchFamily="34" charset="0"/>
              </a:rPr>
              <a:t>A.</a:t>
            </a:r>
            <a:r>
              <a:rPr lang="en-US" sz="2400" dirty="0">
                <a:latin typeface="Tw Cen MT Condensed" panose="020B0606020104020203" pitchFamily="34" charset="0"/>
              </a:rPr>
              <a:t> 3 points	</a:t>
            </a:r>
          </a:p>
          <a:p>
            <a:r>
              <a:rPr lang="en-US" sz="2400" b="1" dirty="0">
                <a:latin typeface="Tw Cen MT Condensed" panose="020B0606020104020203" pitchFamily="34" charset="0"/>
              </a:rPr>
              <a:t>      B.</a:t>
            </a:r>
            <a:r>
              <a:rPr lang="en-US" sz="2400" dirty="0">
                <a:latin typeface="Tw Cen MT Condensed" panose="020B0606020104020203" pitchFamily="34" charset="0"/>
              </a:rPr>
              <a:t> 2 points				</a:t>
            </a:r>
          </a:p>
          <a:p>
            <a:r>
              <a:rPr lang="en-US" sz="2400" b="1" dirty="0">
                <a:latin typeface="Tw Cen MT Condensed" panose="020B0606020104020203" pitchFamily="34" charset="0"/>
              </a:rPr>
              <a:t>      C.</a:t>
            </a:r>
            <a:r>
              <a:rPr lang="en-US" sz="2400" dirty="0">
                <a:latin typeface="Tw Cen MT Condensed" panose="020B0606020104020203" pitchFamily="34" charset="0"/>
              </a:rPr>
              <a:t> 1 point </a:t>
            </a:r>
          </a:p>
        </p:txBody>
      </p:sp>
      <p:sp>
        <p:nvSpPr>
          <p:cNvPr id="7" name="Rectangle 6"/>
          <p:cNvSpPr/>
          <p:nvPr/>
        </p:nvSpPr>
        <p:spPr>
          <a:xfrm>
            <a:off x="5178985" y="1280732"/>
            <a:ext cx="6096000" cy="498598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 dirty="0">
                <a:latin typeface="Tw Cen MT Condensed" panose="020B0606020104020203" pitchFamily="34" charset="0"/>
                <a:ea typeface="Times New Roman" panose="02020603050405020304" pitchFamily="18" charset="0"/>
              </a:rPr>
              <a:t>9.    </a:t>
            </a:r>
            <a:r>
              <a:rPr lang="en-US" sz="2400" b="1" dirty="0">
                <a:latin typeface="Tw Cen MT Condensed" panose="020B0606020104020203" pitchFamily="34" charset="0"/>
                <a:ea typeface="Times New Roman" panose="02020603050405020304" pitchFamily="18" charset="0"/>
              </a:rPr>
              <a:t>A.</a:t>
            </a:r>
            <a:r>
              <a:rPr lang="en-US" sz="2400" dirty="0">
                <a:latin typeface="Tw Cen MT Condensed" panose="020B0606020104020203" pitchFamily="34" charset="0"/>
                <a:ea typeface="Times New Roman" panose="02020603050405020304" pitchFamily="18" charset="0"/>
              </a:rPr>
              <a:t> 1 point</a:t>
            </a:r>
          </a:p>
          <a:p>
            <a:r>
              <a:rPr lang="en-US" sz="2400" dirty="0">
                <a:latin typeface="Tw Cen MT Condensed" panose="020B0606020104020203" pitchFamily="34" charset="0"/>
                <a:ea typeface="Times New Roman" panose="02020603050405020304" pitchFamily="18" charset="0"/>
              </a:rPr>
              <a:t>       </a:t>
            </a:r>
            <a:r>
              <a:rPr lang="en-US" sz="2400" b="1" dirty="0">
                <a:latin typeface="Tw Cen MT Condensed" panose="020B0606020104020203" pitchFamily="34" charset="0"/>
                <a:ea typeface="Times New Roman" panose="02020603050405020304" pitchFamily="18" charset="0"/>
              </a:rPr>
              <a:t>B.</a:t>
            </a:r>
            <a:r>
              <a:rPr lang="en-US" sz="2400" dirty="0">
                <a:latin typeface="Tw Cen MT Condensed" panose="020B0606020104020203" pitchFamily="34" charset="0"/>
                <a:ea typeface="Times New Roman" panose="02020603050405020304" pitchFamily="18" charset="0"/>
              </a:rPr>
              <a:t> 3 points</a:t>
            </a:r>
          </a:p>
          <a:p>
            <a:pPr>
              <a:spcAft>
                <a:spcPts val="1200"/>
              </a:spcAft>
            </a:pPr>
            <a:r>
              <a:rPr lang="en-US" sz="2400" b="1" dirty="0">
                <a:latin typeface="Tw Cen MT Condensed" panose="020B0606020104020203" pitchFamily="34" charset="0"/>
                <a:ea typeface="Times New Roman" panose="02020603050405020304" pitchFamily="18" charset="0"/>
              </a:rPr>
              <a:t>      C.</a:t>
            </a:r>
            <a:r>
              <a:rPr lang="en-US" sz="2400" dirty="0">
                <a:latin typeface="Tw Cen MT Condensed" panose="020B0606020104020203" pitchFamily="34" charset="0"/>
                <a:ea typeface="Times New Roman" panose="02020603050405020304" pitchFamily="18" charset="0"/>
              </a:rPr>
              <a:t> 2 points</a:t>
            </a:r>
          </a:p>
          <a:p>
            <a:r>
              <a:rPr lang="en-US" sz="2400" dirty="0">
                <a:latin typeface="Tw Cen MT Condensed" panose="020B0606020104020203" pitchFamily="34" charset="0"/>
                <a:ea typeface="Times New Roman" panose="02020603050405020304" pitchFamily="18" charset="0"/>
              </a:rPr>
              <a:t> 10.  </a:t>
            </a:r>
            <a:r>
              <a:rPr lang="en-US" sz="2400" b="1" dirty="0">
                <a:latin typeface="Tw Cen MT Condensed" panose="020B0606020104020203" pitchFamily="34" charset="0"/>
                <a:ea typeface="Times New Roman" panose="02020603050405020304" pitchFamily="18" charset="0"/>
              </a:rPr>
              <a:t>A:</a:t>
            </a:r>
            <a:r>
              <a:rPr lang="en-US" sz="2400" dirty="0">
                <a:latin typeface="Tw Cen MT Condensed" panose="020B0606020104020203" pitchFamily="34" charset="0"/>
                <a:ea typeface="Times New Roman" panose="02020603050405020304" pitchFamily="18" charset="0"/>
              </a:rPr>
              <a:t> 3 points</a:t>
            </a:r>
          </a:p>
          <a:p>
            <a:r>
              <a:rPr lang="en-US" sz="2400" dirty="0">
                <a:latin typeface="Tw Cen MT Condensed" panose="020B0606020104020203" pitchFamily="34" charset="0"/>
                <a:ea typeface="Times New Roman" panose="02020603050405020304" pitchFamily="18" charset="0"/>
              </a:rPr>
              <a:t>        </a:t>
            </a:r>
            <a:r>
              <a:rPr lang="en-US" sz="2400" b="1" dirty="0">
                <a:latin typeface="Tw Cen MT Condensed" panose="020B0606020104020203" pitchFamily="34" charset="0"/>
                <a:ea typeface="Times New Roman" panose="02020603050405020304" pitchFamily="18" charset="0"/>
              </a:rPr>
              <a:t>B:</a:t>
            </a:r>
            <a:r>
              <a:rPr lang="en-US" sz="2400" dirty="0">
                <a:latin typeface="Tw Cen MT Condensed" panose="020B0606020104020203" pitchFamily="34" charset="0"/>
                <a:ea typeface="Times New Roman" panose="02020603050405020304" pitchFamily="18" charset="0"/>
              </a:rPr>
              <a:t> 1 point</a:t>
            </a:r>
          </a:p>
          <a:p>
            <a:pPr>
              <a:spcAft>
                <a:spcPts val="1200"/>
              </a:spcAft>
            </a:pPr>
            <a:r>
              <a:rPr lang="en-US" sz="2400" dirty="0">
                <a:latin typeface="Tw Cen MT Condensed" panose="020B0606020104020203" pitchFamily="34" charset="0"/>
                <a:ea typeface="Times New Roman" panose="02020603050405020304" pitchFamily="18" charset="0"/>
              </a:rPr>
              <a:t>        </a:t>
            </a:r>
            <a:r>
              <a:rPr lang="en-US" sz="2400" b="1" dirty="0">
                <a:latin typeface="Tw Cen MT Condensed" panose="020B0606020104020203" pitchFamily="34" charset="0"/>
                <a:ea typeface="Times New Roman" panose="02020603050405020304" pitchFamily="18" charset="0"/>
              </a:rPr>
              <a:t>C:</a:t>
            </a:r>
            <a:r>
              <a:rPr lang="en-US" sz="2400" dirty="0">
                <a:latin typeface="Tw Cen MT Condensed" panose="020B0606020104020203" pitchFamily="34" charset="0"/>
                <a:ea typeface="Times New Roman" panose="02020603050405020304" pitchFamily="18" charset="0"/>
              </a:rPr>
              <a:t> 2 points</a:t>
            </a:r>
          </a:p>
          <a:p>
            <a:r>
              <a:rPr lang="en-US" sz="2400" dirty="0">
                <a:latin typeface="Tw Cen MT Condensed" panose="020B0606020104020203" pitchFamily="34" charset="0"/>
                <a:ea typeface="Times New Roman" panose="02020603050405020304" pitchFamily="18" charset="0"/>
              </a:rPr>
              <a:t>11.  </a:t>
            </a:r>
            <a:r>
              <a:rPr lang="en-US" sz="2400" b="1" dirty="0">
                <a:latin typeface="Tw Cen MT Condensed" panose="020B0606020104020203" pitchFamily="34" charset="0"/>
                <a:ea typeface="Times New Roman" panose="02020603050405020304" pitchFamily="18" charset="0"/>
              </a:rPr>
              <a:t>A:</a:t>
            </a:r>
            <a:r>
              <a:rPr lang="en-US" sz="2400" dirty="0">
                <a:latin typeface="Tw Cen MT Condensed" panose="020B0606020104020203" pitchFamily="34" charset="0"/>
                <a:ea typeface="Times New Roman" panose="02020603050405020304" pitchFamily="18" charset="0"/>
              </a:rPr>
              <a:t> 3 points</a:t>
            </a:r>
          </a:p>
          <a:p>
            <a:r>
              <a:rPr lang="en-US" sz="2400" dirty="0">
                <a:latin typeface="Tw Cen MT Condensed" panose="020B0606020104020203" pitchFamily="34" charset="0"/>
                <a:ea typeface="Times New Roman" panose="02020603050405020304" pitchFamily="18" charset="0"/>
              </a:rPr>
              <a:t>       </a:t>
            </a:r>
            <a:r>
              <a:rPr lang="en-US" sz="2400" b="1" dirty="0">
                <a:latin typeface="Tw Cen MT Condensed" panose="020B0606020104020203" pitchFamily="34" charset="0"/>
                <a:ea typeface="Times New Roman" panose="02020603050405020304" pitchFamily="18" charset="0"/>
              </a:rPr>
              <a:t>B:</a:t>
            </a:r>
            <a:r>
              <a:rPr lang="en-US" sz="2400" dirty="0">
                <a:latin typeface="Tw Cen MT Condensed" panose="020B0606020104020203" pitchFamily="34" charset="0"/>
                <a:ea typeface="Times New Roman" panose="02020603050405020304" pitchFamily="18" charset="0"/>
              </a:rPr>
              <a:t> 2 points</a:t>
            </a:r>
          </a:p>
          <a:p>
            <a:pPr>
              <a:spcAft>
                <a:spcPts val="1200"/>
              </a:spcAft>
            </a:pPr>
            <a:r>
              <a:rPr lang="en-US" sz="2400" b="1" dirty="0">
                <a:latin typeface="Tw Cen MT Condensed" panose="020B0606020104020203" pitchFamily="34" charset="0"/>
                <a:ea typeface="Times New Roman" panose="02020603050405020304" pitchFamily="18" charset="0"/>
              </a:rPr>
              <a:t>      C:</a:t>
            </a:r>
            <a:r>
              <a:rPr lang="en-US" sz="2400" dirty="0">
                <a:latin typeface="Tw Cen MT Condensed" panose="020B0606020104020203" pitchFamily="34" charset="0"/>
                <a:ea typeface="Times New Roman" panose="02020603050405020304" pitchFamily="18" charset="0"/>
              </a:rPr>
              <a:t> 1 point</a:t>
            </a:r>
          </a:p>
          <a:p>
            <a:r>
              <a:rPr lang="en-US" sz="2400" dirty="0">
                <a:latin typeface="Tw Cen MT Condensed" panose="020B0606020104020203" pitchFamily="34" charset="0"/>
                <a:ea typeface="Times New Roman" panose="02020603050405020304" pitchFamily="18" charset="0"/>
              </a:rPr>
              <a:t> 12.  </a:t>
            </a:r>
            <a:r>
              <a:rPr lang="en-US" sz="2400" b="1" dirty="0">
                <a:latin typeface="Tw Cen MT Condensed" panose="020B0606020104020203" pitchFamily="34" charset="0"/>
                <a:ea typeface="Times New Roman" panose="02020603050405020304" pitchFamily="18" charset="0"/>
              </a:rPr>
              <a:t>A:</a:t>
            </a:r>
            <a:r>
              <a:rPr lang="en-US" sz="2400" dirty="0">
                <a:latin typeface="Tw Cen MT Condensed" panose="020B0606020104020203" pitchFamily="34" charset="0"/>
                <a:ea typeface="Times New Roman" panose="02020603050405020304" pitchFamily="18" charset="0"/>
              </a:rPr>
              <a:t> 1 point</a:t>
            </a:r>
          </a:p>
          <a:p>
            <a:r>
              <a:rPr lang="en-US" sz="2400" dirty="0">
                <a:latin typeface="Tw Cen MT Condensed" panose="020B0606020104020203" pitchFamily="34" charset="0"/>
                <a:ea typeface="Times New Roman" panose="02020603050405020304" pitchFamily="18" charset="0"/>
              </a:rPr>
              <a:t>        </a:t>
            </a:r>
            <a:r>
              <a:rPr lang="en-US" sz="2400" b="1" dirty="0">
                <a:latin typeface="Tw Cen MT Condensed" panose="020B0606020104020203" pitchFamily="34" charset="0"/>
                <a:ea typeface="Times New Roman" panose="02020603050405020304" pitchFamily="18" charset="0"/>
              </a:rPr>
              <a:t>B:</a:t>
            </a:r>
            <a:r>
              <a:rPr lang="en-US" sz="2400" dirty="0">
                <a:latin typeface="Tw Cen MT Condensed" panose="020B0606020104020203" pitchFamily="34" charset="0"/>
                <a:ea typeface="Times New Roman" panose="02020603050405020304" pitchFamily="18" charset="0"/>
              </a:rPr>
              <a:t> 3 points</a:t>
            </a:r>
          </a:p>
          <a:p>
            <a:r>
              <a:rPr lang="en-US" sz="2400" dirty="0">
                <a:latin typeface="Tw Cen MT Condensed" panose="020B0606020104020203" pitchFamily="34" charset="0"/>
                <a:ea typeface="Times New Roman" panose="02020603050405020304" pitchFamily="18" charset="0"/>
              </a:rPr>
              <a:t>        </a:t>
            </a:r>
            <a:r>
              <a:rPr lang="en-US" sz="2400" b="1" dirty="0">
                <a:latin typeface="Tw Cen MT Condensed" panose="020B0606020104020203" pitchFamily="34" charset="0"/>
                <a:ea typeface="Times New Roman" panose="02020603050405020304" pitchFamily="18" charset="0"/>
              </a:rPr>
              <a:t>C:</a:t>
            </a:r>
            <a:r>
              <a:rPr lang="en-US" sz="2400" dirty="0">
                <a:latin typeface="Tw Cen MT Condensed" panose="020B0606020104020203" pitchFamily="34" charset="0"/>
                <a:ea typeface="Times New Roman" panose="02020603050405020304" pitchFamily="18" charset="0"/>
              </a:rPr>
              <a:t> 2 points</a:t>
            </a:r>
            <a:endParaRPr lang="en-US" sz="2400" dirty="0">
              <a:effectLst/>
              <a:latin typeface="Tw Cen MT Condensed" panose="020B0606020104020203" pitchFamily="34" charset="0"/>
              <a:ea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524782" y="1255626"/>
            <a:ext cx="6096000" cy="498598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 dirty="0">
                <a:latin typeface="Tw Cen MT Condensed" panose="020B0606020104020203" pitchFamily="34" charset="0"/>
                <a:ea typeface="Times New Roman" panose="02020603050405020304" pitchFamily="18" charset="0"/>
              </a:rPr>
              <a:t>13. </a:t>
            </a:r>
            <a:r>
              <a:rPr lang="en-US" sz="2400" b="1" dirty="0">
                <a:latin typeface="Tw Cen MT Condensed" panose="020B0606020104020203" pitchFamily="34" charset="0"/>
                <a:ea typeface="Times New Roman" panose="02020603050405020304" pitchFamily="18" charset="0"/>
              </a:rPr>
              <a:t>A.</a:t>
            </a:r>
            <a:r>
              <a:rPr lang="en-US" sz="2400" dirty="0">
                <a:latin typeface="Tw Cen MT Condensed" panose="020B0606020104020203" pitchFamily="34" charset="0"/>
                <a:ea typeface="Times New Roman" panose="02020603050405020304" pitchFamily="18" charset="0"/>
              </a:rPr>
              <a:t> 1 point</a:t>
            </a:r>
          </a:p>
          <a:p>
            <a:r>
              <a:rPr lang="en-US" sz="2400" b="1" dirty="0">
                <a:latin typeface="Tw Cen MT Condensed" panose="020B0606020104020203" pitchFamily="34" charset="0"/>
                <a:ea typeface="Times New Roman" panose="02020603050405020304" pitchFamily="18" charset="0"/>
              </a:rPr>
              <a:t>     B.</a:t>
            </a:r>
            <a:r>
              <a:rPr lang="en-US" sz="2400" dirty="0">
                <a:latin typeface="Tw Cen MT Condensed" panose="020B0606020104020203" pitchFamily="34" charset="0"/>
                <a:ea typeface="Times New Roman" panose="02020603050405020304" pitchFamily="18" charset="0"/>
              </a:rPr>
              <a:t> 2 points</a:t>
            </a:r>
          </a:p>
          <a:p>
            <a:pPr>
              <a:spcAft>
                <a:spcPts val="1200"/>
              </a:spcAft>
            </a:pPr>
            <a:r>
              <a:rPr lang="en-US" sz="2400" b="1" dirty="0">
                <a:latin typeface="Tw Cen MT Condensed" panose="020B0606020104020203" pitchFamily="34" charset="0"/>
                <a:ea typeface="Times New Roman" panose="02020603050405020304" pitchFamily="18" charset="0"/>
              </a:rPr>
              <a:t>     C.</a:t>
            </a:r>
            <a:r>
              <a:rPr lang="en-US" sz="2400" dirty="0">
                <a:latin typeface="Tw Cen MT Condensed" panose="020B0606020104020203" pitchFamily="34" charset="0"/>
                <a:ea typeface="Times New Roman" panose="02020603050405020304" pitchFamily="18" charset="0"/>
              </a:rPr>
              <a:t> 3 points</a:t>
            </a:r>
          </a:p>
          <a:p>
            <a:r>
              <a:rPr lang="en-US" sz="2400" dirty="0">
                <a:latin typeface="Tw Cen MT Condensed" panose="020B0606020104020203" pitchFamily="34" charset="0"/>
                <a:ea typeface="Times New Roman" panose="02020603050405020304" pitchFamily="18" charset="0"/>
              </a:rPr>
              <a:t> 14. </a:t>
            </a:r>
            <a:r>
              <a:rPr lang="en-US" sz="2400" b="1" dirty="0">
                <a:latin typeface="Tw Cen MT Condensed" panose="020B0606020104020203" pitchFamily="34" charset="0"/>
                <a:ea typeface="Times New Roman" panose="02020603050405020304" pitchFamily="18" charset="0"/>
              </a:rPr>
              <a:t>A.</a:t>
            </a:r>
            <a:r>
              <a:rPr lang="en-US" sz="2400" dirty="0">
                <a:latin typeface="Tw Cen MT Condensed" panose="020B0606020104020203" pitchFamily="34" charset="0"/>
                <a:ea typeface="Times New Roman" panose="02020603050405020304" pitchFamily="18" charset="0"/>
              </a:rPr>
              <a:t> 3 points</a:t>
            </a:r>
          </a:p>
          <a:p>
            <a:r>
              <a:rPr lang="en-US" sz="2400" b="1" dirty="0">
                <a:latin typeface="Tw Cen MT Condensed" panose="020B0606020104020203" pitchFamily="34" charset="0"/>
                <a:ea typeface="Times New Roman" panose="02020603050405020304" pitchFamily="18" charset="0"/>
              </a:rPr>
              <a:t>      B.</a:t>
            </a:r>
            <a:r>
              <a:rPr lang="en-US" sz="2400" dirty="0">
                <a:latin typeface="Tw Cen MT Condensed" panose="020B0606020104020203" pitchFamily="34" charset="0"/>
                <a:ea typeface="Times New Roman" panose="02020603050405020304" pitchFamily="18" charset="0"/>
              </a:rPr>
              <a:t> 2 points</a:t>
            </a:r>
          </a:p>
          <a:p>
            <a:pPr>
              <a:spcAft>
                <a:spcPts val="1200"/>
              </a:spcAft>
            </a:pPr>
            <a:r>
              <a:rPr lang="en-US" sz="2400" b="1" dirty="0">
                <a:latin typeface="Tw Cen MT Condensed" panose="020B0606020104020203" pitchFamily="34" charset="0"/>
                <a:ea typeface="Times New Roman" panose="02020603050405020304" pitchFamily="18" charset="0"/>
              </a:rPr>
              <a:t>      C.</a:t>
            </a:r>
            <a:r>
              <a:rPr lang="en-US" sz="2400" dirty="0">
                <a:latin typeface="Tw Cen MT Condensed" panose="020B0606020104020203" pitchFamily="34" charset="0"/>
                <a:ea typeface="Times New Roman" panose="02020603050405020304" pitchFamily="18" charset="0"/>
              </a:rPr>
              <a:t> 1 point</a:t>
            </a:r>
          </a:p>
          <a:p>
            <a:r>
              <a:rPr lang="en-US" sz="2400" dirty="0">
                <a:latin typeface="Tw Cen MT Condensed" panose="020B0606020104020203" pitchFamily="34" charset="0"/>
                <a:ea typeface="Times New Roman" panose="02020603050405020304" pitchFamily="18" charset="0"/>
              </a:rPr>
              <a:t> 15. </a:t>
            </a:r>
            <a:r>
              <a:rPr lang="en-US" sz="2400" b="1" dirty="0">
                <a:latin typeface="Tw Cen MT Condensed" panose="020B0606020104020203" pitchFamily="34" charset="0"/>
                <a:ea typeface="Times New Roman" panose="02020603050405020304" pitchFamily="18" charset="0"/>
              </a:rPr>
              <a:t>A.</a:t>
            </a:r>
            <a:r>
              <a:rPr lang="en-US" sz="2400" dirty="0">
                <a:latin typeface="Tw Cen MT Condensed" panose="020B0606020104020203" pitchFamily="34" charset="0"/>
                <a:ea typeface="Times New Roman" panose="02020603050405020304" pitchFamily="18" charset="0"/>
              </a:rPr>
              <a:t> 1 point</a:t>
            </a:r>
          </a:p>
          <a:p>
            <a:r>
              <a:rPr lang="en-US" sz="2400" b="1" dirty="0">
                <a:latin typeface="Tw Cen MT Condensed" panose="020B0606020104020203" pitchFamily="34" charset="0"/>
                <a:ea typeface="Times New Roman" panose="02020603050405020304" pitchFamily="18" charset="0"/>
              </a:rPr>
              <a:t>      B.</a:t>
            </a:r>
            <a:r>
              <a:rPr lang="en-US" sz="2400" dirty="0">
                <a:latin typeface="Tw Cen MT Condensed" panose="020B0606020104020203" pitchFamily="34" charset="0"/>
                <a:ea typeface="Times New Roman" panose="02020603050405020304" pitchFamily="18" charset="0"/>
              </a:rPr>
              <a:t> 3 points</a:t>
            </a:r>
          </a:p>
          <a:p>
            <a:pPr>
              <a:spcAft>
                <a:spcPts val="1200"/>
              </a:spcAft>
            </a:pPr>
            <a:r>
              <a:rPr lang="en-US" sz="2400" b="1" dirty="0">
                <a:latin typeface="Tw Cen MT Condensed" panose="020B0606020104020203" pitchFamily="34" charset="0"/>
                <a:ea typeface="Times New Roman" panose="02020603050405020304" pitchFamily="18" charset="0"/>
              </a:rPr>
              <a:t>      C.</a:t>
            </a:r>
            <a:r>
              <a:rPr lang="en-US" sz="2400" dirty="0">
                <a:latin typeface="Tw Cen MT Condensed" panose="020B0606020104020203" pitchFamily="34" charset="0"/>
                <a:ea typeface="Times New Roman" panose="02020603050405020304" pitchFamily="18" charset="0"/>
              </a:rPr>
              <a:t> 2 points</a:t>
            </a:r>
          </a:p>
          <a:p>
            <a:r>
              <a:rPr lang="en-US" sz="2400" dirty="0">
                <a:latin typeface="Tw Cen MT Condensed" panose="020B0606020104020203" pitchFamily="34" charset="0"/>
                <a:ea typeface="Times New Roman" panose="02020603050405020304" pitchFamily="18" charset="0"/>
              </a:rPr>
              <a:t> 16. </a:t>
            </a:r>
            <a:r>
              <a:rPr lang="en-US" sz="2400" b="1" dirty="0">
                <a:latin typeface="Tw Cen MT Condensed" panose="020B0606020104020203" pitchFamily="34" charset="0"/>
                <a:ea typeface="Times New Roman" panose="02020603050405020304" pitchFamily="18" charset="0"/>
              </a:rPr>
              <a:t>A.</a:t>
            </a:r>
            <a:r>
              <a:rPr lang="en-US" sz="2400" dirty="0">
                <a:latin typeface="Tw Cen MT Condensed" panose="020B0606020104020203" pitchFamily="34" charset="0"/>
                <a:ea typeface="Times New Roman" panose="02020603050405020304" pitchFamily="18" charset="0"/>
              </a:rPr>
              <a:t> 2 points</a:t>
            </a:r>
          </a:p>
          <a:p>
            <a:r>
              <a:rPr lang="en-US" sz="2400" b="1" dirty="0">
                <a:latin typeface="Tw Cen MT Condensed" panose="020B0606020104020203" pitchFamily="34" charset="0"/>
                <a:ea typeface="Times New Roman" panose="02020603050405020304" pitchFamily="18" charset="0"/>
              </a:rPr>
              <a:t>      B.</a:t>
            </a:r>
            <a:r>
              <a:rPr lang="en-US" sz="2400" dirty="0">
                <a:latin typeface="Tw Cen MT Condensed" panose="020B0606020104020203" pitchFamily="34" charset="0"/>
                <a:ea typeface="Times New Roman" panose="02020603050405020304" pitchFamily="18" charset="0"/>
              </a:rPr>
              <a:t> 1 point</a:t>
            </a:r>
          </a:p>
          <a:p>
            <a:r>
              <a:rPr lang="en-US" sz="2400" b="1" dirty="0">
                <a:latin typeface="Tw Cen MT Condensed" panose="020B0606020104020203" pitchFamily="34" charset="0"/>
                <a:ea typeface="Times New Roman" panose="02020603050405020304" pitchFamily="18" charset="0"/>
              </a:rPr>
              <a:t>      C.</a:t>
            </a:r>
            <a:r>
              <a:rPr lang="en-US" sz="2400" dirty="0">
                <a:latin typeface="Tw Cen MT Condensed" panose="020B0606020104020203" pitchFamily="34" charset="0"/>
                <a:ea typeface="Times New Roman" panose="02020603050405020304" pitchFamily="18" charset="0"/>
              </a:rPr>
              <a:t> 3 points</a:t>
            </a:r>
            <a:endParaRPr lang="en-US" sz="2400" dirty="0">
              <a:effectLst/>
              <a:latin typeface="Tw Cen MT Condensed" panose="020B0606020104020203" pitchFamily="34" charset="0"/>
              <a:ea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972689" y="1280732"/>
            <a:ext cx="1534394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Tw Cen MT Condensed" panose="020B0606020104020203" pitchFamily="34" charset="0"/>
              </a:rPr>
              <a:t>17. </a:t>
            </a:r>
            <a:r>
              <a:rPr lang="en-US" sz="2400" b="1" dirty="0">
                <a:latin typeface="Tw Cen MT Condensed" panose="020B0606020104020203" pitchFamily="34" charset="0"/>
              </a:rPr>
              <a:t>A.</a:t>
            </a:r>
            <a:r>
              <a:rPr lang="en-US" sz="2400" dirty="0">
                <a:latin typeface="Tw Cen MT Condensed" panose="020B0606020104020203" pitchFamily="34" charset="0"/>
              </a:rPr>
              <a:t> 3 points</a:t>
            </a:r>
          </a:p>
          <a:p>
            <a:r>
              <a:rPr lang="en-US" sz="2400" b="1" dirty="0">
                <a:latin typeface="Tw Cen MT Condensed" panose="020B0606020104020203" pitchFamily="34" charset="0"/>
              </a:rPr>
              <a:t>     B.</a:t>
            </a:r>
            <a:r>
              <a:rPr lang="en-US" sz="2400" dirty="0">
                <a:latin typeface="Tw Cen MT Condensed" panose="020B0606020104020203" pitchFamily="34" charset="0"/>
              </a:rPr>
              <a:t> 2 points</a:t>
            </a:r>
          </a:p>
          <a:p>
            <a:r>
              <a:rPr lang="en-US" sz="2400" b="1" dirty="0">
                <a:latin typeface="Tw Cen MT Condensed" panose="020B0606020104020203" pitchFamily="34" charset="0"/>
              </a:rPr>
              <a:t>     C.</a:t>
            </a:r>
            <a:r>
              <a:rPr lang="en-US" sz="2400" dirty="0">
                <a:latin typeface="Tw Cen MT Condensed" panose="020B0606020104020203" pitchFamily="34" charset="0"/>
              </a:rPr>
              <a:t> 1 point</a:t>
            </a:r>
          </a:p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131321" y="6069071"/>
            <a:ext cx="9428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5273"/>
                </a:solidFill>
                <a:latin typeface="Tw Cen MT Condensed" panose="020B0606020104020203" pitchFamily="34" charset="0"/>
              </a:rPr>
              <a:t>Lesson 3B</a:t>
            </a:r>
          </a:p>
        </p:txBody>
      </p:sp>
    </p:spTree>
    <p:extLst>
      <p:ext uri="{BB962C8B-B14F-4D97-AF65-F5344CB8AC3E}">
        <p14:creationId xmlns:p14="http://schemas.microsoft.com/office/powerpoint/2010/main" val="21725254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1719743" y="349797"/>
            <a:ext cx="8783274" cy="676026"/>
          </a:xfrm>
          <a:prstGeom prst="rect">
            <a:avLst/>
          </a:prstGeom>
          <a:solidFill>
            <a:srgbClr val="005273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b="1" dirty="0">
                <a:solidFill>
                  <a:schemeClr val="bg1"/>
                </a:solidFill>
                <a:latin typeface="Tw Cen MT Condensed" panose="020B0606020104020203" pitchFamily="34" charset="0"/>
                <a:cs typeface="Angsana New" panose="02020603050405020304" pitchFamily="18" charset="-34"/>
              </a:rPr>
              <a:t>Visual 3B.2: Characteristics of Entrepreneurs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57987" y="6446242"/>
            <a:ext cx="3534013" cy="411758"/>
          </a:xfrm>
          <a:prstGeom prst="rect">
            <a:avLst/>
          </a:prstGeom>
        </p:spPr>
      </p:pic>
      <p:sp>
        <p:nvSpPr>
          <p:cNvPr id="18" name="Content Placeholder 2"/>
          <p:cNvSpPr>
            <a:spLocks noGrp="1"/>
          </p:cNvSpPr>
          <p:nvPr>
            <p:ph sz="half" idx="1"/>
          </p:nvPr>
        </p:nvSpPr>
        <p:spPr>
          <a:xfrm>
            <a:off x="466686" y="1376288"/>
            <a:ext cx="5181600" cy="4351338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3600" b="1" dirty="0">
                <a:latin typeface="Tw Cen MT Condensed" panose="020B0606020104020203" pitchFamily="34" charset="0"/>
                <a:cs typeface="Angsana New" panose="02020603050405020304" pitchFamily="18" charset="-34"/>
              </a:rPr>
              <a:t>Willing to take risks</a:t>
            </a:r>
          </a:p>
          <a:p>
            <a:r>
              <a:rPr lang="en-US" sz="3600" b="1" dirty="0">
                <a:latin typeface="Tw Cen MT Condensed" panose="020B0606020104020203" pitchFamily="34" charset="0"/>
                <a:cs typeface="Angsana New" panose="02020603050405020304" pitchFamily="18" charset="-34"/>
              </a:rPr>
              <a:t>Willing to work hard</a:t>
            </a:r>
          </a:p>
          <a:p>
            <a:r>
              <a:rPr lang="en-US" sz="3600" b="1" dirty="0">
                <a:latin typeface="Tw Cen MT Condensed" panose="020B0606020104020203" pitchFamily="34" charset="0"/>
                <a:cs typeface="Angsana New" panose="02020603050405020304" pitchFamily="18" charset="-34"/>
              </a:rPr>
              <a:t>Willing to persevere</a:t>
            </a:r>
          </a:p>
          <a:p>
            <a:r>
              <a:rPr lang="en-US" sz="3600" b="1" dirty="0">
                <a:latin typeface="Tw Cen MT Condensed" panose="020B0606020104020203" pitchFamily="34" charset="0"/>
                <a:cs typeface="Angsana New" panose="02020603050405020304" pitchFamily="18" charset="-34"/>
              </a:rPr>
              <a:t>Willing and able to lead</a:t>
            </a:r>
          </a:p>
          <a:p>
            <a:pPr>
              <a:lnSpc>
                <a:spcPct val="76103"/>
              </a:lnSpc>
              <a:spcBef>
                <a:spcPts val="1800"/>
              </a:spcBef>
            </a:pPr>
            <a:r>
              <a:rPr lang="en-US" sz="3600" b="1" dirty="0">
                <a:latin typeface="Tw Cen MT Condensed" panose="020B0606020104020203" pitchFamily="34" charset="0"/>
                <a:cs typeface="Angsana New" panose="02020603050405020304" pitchFamily="18" charset="-34"/>
              </a:rPr>
              <a:t>Willing and able to solve problems</a:t>
            </a:r>
          </a:p>
          <a:p>
            <a:pPr>
              <a:lnSpc>
                <a:spcPct val="76103"/>
              </a:lnSpc>
              <a:spcBef>
                <a:spcPts val="1800"/>
              </a:spcBef>
            </a:pPr>
            <a:r>
              <a:rPr lang="en-US" sz="3600" b="1" dirty="0">
                <a:latin typeface="Tw Cen MT Condensed" panose="020B0606020104020203" pitchFamily="34" charset="0"/>
                <a:cs typeface="Angsana New" panose="02020603050405020304" pitchFamily="18" charset="-34"/>
              </a:rPr>
              <a:t>Willing and able to make decisions</a:t>
            </a:r>
          </a:p>
          <a:p>
            <a:r>
              <a:rPr lang="en-US" sz="3600" b="1" dirty="0">
                <a:latin typeface="Tw Cen MT Condensed" panose="020B0606020104020203" pitchFamily="34" charset="0"/>
                <a:cs typeface="Angsana New" panose="02020603050405020304" pitchFamily="18" charset="-34"/>
              </a:rPr>
              <a:t>Able to plan and organize</a:t>
            </a:r>
          </a:p>
          <a:p>
            <a:pPr marL="0" indent="0">
              <a:buNone/>
            </a:pPr>
            <a:endParaRPr lang="en-US" sz="3600" b="1" dirty="0">
              <a:latin typeface="Tw Cen MT Condensed" panose="020B0606020104020203" pitchFamily="34" charset="0"/>
              <a:cs typeface="Angsana New" panose="02020603050405020304" pitchFamily="18" charset="-34"/>
            </a:endParaRPr>
          </a:p>
        </p:txBody>
      </p:sp>
      <p:sp>
        <p:nvSpPr>
          <p:cNvPr id="19" name="Content Placeholder 5"/>
          <p:cNvSpPr txBox="1">
            <a:spLocks/>
          </p:cNvSpPr>
          <p:nvPr/>
        </p:nvSpPr>
        <p:spPr>
          <a:xfrm>
            <a:off x="5057615" y="1382631"/>
            <a:ext cx="5181600" cy="435133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b="1" dirty="0">
                <a:latin typeface="Tw Cen MT Condensed" panose="020B0606020104020203" pitchFamily="34" charset="0"/>
                <a:cs typeface="Angsana New" panose="02020603050405020304" pitchFamily="18" charset="-34"/>
              </a:rPr>
              <a:t>Self-reliant</a:t>
            </a:r>
          </a:p>
          <a:p>
            <a:r>
              <a:rPr lang="en-US" sz="3600" b="1" dirty="0">
                <a:latin typeface="Tw Cen MT Condensed" panose="020B0606020104020203" pitchFamily="34" charset="0"/>
                <a:cs typeface="Angsana New" panose="02020603050405020304" pitchFamily="18" charset="-34"/>
              </a:rPr>
              <a:t>Self-confident</a:t>
            </a:r>
          </a:p>
          <a:p>
            <a:r>
              <a:rPr lang="en-US" sz="3600" b="1" dirty="0">
                <a:latin typeface="Tw Cen MT Condensed" panose="020B0606020104020203" pitchFamily="34" charset="0"/>
                <a:cs typeface="Angsana New" panose="02020603050405020304" pitchFamily="18" charset="-34"/>
              </a:rPr>
              <a:t>Self-motivated</a:t>
            </a:r>
          </a:p>
          <a:p>
            <a:r>
              <a:rPr lang="en-US" sz="3600" b="1" dirty="0">
                <a:latin typeface="Tw Cen MT Condensed" panose="020B0606020104020203" pitchFamily="34" charset="0"/>
                <a:cs typeface="Angsana New" panose="02020603050405020304" pitchFamily="18" charset="-34"/>
              </a:rPr>
              <a:t>Competitive</a:t>
            </a:r>
          </a:p>
          <a:p>
            <a:r>
              <a:rPr lang="en-US" sz="3600" b="1" dirty="0">
                <a:latin typeface="Tw Cen MT Condensed" panose="020B0606020104020203" pitchFamily="34" charset="0"/>
                <a:cs typeface="Angsana New" panose="02020603050405020304" pitchFamily="18" charset="-34"/>
              </a:rPr>
              <a:t>Creative</a:t>
            </a:r>
          </a:p>
          <a:p>
            <a:r>
              <a:rPr lang="en-US" sz="3600" b="1" dirty="0">
                <a:latin typeface="Tw Cen MT Condensed" panose="020B0606020104020203" pitchFamily="34" charset="0"/>
                <a:cs typeface="Angsana New" panose="02020603050405020304" pitchFamily="18" charset="-34"/>
              </a:rPr>
              <a:t>Positive attitude</a:t>
            </a:r>
          </a:p>
          <a:p>
            <a:r>
              <a:rPr lang="en-US" sz="3600" b="1" dirty="0">
                <a:latin typeface="Tw Cen MT Condensed" panose="020B0606020104020203" pitchFamily="34" charset="0"/>
                <a:cs typeface="Angsana New" panose="02020603050405020304" pitchFamily="18" charset="-34"/>
              </a:rPr>
              <a:t>Doesn’t fear failure</a:t>
            </a:r>
          </a:p>
        </p:txBody>
      </p:sp>
      <p:sp>
        <p:nvSpPr>
          <p:cNvPr id="22" name="Rectangle 21"/>
          <p:cNvSpPr/>
          <p:nvPr/>
        </p:nvSpPr>
        <p:spPr>
          <a:xfrm>
            <a:off x="8034309" y="1308494"/>
            <a:ext cx="6096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b="1" dirty="0">
                <a:latin typeface="Tw Cen MT Condensed" panose="020B0606020104020203" pitchFamily="34" charset="0"/>
                <a:cs typeface="Angsana New" panose="02020603050405020304" pitchFamily="18" charset="-34"/>
              </a:rPr>
              <a:t>Highly energetic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b="1" dirty="0">
                <a:latin typeface="Tw Cen MT Condensed" panose="020B0606020104020203" pitchFamily="34" charset="0"/>
                <a:cs typeface="Angsana New" panose="02020603050405020304" pitchFamily="18" charset="-34"/>
              </a:rPr>
              <a:t>Sociable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b="1" dirty="0">
                <a:latin typeface="Tw Cen MT Condensed" panose="020B0606020104020203" pitchFamily="34" charset="0"/>
                <a:cs typeface="Angsana New" panose="02020603050405020304" pitchFamily="18" charset="-34"/>
              </a:rPr>
              <a:t>Desires achievement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1131321" y="6069071"/>
            <a:ext cx="9428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5273"/>
                </a:solidFill>
                <a:latin typeface="Tw Cen MT Condensed" panose="020B0606020104020203" pitchFamily="34" charset="0"/>
              </a:rPr>
              <a:t>Lesson 3B</a:t>
            </a:r>
          </a:p>
        </p:txBody>
      </p:sp>
    </p:spTree>
    <p:extLst>
      <p:ext uri="{BB962C8B-B14F-4D97-AF65-F5344CB8AC3E}">
        <p14:creationId xmlns:p14="http://schemas.microsoft.com/office/powerpoint/2010/main" val="20203040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1672280" y="349948"/>
            <a:ext cx="8522042" cy="676026"/>
          </a:xfrm>
          <a:prstGeom prst="rect">
            <a:avLst/>
          </a:prstGeom>
          <a:solidFill>
            <a:srgbClr val="005273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b="1" dirty="0">
                <a:solidFill>
                  <a:schemeClr val="bg1"/>
                </a:solidFill>
                <a:latin typeface="Tw Cen MT Condensed" panose="020B0606020104020203" pitchFamily="34" charset="0"/>
                <a:cs typeface="Angsana New" panose="02020603050405020304" pitchFamily="18" charset="-34"/>
              </a:rPr>
              <a:t>Visual 3B.3: What Does Your Score Indicate?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57987" y="6446242"/>
            <a:ext cx="3534013" cy="411758"/>
          </a:xfrm>
          <a:prstGeom prst="rect">
            <a:avLst/>
          </a:prstGeom>
        </p:spPr>
      </p:pic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166684" y="1389019"/>
            <a:ext cx="9858632" cy="4351338"/>
          </a:xfrm>
        </p:spPr>
        <p:txBody>
          <a:bodyPr>
            <a:noAutofit/>
          </a:bodyPr>
          <a:lstStyle/>
          <a:p>
            <a:pPr marL="0" indent="-822960">
              <a:spcBef>
                <a:spcPts val="0"/>
              </a:spcBef>
              <a:spcAft>
                <a:spcPts val="2400"/>
              </a:spcAft>
              <a:buNone/>
            </a:pPr>
            <a:r>
              <a:rPr lang="en-US" sz="3200" b="1" dirty="0">
                <a:latin typeface="Tw Cen MT Condensed" panose="020B0606020104020203" pitchFamily="34" charset="0"/>
                <a:cs typeface="Angsana New" panose="02020603050405020304" pitchFamily="18" charset="-34"/>
              </a:rPr>
              <a:t>17-28: </a:t>
            </a:r>
            <a:r>
              <a:rPr lang="en-US" sz="3200" dirty="0">
                <a:latin typeface="Tw Cen MT Condensed" panose="020B0606020104020203" pitchFamily="34" charset="0"/>
                <a:cs typeface="Angsana New" panose="02020603050405020304" pitchFamily="18" charset="-34"/>
              </a:rPr>
              <a:t>You would likely be most comfortable and productive in a position  where you work for someone else and welcome being able to leave your work behind when you leave it each day.</a:t>
            </a:r>
          </a:p>
          <a:p>
            <a:pPr marL="0" indent="-822960"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  <a:buNone/>
            </a:pPr>
            <a:r>
              <a:rPr lang="en-US" sz="3200" b="1" dirty="0">
                <a:latin typeface="Tw Cen MT Condensed" panose="020B0606020104020203" pitchFamily="34" charset="0"/>
                <a:cs typeface="Angsana New" panose="02020603050405020304" pitchFamily="18" charset="-34"/>
              </a:rPr>
              <a:t>29-39: </a:t>
            </a:r>
            <a:r>
              <a:rPr lang="en-US" sz="3200" dirty="0">
                <a:latin typeface="Tw Cen MT Condensed" panose="020B0606020104020203" pitchFamily="34" charset="0"/>
                <a:cs typeface="Angsana New" panose="02020603050405020304" pitchFamily="18" charset="-34"/>
              </a:rPr>
              <a:t>If you desire to be an entrepreneur, there are some characteristics on which you will need to work; however, you would likely be very comfortable and productive as a manager or supervisor.</a:t>
            </a:r>
          </a:p>
          <a:p>
            <a:pPr marL="0" indent="-822960">
              <a:buNone/>
            </a:pPr>
            <a:r>
              <a:rPr lang="en-US" sz="3200" b="1" dirty="0">
                <a:latin typeface="Tw Cen MT Condensed" panose="020B0606020104020203" pitchFamily="34" charset="0"/>
                <a:cs typeface="Angsana New" panose="02020603050405020304" pitchFamily="18" charset="-34"/>
              </a:rPr>
              <a:t>40-51: </a:t>
            </a:r>
            <a:r>
              <a:rPr lang="en-US" sz="3200" dirty="0">
                <a:latin typeface="Tw Cen MT Condensed" panose="020B0606020104020203" pitchFamily="34" charset="0"/>
                <a:cs typeface="Angsana New" panose="02020603050405020304" pitchFamily="18" charset="-34"/>
              </a:rPr>
              <a:t>You have strong entrepreneurial tendencies and would likely be most comfortable pursuing your own interests or running your own business.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1131321" y="6069071"/>
            <a:ext cx="9428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5273"/>
                </a:solidFill>
                <a:latin typeface="Tw Cen MT Condensed" panose="020B0606020104020203" pitchFamily="34" charset="0"/>
              </a:rPr>
              <a:t>Lesson 3B</a:t>
            </a:r>
          </a:p>
        </p:txBody>
      </p:sp>
    </p:spTree>
    <p:extLst>
      <p:ext uri="{BB962C8B-B14F-4D97-AF65-F5344CB8AC3E}">
        <p14:creationId xmlns:p14="http://schemas.microsoft.com/office/powerpoint/2010/main" val="32320525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2D5A4FF975C9F4281CDEF8C21DC3C73" ma:contentTypeVersion="15" ma:contentTypeDescription="Create a new document." ma:contentTypeScope="" ma:versionID="e874add4fb57272a247ff39fc69fd413">
  <xsd:schema xmlns:xsd="http://www.w3.org/2001/XMLSchema" xmlns:xs="http://www.w3.org/2001/XMLSchema" xmlns:p="http://schemas.microsoft.com/office/2006/metadata/properties" xmlns:ns2="c337cffb-e93c-4b47-be1b-7c9b4a443e6f" xmlns:ns3="d64264fa-5603-4e4e-a2f4-32f4724a08c4" xmlns:ns4="c4332fd0-4f68-4a7b-b10f-2770331d7b2c" targetNamespace="http://schemas.microsoft.com/office/2006/metadata/properties" ma:root="true" ma:fieldsID="b29d27557ca43df8f3bd62b797ebda50" ns2:_="" ns3:_="" ns4:_="">
    <xsd:import namespace="c337cffb-e93c-4b47-be1b-7c9b4a443e6f"/>
    <xsd:import namespace="d64264fa-5603-4e4e-a2f4-32f4724a08c4"/>
    <xsd:import namespace="c4332fd0-4f68-4a7b-b10f-2770331d7b2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bjectDetectorVersions" minOccurs="0"/>
                <xsd:element ref="ns4:SharedWithUsers" minOccurs="0"/>
                <xsd:element ref="ns4:SharedWithDetails" minOccurs="0"/>
                <xsd:element ref="ns2:MediaServiceSearchProperties" minOccurs="0"/>
                <xsd:element ref="ns2:MediaServiceLocation" minOccurs="0"/>
                <xsd:element ref="ns2:MediaLengthInSeconds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37cffb-e93c-4b47-be1b-7c9b4a443e6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b94cc3ae-357c-4eb4-84e8-520ab3b4f5d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ObjectDetectorVersions" ma:index="1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2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4264fa-5603-4e4e-a2f4-32f4724a08c4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47b46f74-edb8-4efc-b982-15f4bb6f9c80}" ma:internalName="TaxCatchAll" ma:showField="CatchAllData" ma:web="c4332fd0-4f68-4a7b-b10f-2770331d7b2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4332fd0-4f68-4a7b-b10f-2770331d7b2c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337cffb-e93c-4b47-be1b-7c9b4a443e6f">
      <Terms xmlns="http://schemas.microsoft.com/office/infopath/2007/PartnerControls"/>
    </lcf76f155ced4ddcb4097134ff3c332f>
    <TaxCatchAll xmlns="d64264fa-5603-4e4e-a2f4-32f4724a08c4" xsi:nil="true"/>
  </documentManagement>
</p:properties>
</file>

<file path=customXml/itemProps1.xml><?xml version="1.0" encoding="utf-8"?>
<ds:datastoreItem xmlns:ds="http://schemas.openxmlformats.org/officeDocument/2006/customXml" ds:itemID="{D5FB7B24-30C1-45B0-A0A5-9442DD1EC11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77F1958-C43E-41EF-9955-B31DEE9C608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37cffb-e93c-4b47-be1b-7c9b4a443e6f"/>
    <ds:schemaRef ds:uri="d64264fa-5603-4e4e-a2f4-32f4724a08c4"/>
    <ds:schemaRef ds:uri="c4332fd0-4f68-4a7b-b10f-2770331d7b2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351043C-BBBE-4AEA-B58D-7E2DB0AEC42B}">
  <ds:schemaRefs>
    <ds:schemaRef ds:uri="http://schemas.microsoft.com/office/2006/metadata/properties"/>
    <ds:schemaRef ds:uri="http://schemas.microsoft.com/office/infopath/2007/PartnerControls"/>
    <ds:schemaRef ds:uri="c337cffb-e93c-4b47-be1b-7c9b4a443e6f"/>
    <ds:schemaRef ds:uri="d64264fa-5603-4e4e-a2f4-32f4724a08c4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342</TotalTime>
  <Words>279</Words>
  <Application>Microsoft Office PowerPoint</Application>
  <PresentationFormat>Widescreen</PresentationFormat>
  <Paragraphs>85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Making Personal Finance Decisions</dc:title>
  <dc:creator>Foster, Arlington</dc:creator>
  <cp:lastModifiedBy>Johnson, Lydia H</cp:lastModifiedBy>
  <cp:revision>51</cp:revision>
  <dcterms:created xsi:type="dcterms:W3CDTF">2016-07-22T18:34:21Z</dcterms:created>
  <dcterms:modified xsi:type="dcterms:W3CDTF">2024-07-17T19:35:57Z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0x010100A2D5A4FF975C9F4281CDEF8C21DC3C73</vt:lpwstr>
  </property>
  <property fmtid="{D5CDD505-2E9C-101B-9397-08002B2CF9AE}" pid="3" name="MSIP_Label_65269c60-0483-4c57-9e8c-3779d6900235_Enabled">
    <vt:lpwstr>true</vt:lpwstr>
  </property>
  <property fmtid="{D5CDD505-2E9C-101B-9397-08002B2CF9AE}" pid="4" name="MSIP_Label_65269c60-0483-4c57-9e8c-3779d6900235_SetDate">
    <vt:lpwstr>2024-07-17T19:35:44Z</vt:lpwstr>
  </property>
  <property fmtid="{D5CDD505-2E9C-101B-9397-08002B2CF9AE}" pid="5" name="MSIP_Label_65269c60-0483-4c57-9e8c-3779d6900235_Method">
    <vt:lpwstr>Privileged</vt:lpwstr>
  </property>
  <property fmtid="{D5CDD505-2E9C-101B-9397-08002B2CF9AE}" pid="6" name="MSIP_Label_65269c60-0483-4c57-9e8c-3779d6900235_Name">
    <vt:lpwstr>65269c60-0483-4c57-9e8c-3779d6900235</vt:lpwstr>
  </property>
  <property fmtid="{D5CDD505-2E9C-101B-9397-08002B2CF9AE}" pid="7" name="MSIP_Label_65269c60-0483-4c57-9e8c-3779d6900235_SiteId">
    <vt:lpwstr>b397c653-5b19-463f-b9fc-af658ded9128</vt:lpwstr>
  </property>
  <property fmtid="{D5CDD505-2E9C-101B-9397-08002B2CF9AE}" pid="8" name="MSIP_Label_65269c60-0483-4c57-9e8c-3779d6900235_ActionId">
    <vt:lpwstr>63e2d4c6-723c-414f-8f99-20b65460b6bf</vt:lpwstr>
  </property>
  <property fmtid="{D5CDD505-2E9C-101B-9397-08002B2CF9AE}" pid="9" name="MSIP_Label_65269c60-0483-4c57-9e8c-3779d6900235_ContentBits">
    <vt:lpwstr>0</vt:lpwstr>
  </property>
  <property fmtid="{D5CDD505-2E9C-101B-9397-08002B2CF9AE}" pid="10" name="MediaServiceImageTags">
    <vt:lpwstr/>
  </property>
</Properties>
</file>