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4" r:id="rId7"/>
    <p:sldId id="261" r:id="rId8"/>
    <p:sldId id="265" r:id="rId9"/>
    <p:sldId id="266" r:id="rId10"/>
    <p:sldId id="262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B770"/>
    <a:srgbClr val="005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52708-C1E5-E3C9-3407-26AD12CFF728}" v="24" dt="2024-07-17T19:35:11.0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ourneau, Melanie R" userId="S::melanie.letourneau@stls.frb.org::a11322e0-5f81-41bf-8d4f-1c8fa7cc7eeb" providerId="AD" clId="Web-{08852708-C1E5-E3C9-3407-26AD12CFF728}"/>
    <pc:docChg chg="mod modSld">
      <pc:chgData name="LeTourneau, Melanie R" userId="S::melanie.letourneau@stls.frb.org::a11322e0-5f81-41bf-8d4f-1c8fa7cc7eeb" providerId="AD" clId="Web-{08852708-C1E5-E3C9-3407-26AD12CFF728}" dt="2024-07-17T19:35:09.475" v="16" actId="20577"/>
      <pc:docMkLst>
        <pc:docMk/>
      </pc:docMkLst>
      <pc:sldChg chg="delSp modSp">
        <pc:chgData name="LeTourneau, Melanie R" userId="S::melanie.letourneau@stls.frb.org::a11322e0-5f81-41bf-8d4f-1c8fa7cc7eeb" providerId="AD" clId="Web-{08852708-C1E5-E3C9-3407-26AD12CFF728}" dt="2024-07-17T19:35:09.475" v="16" actId="20577"/>
        <pc:sldMkLst>
          <pc:docMk/>
          <pc:sldMk cId="61373987" sldId="256"/>
        </pc:sldMkLst>
        <pc:spChg chg="mod">
          <ac:chgData name="LeTourneau, Melanie R" userId="S::melanie.letourneau@stls.frb.org::a11322e0-5f81-41bf-8d4f-1c8fa7cc7eeb" providerId="AD" clId="Web-{08852708-C1E5-E3C9-3407-26AD12CFF728}" dt="2024-07-17T19:35:09.475" v="16" actId="20577"/>
          <ac:spMkLst>
            <pc:docMk/>
            <pc:sldMk cId="61373987" sldId="256"/>
            <ac:spMk id="11" creationId="{00000000-0000-0000-0000-000000000000}"/>
          </ac:spMkLst>
        </pc:spChg>
        <pc:picChg chg="del">
          <ac:chgData name="LeTourneau, Melanie R" userId="S::melanie.letourneau@stls.frb.org::a11322e0-5f81-41bf-8d4f-1c8fa7cc7eeb" providerId="AD" clId="Web-{08852708-C1E5-E3C9-3407-26AD12CFF728}" dt="2024-07-17T19:35:00.647" v="2"/>
          <ac:picMkLst>
            <pc:docMk/>
            <pc:sldMk cId="61373987" sldId="256"/>
            <ac:picMk id="9" creationId="{00000000-0000-0000-0000-000000000000}"/>
          </ac:picMkLst>
        </pc:picChg>
      </pc:sldChg>
      <pc:sldChg chg="modSp">
        <pc:chgData name="LeTourneau, Melanie R" userId="S::melanie.letourneau@stls.frb.org::a11322e0-5f81-41bf-8d4f-1c8fa7cc7eeb" providerId="AD" clId="Web-{08852708-C1E5-E3C9-3407-26AD12CFF728}" dt="2024-07-17T19:34:53.569" v="0" actId="20577"/>
        <pc:sldMkLst>
          <pc:docMk/>
          <pc:sldMk cId="3815561901" sldId="257"/>
        </pc:sldMkLst>
        <pc:spChg chg="mod">
          <ac:chgData name="LeTourneau, Melanie R" userId="S::melanie.letourneau@stls.frb.org::a11322e0-5f81-41bf-8d4f-1c8fa7cc7eeb" providerId="AD" clId="Web-{08852708-C1E5-E3C9-3407-26AD12CFF728}" dt="2024-07-17T19:34:53.569" v="0" actId="20577"/>
          <ac:spMkLst>
            <pc:docMk/>
            <pc:sldMk cId="3815561901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ls.gov/emp/ep_chart_001.htm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619" y="2716219"/>
            <a:ext cx="10120530" cy="1655762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3A: Investing in Yourself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64540" y="1445355"/>
            <a:ext cx="4808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3: Earning Income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83899" y="6403146"/>
            <a:ext cx="6583725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200" dirty="0">
                <a:latin typeface="Tw Cen MT Condensed"/>
              </a:rPr>
              <a:t>©2017, Minnesota Council on Economic Education. Developed in partnership with the Federal Reserve Bank of St. Louis. 2016 Revised Edition.</a:t>
            </a:r>
            <a:endParaRPr lang="en-US" sz="1200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6792" y="1513000"/>
            <a:ext cx="8077777" cy="64485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8477"/>
              </a:lnSpc>
              <a:spcBef>
                <a:spcPts val="0"/>
              </a:spcBef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are knowledge and skills related to income and unemployment?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3A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984959" y="324966"/>
            <a:ext cx="4172654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387473"/>
              </p:ext>
            </p:extLst>
          </p:nvPr>
        </p:nvGraphicFramePr>
        <p:xfrm>
          <a:off x="974817" y="1488429"/>
          <a:ext cx="10277964" cy="4303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3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0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8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Occupation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</a:t>
                      </a:r>
                      <a:r>
                        <a:rPr lang="en-US" sz="2800" b="1" baseline="0" dirty="0">
                          <a:latin typeface="Tw Cen MT Condensed" panose="020B0606020104020203" pitchFamily="34" charset="0"/>
                        </a:rPr>
                        <a:t> hourly wage</a:t>
                      </a:r>
                      <a:endParaRPr lang="en-US" sz="2800" b="1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 annual income*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Physician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$90.00 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$187,200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Dentist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$76.11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$158,310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Pharmacist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$58.41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$121,500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Lawyer 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$55.69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$115,820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Mechanical engineer 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$40.19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$83,590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Physical therapist 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$40.40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$84,020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Computer programmer 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$38.24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$79,530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9530" y="5881164"/>
            <a:ext cx="713859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w Cen MT Condensed" panose="020B0606020104020203" pitchFamily="34" charset="0"/>
              </a:rPr>
              <a:t>NOTE: *Based on 2,000 hours (50 weeks @ 40 hours/week). SOURCE: Bureau of Labor Statistics, Occupational Outlook Handbook; http://www.bls.gov/ooh/; www.bls.gov/ncs/ocs/sp/ncbl0831.pdf</a:t>
            </a:r>
            <a:r>
              <a:rPr lang="en-US" sz="1200" dirty="0">
                <a:latin typeface="Tw Cen MT Condensed" panose="020B0606020104020203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1841" y="353112"/>
            <a:ext cx="1005737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3A.1: Wages by Occupation (2015 Median Pay)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892512" y="103031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1 of 4</a:t>
            </a:r>
          </a:p>
        </p:txBody>
      </p:sp>
    </p:spTree>
    <p:extLst>
      <p:ext uri="{BB962C8B-B14F-4D97-AF65-F5344CB8AC3E}">
        <p14:creationId xmlns:p14="http://schemas.microsoft.com/office/powerpoint/2010/main" val="27049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315319"/>
              </p:ext>
            </p:extLst>
          </p:nvPr>
        </p:nvGraphicFramePr>
        <p:xfrm>
          <a:off x="966579" y="1508544"/>
          <a:ext cx="10277964" cy="4303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3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0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8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Occupation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</a:t>
                      </a:r>
                      <a:r>
                        <a:rPr lang="en-US" sz="2800" b="1" baseline="0" dirty="0">
                          <a:latin typeface="Tw Cen MT Condensed" panose="020B0606020104020203" pitchFamily="34" charset="0"/>
                        </a:rPr>
                        <a:t> hourly wage</a:t>
                      </a:r>
                      <a:endParaRPr lang="en-US" sz="2800" b="1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 annual income*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High school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teacher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 $35.75**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$57,200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Registered nurse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$32.45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$67,490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Accountant/auditor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$32.30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$67,190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Librarian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$27.35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$56,880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Electrician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$24.94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$51,880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Plumber/pipefitter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$24.34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$50,620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Firefighter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$22.53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$46,870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3A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071841" y="353112"/>
            <a:ext cx="1005737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3A.1: Wages by Occupation (2015 Median Pay)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892512" y="103031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2 of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66579" y="5842337"/>
            <a:ext cx="805385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w Cen MT Condensed" panose="020B0606020104020203" pitchFamily="34" charset="0"/>
              </a:rPr>
              <a:t>NOTE: *Based on 2,000 hours (50 weeks @ 40 hours/week). **Based on 1,600 hours (40 weeks @ 40 hours/week).</a:t>
            </a:r>
          </a:p>
          <a:p>
            <a:r>
              <a:rPr lang="en-US" sz="1400" dirty="0">
                <a:latin typeface="Tw Cen MT Condensed" panose="020B0606020104020203" pitchFamily="34" charset="0"/>
              </a:rPr>
              <a:t>SOURCE: Bureau of Labor Statistics, Occupational Outlook Handbook; http://www.bls.gov/ooh/; www.bls.gov/ncs/ocs/sp/ncbl0831.pdf</a:t>
            </a:r>
            <a:r>
              <a:rPr lang="en-US" sz="1200" dirty="0">
                <a:latin typeface="Tw Cen MT Condensed" panose="020B0606020104020203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04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3A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460189"/>
              </p:ext>
            </p:extLst>
          </p:nvPr>
        </p:nvGraphicFramePr>
        <p:xfrm>
          <a:off x="974817" y="1496766"/>
          <a:ext cx="10277964" cy="4303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3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2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8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Occupation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</a:t>
                      </a:r>
                      <a:r>
                        <a:rPr lang="en-US" sz="2800" b="1" baseline="0" dirty="0">
                          <a:latin typeface="Tw Cen MT Condensed" panose="020B0606020104020203" pitchFamily="34" charset="0"/>
                        </a:rPr>
                        <a:t> hourly wage</a:t>
                      </a:r>
                      <a:endParaRPr lang="en-US" sz="2800" b="1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 annual income*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Carpenter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$20.24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$42,090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Truck driver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$19.36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$40,260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$18.80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 $37,600*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Welder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$18.34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$38,150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Automotive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technician/mechanic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$18.20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$37,850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Secretary/administrative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asst.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$17.55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$36,500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Construction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laborer/helper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$14.85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$30,890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071841" y="353112"/>
            <a:ext cx="1005737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3A.1: Wages by Occupation (2015 Median Pay)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892512" y="103031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3 of 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9530" y="5881164"/>
            <a:ext cx="82433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w Cen MT Condensed" panose="020B0606020104020203" pitchFamily="34" charset="0"/>
              </a:rPr>
              <a:t>NOTE: *Based on 2,000 hours (50 weeks @ 40 hours/week). </a:t>
            </a:r>
          </a:p>
          <a:p>
            <a:r>
              <a:rPr lang="en-US" sz="1400" dirty="0">
                <a:latin typeface="Tw Cen MT Condensed" panose="020B0606020104020203" pitchFamily="34" charset="0"/>
              </a:rPr>
              <a:t>SOURCE: Bureau of Labor Statistics, Occupational Outlook Handbook; http://www.bls.gov/ooh/; www.bls.gov/ncs/ocs/sp/ncbl0831.pdf</a:t>
            </a:r>
            <a:r>
              <a:rPr lang="en-US" sz="1200" dirty="0">
                <a:latin typeface="Tw Cen MT Condensed" panose="020B0606020104020203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0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3A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242462"/>
              </p:ext>
            </p:extLst>
          </p:nvPr>
        </p:nvGraphicFramePr>
        <p:xfrm>
          <a:off x="974817" y="1480290"/>
          <a:ext cx="10277964" cy="4303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3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2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8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Occupation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</a:t>
                      </a:r>
                      <a:r>
                        <a:rPr lang="en-US" sz="2800" b="1" baseline="0" dirty="0">
                          <a:latin typeface="Tw Cen MT Condensed" panose="020B0606020104020203" pitchFamily="34" charset="0"/>
                        </a:rPr>
                        <a:t> hourly wage</a:t>
                      </a:r>
                      <a:endParaRPr lang="en-US" sz="2800" b="1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 annual income*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Bank teller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            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 </a:t>
                      </a:r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$12.70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                $26,410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Barber/hairdresser/cosmetologist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$11.40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$23,710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Janitor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$11.27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$23,440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Food preparer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$9.70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$20,180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Bartender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$9.39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$19,530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Cashier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$9.28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$19,310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Waiter/Waitress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$19,250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4817" y="5864886"/>
            <a:ext cx="786438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w Cen MT Condensed" panose="020B0606020104020203" pitchFamily="34" charset="0"/>
              </a:rPr>
              <a:t>NOTE: *Based on 2,000 hours (50 weeks @ 40 hours/week). </a:t>
            </a:r>
          </a:p>
          <a:p>
            <a:r>
              <a:rPr lang="en-US" sz="1400" dirty="0">
                <a:latin typeface="Tw Cen MT Condensed" panose="020B0606020104020203" pitchFamily="34" charset="0"/>
              </a:rPr>
              <a:t>SOURCE: Bureau of Labor Statistics, Occupational Outlook Handbook; http://www.bls.gov/ooh/; www.bls.gov/ncs/ocs/sp/ncbl0831.pdf</a:t>
            </a:r>
            <a:r>
              <a:rPr lang="en-US" sz="1200" dirty="0">
                <a:latin typeface="Tw Cen MT Condensed" panose="020B0606020104020203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71841" y="353112"/>
            <a:ext cx="1005737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3A.1: Wages by Occupation (2015 Median Pay)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892512" y="103031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4 of 4</a:t>
            </a:r>
          </a:p>
        </p:txBody>
      </p:sp>
    </p:spTree>
    <p:extLst>
      <p:ext uri="{BB962C8B-B14F-4D97-AF65-F5344CB8AC3E}">
        <p14:creationId xmlns:p14="http://schemas.microsoft.com/office/powerpoint/2010/main" val="279686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8280" y="343920"/>
            <a:ext cx="1190367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3A.2: Earning and Unemployment by Education Level </a:t>
            </a:r>
            <a:r>
              <a:rPr lang="en-US" sz="36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(2015)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477798" y="1305929"/>
            <a:ext cx="11054295" cy="4944158"/>
            <a:chOff x="453084" y="1404785"/>
            <a:chExt cx="11054295" cy="4944158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4158786" y="2967331"/>
              <a:ext cx="4071560" cy="1876876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5400000">
              <a:off x="444121" y="1434108"/>
              <a:ext cx="4923798" cy="4905871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5400000">
              <a:off x="6897031" y="1722120"/>
              <a:ext cx="4927684" cy="4293013"/>
            </a:xfrm>
            <a:prstGeom prst="rect">
              <a:avLst/>
            </a:prstGeom>
          </p:spPr>
        </p:pic>
      </p:grpSp>
      <p:sp>
        <p:nvSpPr>
          <p:cNvPr id="17" name="Rectangle 16"/>
          <p:cNvSpPr/>
          <p:nvPr/>
        </p:nvSpPr>
        <p:spPr>
          <a:xfrm>
            <a:off x="543702" y="6269126"/>
            <a:ext cx="71418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NOTE: Data are for persons 25 years of age and older. Earnings are for full-time wage and salary workers.</a:t>
            </a:r>
          </a:p>
          <a:p>
            <a:r>
              <a:rPr lang="en-US" sz="1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SOURCE: Bureau of Labor Statistics Current Population Survey; </a:t>
            </a:r>
            <a:r>
              <a:rPr lang="en-US" sz="1000" u="sng" dirty="0">
                <a:solidFill>
                  <a:srgbClr val="0563C1"/>
                </a:solidFill>
                <a:latin typeface="Tw Cen MT Condensed" panose="020B0606020104020203" pitchFamily="34" charset="0"/>
                <a:ea typeface="Times New Roman" panose="02020603050405020304" pitchFamily="18" charset="0"/>
                <a:hlinkClick r:id="rId6"/>
              </a:rPr>
              <a:t>http://www.bls.gov/emp/ep_chart_001.htm</a:t>
            </a:r>
            <a:r>
              <a:rPr lang="en-US" sz="1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, accessed June 1, 2016.</a:t>
            </a:r>
            <a:endParaRPr lang="en-US" sz="1000" dirty="0">
              <a:effectLst/>
              <a:latin typeface="Tw Cen MT Condensed" panose="020B0606020104020203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3A</a:t>
            </a:r>
          </a:p>
        </p:txBody>
      </p:sp>
    </p:spTree>
    <p:extLst>
      <p:ext uri="{BB962C8B-B14F-4D97-AF65-F5344CB8AC3E}">
        <p14:creationId xmlns:p14="http://schemas.microsoft.com/office/powerpoint/2010/main" val="205209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313C44-124D-42D6-965A-2468F129DCB7}">
  <ds:schemaRefs>
    <ds:schemaRef ds:uri="http://schemas.microsoft.com/office/2006/metadata/properties"/>
    <ds:schemaRef ds:uri="http://schemas.microsoft.com/office/infopath/2007/PartnerControls"/>
    <ds:schemaRef ds:uri="c337cffb-e93c-4b47-be1b-7c9b4a443e6f"/>
    <ds:schemaRef ds:uri="d64264fa-5603-4e4e-a2f4-32f4724a08c4"/>
  </ds:schemaRefs>
</ds:datastoreItem>
</file>

<file path=customXml/itemProps2.xml><?xml version="1.0" encoding="utf-8"?>
<ds:datastoreItem xmlns:ds="http://schemas.openxmlformats.org/officeDocument/2006/customXml" ds:itemID="{378534F2-6575-497F-87A3-B0299671D6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A1A681-34E7-49A9-9B95-0E235321A0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520</Words>
  <Application>Microsoft Office PowerPoint</Application>
  <PresentationFormat>Widescreen</PresentationFormat>
  <Paragraphs>125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Johnson, Lydia H</cp:lastModifiedBy>
  <cp:revision>45</cp:revision>
  <cp:lastPrinted>2017-02-07T22:33:02Z</cp:lastPrinted>
  <dcterms:created xsi:type="dcterms:W3CDTF">2016-07-22T18:34:21Z</dcterms:created>
  <dcterms:modified xsi:type="dcterms:W3CDTF">2024-07-17T19:35:14Z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0x010100A2D5A4FF975C9F4281CDEF8C21DC3C73</vt:lpwstr>
  </property>
  <property fmtid="{D5CDD505-2E9C-101B-9397-08002B2CF9AE}" pid="3" name="MSIP_Label_65269c60-0483-4c57-9e8c-3779d6900235_Enabled">
    <vt:lpwstr>true</vt:lpwstr>
  </property>
  <property fmtid="{D5CDD505-2E9C-101B-9397-08002B2CF9AE}" pid="4" name="MSIP_Label_65269c60-0483-4c57-9e8c-3779d6900235_SetDate">
    <vt:lpwstr>2024-07-17T19:35:00Z</vt:lpwstr>
  </property>
  <property fmtid="{D5CDD505-2E9C-101B-9397-08002B2CF9AE}" pid="5" name="MSIP_Label_65269c60-0483-4c57-9e8c-3779d6900235_Method">
    <vt:lpwstr>Privileged</vt:lpwstr>
  </property>
  <property fmtid="{D5CDD505-2E9C-101B-9397-08002B2CF9AE}" pid="6" name="MSIP_Label_65269c60-0483-4c57-9e8c-3779d6900235_Name">
    <vt:lpwstr>65269c60-0483-4c57-9e8c-3779d6900235</vt:lpwstr>
  </property>
  <property fmtid="{D5CDD505-2E9C-101B-9397-08002B2CF9AE}" pid="7" name="MSIP_Label_65269c60-0483-4c57-9e8c-3779d6900235_SiteId">
    <vt:lpwstr>b397c653-5b19-463f-b9fc-af658ded9128</vt:lpwstr>
  </property>
  <property fmtid="{D5CDD505-2E9C-101B-9397-08002B2CF9AE}" pid="8" name="MSIP_Label_65269c60-0483-4c57-9e8c-3779d6900235_ActionId">
    <vt:lpwstr>9f058eff-1ce3-41e8-a7ad-035d49b55615</vt:lpwstr>
  </property>
  <property fmtid="{D5CDD505-2E9C-101B-9397-08002B2CF9AE}" pid="9" name="MSIP_Label_65269c60-0483-4c57-9e8c-3779d6900235_ContentBits">
    <vt:lpwstr>0</vt:lpwstr>
  </property>
  <property fmtid="{D5CDD505-2E9C-101B-9397-08002B2CF9AE}" pid="10" name="MediaServiceImageTags">
    <vt:lpwstr/>
  </property>
</Properties>
</file>