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79" r:id="rId8"/>
    <p:sldId id="267" r:id="rId9"/>
    <p:sldId id="276" r:id="rId10"/>
    <p:sldId id="26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EF"/>
    <a:srgbClr val="D0DCBA"/>
    <a:srgbClr val="A9B1BC"/>
    <a:srgbClr val="9DB770"/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1857B-4ABD-7939-6895-BB480A85AF63}" v="8" dt="2024-07-17T19:39:17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80" d="100"/>
          <a:sy n="80" d="100"/>
        </p:scale>
        <p:origin x="0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baccofreekids.org/research/factsheets/pdf/020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pages.stern.nyu.edu/~adamodar/New_Home_Page/datafile/histretS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782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1B: Making Choices and Identifying Costs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3243" y="1452105"/>
            <a:ext cx="6153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1: Thinking Economically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3899" y="6403146"/>
            <a:ext cx="668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241" y="1481335"/>
            <a:ext cx="10515600" cy="64485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can a decisionmaking process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help you make informed decisions?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025714" y="316899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71642" y="355612"/>
            <a:ext cx="8243626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1B.1: PACED Decisionmaking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668" y="1408809"/>
            <a:ext cx="10509573" cy="44123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Step 1: P—Define the </a:t>
            </a:r>
            <a:r>
              <a:rPr lang="en-US" sz="3200" b="1" u="sng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P</a:t>
            </a: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roblem.    	 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Why must you make a choice?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Step 2: A—List the </a:t>
            </a:r>
            <a:r>
              <a:rPr lang="en-US" sz="3200" b="1" u="sng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</a:t>
            </a: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lternatives.	 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What are your possible options?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Step 3: C—Determine the </a:t>
            </a:r>
            <a:r>
              <a:rPr lang="en-US" sz="3200" b="1" u="sng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</a:t>
            </a: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riteria.	 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What standards are important to you?</a:t>
            </a:r>
          </a:p>
          <a:p>
            <a:pPr marL="0" indent="0">
              <a:lnSpc>
                <a:spcPct val="163690"/>
              </a:lnSpc>
              <a:spcBef>
                <a:spcPts val="600"/>
              </a:spcBef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Step 4: E—</a:t>
            </a:r>
            <a:r>
              <a:rPr lang="en-US" sz="3200" b="1" u="sng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E</a:t>
            </a: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valuate the Alternatives.	 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well does each alternative meet </a:t>
            </a:r>
          </a:p>
          <a:p>
            <a:pPr marL="0" indent="0">
              <a:lnSpc>
                <a:spcPct val="163690"/>
              </a:lnSpc>
              <a:spcBef>
                <a:spcPts val="0"/>
              </a:spcBef>
              <a:buNone/>
            </a:pP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                                                                            each criterion?</a:t>
            </a:r>
          </a:p>
          <a:p>
            <a:pPr marL="0" indent="0">
              <a:lnSpc>
                <a:spcPct val="163690"/>
              </a:lnSpc>
              <a:spcBef>
                <a:spcPts val="1200"/>
              </a:spcBef>
              <a:buNone/>
            </a:pP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Step 5: D—Make the </a:t>
            </a:r>
            <a:r>
              <a:rPr lang="en-US" sz="3200" b="1" u="sng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D</a:t>
            </a:r>
            <a:r>
              <a:rPr lang="en-US" sz="32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ecision.		  </a:t>
            </a: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Which option has the most favorable </a:t>
            </a:r>
          </a:p>
          <a:p>
            <a:pPr marL="0" indent="0">
              <a:lnSpc>
                <a:spcPct val="163690"/>
              </a:lnSpc>
              <a:spcBef>
                <a:spcPts val="0"/>
              </a:spcBef>
              <a:buNone/>
            </a:pPr>
            <a:r>
              <a:rPr lang="en-US" sz="32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                                                                            trade-offs?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</p:spTree>
    <p:extLst>
      <p:ext uri="{BB962C8B-B14F-4D97-AF65-F5344CB8AC3E}">
        <p14:creationId xmlns:p14="http://schemas.microsoft.com/office/powerpoint/2010/main" val="372622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25714" y="316899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PACED Grid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82509F1-2592-A6D8-76BE-C2FC6225A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29840" y="1223947"/>
            <a:ext cx="4932319" cy="503371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CBAB14F-1B2A-6EA4-FAAF-68AEEC5C5606}"/>
              </a:ext>
            </a:extLst>
          </p:cNvPr>
          <p:cNvSpPr txBox="1">
            <a:spLocks/>
          </p:cNvSpPr>
          <p:nvPr/>
        </p:nvSpPr>
        <p:spPr>
          <a:xfrm>
            <a:off x="0" y="6469181"/>
            <a:ext cx="2122714" cy="388819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276710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83D8C-237E-A44A-B6E8-77B420952CEA}"/>
              </a:ext>
            </a:extLst>
          </p:cNvPr>
          <p:cNvSpPr txBox="1">
            <a:spLocks/>
          </p:cNvSpPr>
          <p:nvPr/>
        </p:nvSpPr>
        <p:spPr>
          <a:xfrm>
            <a:off x="191767" y="178041"/>
            <a:ext cx="10515600" cy="60682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w Cen MT" panose="020B0602020104020603" pitchFamily="34" charset="77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2862" y="787155"/>
          <a:ext cx="6845704" cy="561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036">
                  <a:extLst>
                    <a:ext uri="{9D8B030D-6E8A-4147-A177-3AD203B41FA5}">
                      <a16:colId xmlns:a16="http://schemas.microsoft.com/office/drawing/2014/main" val="1314123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2027927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0147243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4310384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3585614"/>
                    </a:ext>
                  </a:extLst>
                </a:gridCol>
              </a:tblGrid>
              <a:tr h="14034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698974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60434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86548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72649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433535" y="716202"/>
            <a:ext cx="3110671" cy="563231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-731520">
              <a:tabLst>
                <a:tab pos="974725" algn="l"/>
              </a:tabLst>
            </a:pPr>
            <a:r>
              <a:rPr lang="en-US" sz="2200" cap="small" dirty="0"/>
              <a:t>Step 1</a:t>
            </a:r>
            <a:br>
              <a:rPr lang="en-US" sz="2200" dirty="0"/>
            </a:br>
            <a:r>
              <a:rPr lang="en-US" sz="2200" dirty="0"/>
              <a:t>State the </a:t>
            </a:r>
            <a:r>
              <a:rPr lang="en-US" sz="2800" b="1" dirty="0">
                <a:solidFill>
                  <a:schemeClr val="accent1"/>
                </a:solidFill>
              </a:rPr>
              <a:t>P</a:t>
            </a:r>
            <a:r>
              <a:rPr lang="en-US" sz="2200" dirty="0"/>
              <a:t>roblem</a:t>
            </a:r>
          </a:p>
          <a:p>
            <a:pPr indent="-731520"/>
            <a:endParaRPr lang="en-US" sz="2200" dirty="0"/>
          </a:p>
          <a:p>
            <a:pPr indent="-731520"/>
            <a:r>
              <a:rPr lang="en-US" sz="2200" cap="small" dirty="0"/>
              <a:t>Step 2</a:t>
            </a:r>
            <a:br>
              <a:rPr lang="en-US" sz="2200" dirty="0"/>
            </a:br>
            <a:r>
              <a:rPr lang="en-US" sz="2200" dirty="0"/>
              <a:t>List </a:t>
            </a:r>
            <a:r>
              <a:rPr lang="en-US" sz="2800" b="1" dirty="0">
                <a:solidFill>
                  <a:schemeClr val="accent1"/>
                </a:solidFill>
              </a:rPr>
              <a:t>A</a:t>
            </a:r>
            <a:r>
              <a:rPr lang="en-US" sz="2200" dirty="0"/>
              <a:t>lternatives</a:t>
            </a:r>
            <a:br>
              <a:rPr lang="en-US" sz="2200" dirty="0"/>
            </a:br>
            <a:endParaRPr lang="en-US" sz="2200" dirty="0"/>
          </a:p>
          <a:p>
            <a:pPr indent="-731520"/>
            <a:r>
              <a:rPr lang="en-US" sz="2200" cap="small" dirty="0"/>
              <a:t>Step 3</a:t>
            </a:r>
            <a:br>
              <a:rPr lang="en-US" sz="2200" dirty="0"/>
            </a:br>
            <a:r>
              <a:rPr lang="en-US" sz="2200" dirty="0"/>
              <a:t>Identify </a:t>
            </a:r>
            <a:r>
              <a:rPr lang="en-US" sz="2800" b="1" dirty="0">
                <a:solidFill>
                  <a:schemeClr val="accent1"/>
                </a:solidFill>
              </a:rPr>
              <a:t>C</a:t>
            </a:r>
            <a:r>
              <a:rPr lang="en-US" sz="2200" dirty="0"/>
              <a:t>riteria</a:t>
            </a:r>
            <a:br>
              <a:rPr lang="en-US" sz="2200" dirty="0"/>
            </a:br>
            <a:endParaRPr lang="en-US" sz="2200" dirty="0"/>
          </a:p>
          <a:p>
            <a:pPr indent="-731520"/>
            <a:r>
              <a:rPr lang="en-US" sz="2200" cap="small" dirty="0"/>
              <a:t>Step 4</a:t>
            </a:r>
            <a:br>
              <a:rPr lang="en-US" sz="2200" dirty="0"/>
            </a:br>
            <a:r>
              <a:rPr lang="en-US" sz="2800" b="1" dirty="0">
                <a:solidFill>
                  <a:schemeClr val="accent1"/>
                </a:solidFill>
              </a:rPr>
              <a:t>E</a:t>
            </a:r>
            <a:r>
              <a:rPr lang="en-US" sz="2200" dirty="0"/>
              <a:t>valuate the Alternatives</a:t>
            </a:r>
          </a:p>
          <a:p>
            <a:pPr indent="-731520"/>
            <a:endParaRPr lang="en-US" sz="2200" dirty="0"/>
          </a:p>
          <a:p>
            <a:pPr indent="-731520"/>
            <a:r>
              <a:rPr lang="en-US" sz="2200" cap="small" dirty="0"/>
              <a:t>Step 5</a:t>
            </a:r>
            <a:br>
              <a:rPr lang="en-US" sz="2200" dirty="0"/>
            </a:br>
            <a:r>
              <a:rPr lang="en-US" sz="2200" dirty="0"/>
              <a:t>Make a </a:t>
            </a:r>
            <a:r>
              <a:rPr lang="en-US" sz="2800" b="1" dirty="0">
                <a:solidFill>
                  <a:schemeClr val="accent1"/>
                </a:solidFill>
              </a:rPr>
              <a:t>D</a:t>
            </a:r>
            <a:r>
              <a:rPr lang="en-US" sz="2200" dirty="0"/>
              <a:t>ecision</a:t>
            </a:r>
            <a:br>
              <a:rPr lang="en-US" sz="2200" dirty="0"/>
            </a:b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02862" y="784866"/>
            <a:ext cx="1425926" cy="140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8738" y="819964"/>
            <a:ext cx="1104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Criteria</a:t>
            </a:r>
          </a:p>
        </p:txBody>
      </p:sp>
      <p:sp>
        <p:nvSpPr>
          <p:cNvPr id="24" name="TextBox 23"/>
          <p:cNvSpPr txBox="1"/>
          <p:nvPr/>
        </p:nvSpPr>
        <p:spPr>
          <a:xfrm rot="5400000">
            <a:off x="-120212" y="1322804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Alternatives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18544" y="1936803"/>
            <a:ext cx="0" cy="1828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3" idx="3"/>
          </p:cNvCxnSpPr>
          <p:nvPr/>
        </p:nvCxnSpPr>
        <p:spPr>
          <a:xfrm>
            <a:off x="1233256" y="973852"/>
            <a:ext cx="43993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8ED5D75-EC79-1875-EC86-425D19ABF4AC}"/>
              </a:ext>
            </a:extLst>
          </p:cNvPr>
          <p:cNvSpPr txBox="1"/>
          <p:nvPr/>
        </p:nvSpPr>
        <p:spPr>
          <a:xfrm>
            <a:off x="504642" y="2667237"/>
            <a:ext cx="1168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Stay home and have food delivered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802C52-2A9D-7DD2-D005-B81DCA5CDC15}"/>
              </a:ext>
            </a:extLst>
          </p:cNvPr>
          <p:cNvSpPr txBox="1"/>
          <p:nvPr/>
        </p:nvSpPr>
        <p:spPr>
          <a:xfrm>
            <a:off x="631717" y="416468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Movies and eat there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542FA-955C-4A8C-D50A-B8A2F03BA93F}"/>
              </a:ext>
            </a:extLst>
          </p:cNvPr>
          <p:cNvSpPr txBox="1"/>
          <p:nvPr/>
        </p:nvSpPr>
        <p:spPr>
          <a:xfrm>
            <a:off x="543872" y="5346872"/>
            <a:ext cx="1002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School football game, and eat at the game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D366CE-0C1B-E064-6EB2-E636D6D5AA0C}"/>
              </a:ext>
            </a:extLst>
          </p:cNvPr>
          <p:cNvSpPr txBox="1"/>
          <p:nvPr/>
        </p:nvSpPr>
        <p:spPr>
          <a:xfrm>
            <a:off x="1838353" y="1391691"/>
            <a:ext cx="99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 home by 10pm (curfew)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C14635-4C36-20C7-7ECC-D00B6BF1A5CE}"/>
              </a:ext>
            </a:extLst>
          </p:cNvPr>
          <p:cNvSpPr txBox="1"/>
          <p:nvPr/>
        </p:nvSpPr>
        <p:spPr>
          <a:xfrm>
            <a:off x="3373843" y="1389402"/>
            <a:ext cx="8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Costs $20 or less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82A743-60F0-8EDC-733F-991180F54053}"/>
              </a:ext>
            </a:extLst>
          </p:cNvPr>
          <p:cNvSpPr txBox="1"/>
          <p:nvPr/>
        </p:nvSpPr>
        <p:spPr>
          <a:xfrm>
            <a:off x="4673600" y="1391691"/>
            <a:ext cx="8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Everyone will enjoy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6A2337E-FF54-252A-8C1C-706E5CB3C706}"/>
              </a:ext>
            </a:extLst>
          </p:cNvPr>
          <p:cNvSpPr txBox="1">
            <a:spLocks/>
          </p:cNvSpPr>
          <p:nvPr/>
        </p:nvSpPr>
        <p:spPr>
          <a:xfrm>
            <a:off x="3814877" y="43544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What to Do on a Friday Night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47323" y="6057259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9DEF74-7A3E-EF65-F221-06BA1EFE7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535" y="6446242"/>
            <a:ext cx="3534013" cy="41175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F2FE1D0-9F08-6352-441F-FC2D0B45D60B}"/>
              </a:ext>
            </a:extLst>
          </p:cNvPr>
          <p:cNvSpPr txBox="1">
            <a:spLocks/>
          </p:cNvSpPr>
          <p:nvPr/>
        </p:nvSpPr>
        <p:spPr>
          <a:xfrm>
            <a:off x="0" y="6469181"/>
            <a:ext cx="2122714" cy="388819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87483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2862" y="787155"/>
          <a:ext cx="6845704" cy="561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036">
                  <a:extLst>
                    <a:ext uri="{9D8B030D-6E8A-4147-A177-3AD203B41FA5}">
                      <a16:colId xmlns:a16="http://schemas.microsoft.com/office/drawing/2014/main" val="1314123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82027927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0147243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4310384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63585614"/>
                    </a:ext>
                  </a:extLst>
                </a:gridCol>
              </a:tblGrid>
              <a:tr h="14034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Criterion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698974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5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60434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86548"/>
                  </a:ext>
                </a:extLst>
              </a:tr>
              <a:tr h="140341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Alternative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72649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264969" y="785961"/>
            <a:ext cx="3110671" cy="563231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-731520">
              <a:tabLst>
                <a:tab pos="974725" algn="l"/>
              </a:tabLst>
            </a:pPr>
            <a:r>
              <a:rPr lang="en-US" sz="2200" cap="small" dirty="0"/>
              <a:t>Step 1</a:t>
            </a:r>
            <a:br>
              <a:rPr lang="en-US" sz="2200" dirty="0"/>
            </a:br>
            <a:r>
              <a:rPr lang="en-US" sz="2200" dirty="0"/>
              <a:t>State the </a:t>
            </a:r>
            <a:r>
              <a:rPr lang="en-US" sz="2800" b="1" dirty="0">
                <a:solidFill>
                  <a:schemeClr val="accent1"/>
                </a:solidFill>
              </a:rPr>
              <a:t>P</a:t>
            </a:r>
            <a:r>
              <a:rPr lang="en-US" sz="2200" dirty="0"/>
              <a:t>roblem</a:t>
            </a:r>
          </a:p>
          <a:p>
            <a:pPr indent="-731520"/>
            <a:endParaRPr lang="en-US" sz="2200" dirty="0"/>
          </a:p>
          <a:p>
            <a:pPr indent="-731520"/>
            <a:r>
              <a:rPr lang="en-US" sz="2200" cap="small" dirty="0"/>
              <a:t>Step 2</a:t>
            </a:r>
            <a:br>
              <a:rPr lang="en-US" sz="2200" dirty="0"/>
            </a:br>
            <a:r>
              <a:rPr lang="en-US" sz="2200" dirty="0"/>
              <a:t>List </a:t>
            </a:r>
            <a:r>
              <a:rPr lang="en-US" sz="2800" b="1" dirty="0">
                <a:solidFill>
                  <a:schemeClr val="accent1"/>
                </a:solidFill>
              </a:rPr>
              <a:t>A</a:t>
            </a:r>
            <a:r>
              <a:rPr lang="en-US" sz="2200" dirty="0"/>
              <a:t>lternatives</a:t>
            </a:r>
            <a:br>
              <a:rPr lang="en-US" sz="2200" dirty="0"/>
            </a:br>
            <a:endParaRPr lang="en-US" sz="2200" dirty="0"/>
          </a:p>
          <a:p>
            <a:pPr indent="-731520"/>
            <a:r>
              <a:rPr lang="en-US" sz="2200" cap="small" dirty="0"/>
              <a:t>Step 3</a:t>
            </a:r>
            <a:br>
              <a:rPr lang="en-US" sz="2200" dirty="0"/>
            </a:br>
            <a:r>
              <a:rPr lang="en-US" sz="2200" dirty="0"/>
              <a:t>Identify </a:t>
            </a:r>
            <a:r>
              <a:rPr lang="en-US" sz="2800" b="1" dirty="0">
                <a:solidFill>
                  <a:schemeClr val="accent1"/>
                </a:solidFill>
              </a:rPr>
              <a:t>C</a:t>
            </a:r>
            <a:r>
              <a:rPr lang="en-US" sz="2200" dirty="0"/>
              <a:t>riteria</a:t>
            </a:r>
            <a:br>
              <a:rPr lang="en-US" sz="2200" dirty="0"/>
            </a:br>
            <a:endParaRPr lang="en-US" sz="2200" dirty="0"/>
          </a:p>
          <a:p>
            <a:pPr indent="-731520"/>
            <a:r>
              <a:rPr lang="en-US" sz="2200" cap="small" dirty="0"/>
              <a:t>Step 4</a:t>
            </a:r>
            <a:br>
              <a:rPr lang="en-US" sz="2200" dirty="0"/>
            </a:br>
            <a:r>
              <a:rPr lang="en-US" sz="2800" b="1" dirty="0">
                <a:solidFill>
                  <a:schemeClr val="accent1"/>
                </a:solidFill>
              </a:rPr>
              <a:t>E</a:t>
            </a:r>
            <a:r>
              <a:rPr lang="en-US" sz="2200" dirty="0"/>
              <a:t>valuate the Alternatives</a:t>
            </a:r>
          </a:p>
          <a:p>
            <a:pPr indent="-731520"/>
            <a:endParaRPr lang="en-US" sz="2200" dirty="0"/>
          </a:p>
          <a:p>
            <a:pPr indent="-731520"/>
            <a:r>
              <a:rPr lang="en-US" sz="2200" cap="small" dirty="0"/>
              <a:t>Step 5</a:t>
            </a:r>
            <a:br>
              <a:rPr lang="en-US" sz="2200" dirty="0"/>
            </a:br>
            <a:r>
              <a:rPr lang="en-US" sz="2200" dirty="0"/>
              <a:t>Make a </a:t>
            </a:r>
            <a:r>
              <a:rPr lang="en-US" sz="2800" b="1" dirty="0">
                <a:solidFill>
                  <a:schemeClr val="accent1"/>
                </a:solidFill>
              </a:rPr>
              <a:t>D</a:t>
            </a:r>
            <a:r>
              <a:rPr lang="en-US" sz="2200" dirty="0"/>
              <a:t>ecision</a:t>
            </a:r>
            <a:br>
              <a:rPr lang="en-US" sz="2200" dirty="0"/>
            </a:b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02862" y="784866"/>
            <a:ext cx="1425926" cy="140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8738" y="819964"/>
            <a:ext cx="1104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Criteria</a:t>
            </a:r>
          </a:p>
        </p:txBody>
      </p:sp>
      <p:sp>
        <p:nvSpPr>
          <p:cNvPr id="24" name="TextBox 23"/>
          <p:cNvSpPr txBox="1"/>
          <p:nvPr/>
        </p:nvSpPr>
        <p:spPr>
          <a:xfrm rot="5400000">
            <a:off x="-120212" y="1322804"/>
            <a:ext cx="11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Alternatives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18544" y="1936803"/>
            <a:ext cx="0" cy="1828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3" idx="3"/>
          </p:cNvCxnSpPr>
          <p:nvPr/>
        </p:nvCxnSpPr>
        <p:spPr>
          <a:xfrm>
            <a:off x="1233256" y="973852"/>
            <a:ext cx="43993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8ED5D75-EC79-1875-EC86-425D19ABF4AC}"/>
              </a:ext>
            </a:extLst>
          </p:cNvPr>
          <p:cNvSpPr txBox="1"/>
          <p:nvPr/>
        </p:nvSpPr>
        <p:spPr>
          <a:xfrm>
            <a:off x="504642" y="2667237"/>
            <a:ext cx="1168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Stay home and have food delivered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802C52-2A9D-7DD2-D005-B81DCA5CDC15}"/>
              </a:ext>
            </a:extLst>
          </p:cNvPr>
          <p:cNvSpPr txBox="1"/>
          <p:nvPr/>
        </p:nvSpPr>
        <p:spPr>
          <a:xfrm>
            <a:off x="631717" y="416468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Movies and eat there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542FA-955C-4A8C-D50A-B8A2F03BA93F}"/>
              </a:ext>
            </a:extLst>
          </p:cNvPr>
          <p:cNvSpPr txBox="1"/>
          <p:nvPr/>
        </p:nvSpPr>
        <p:spPr>
          <a:xfrm>
            <a:off x="543872" y="5346872"/>
            <a:ext cx="1002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School football game, and eat at the game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D366CE-0C1B-E064-6EB2-E636D6D5AA0C}"/>
              </a:ext>
            </a:extLst>
          </p:cNvPr>
          <p:cNvSpPr txBox="1"/>
          <p:nvPr/>
        </p:nvSpPr>
        <p:spPr>
          <a:xfrm>
            <a:off x="1838353" y="1391691"/>
            <a:ext cx="99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 home by 10pm (curfew)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C14635-4C36-20C7-7ECC-D00B6BF1A5CE}"/>
              </a:ext>
            </a:extLst>
          </p:cNvPr>
          <p:cNvSpPr txBox="1"/>
          <p:nvPr/>
        </p:nvSpPr>
        <p:spPr>
          <a:xfrm>
            <a:off x="3373843" y="1389402"/>
            <a:ext cx="8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Costs $20 or less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82A743-60F0-8EDC-733F-991180F54053}"/>
              </a:ext>
            </a:extLst>
          </p:cNvPr>
          <p:cNvSpPr txBox="1"/>
          <p:nvPr/>
        </p:nvSpPr>
        <p:spPr>
          <a:xfrm>
            <a:off x="4673600" y="1391691"/>
            <a:ext cx="8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Everyone will enjoy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8886E0-6004-98A1-6D1F-F59F2A41DB15}"/>
              </a:ext>
            </a:extLst>
          </p:cNvPr>
          <p:cNvSpPr txBox="1"/>
          <p:nvPr/>
        </p:nvSpPr>
        <p:spPr>
          <a:xfrm>
            <a:off x="2026315" y="2374849"/>
            <a:ext cx="8071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8EEE84-D249-7B44-F477-11503A7F1C70}"/>
              </a:ext>
            </a:extLst>
          </p:cNvPr>
          <p:cNvSpPr txBox="1"/>
          <p:nvPr/>
        </p:nvSpPr>
        <p:spPr>
          <a:xfrm>
            <a:off x="3373843" y="2374848"/>
            <a:ext cx="8071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A62905-6BC5-2F6B-969A-165D8E995B55}"/>
              </a:ext>
            </a:extLst>
          </p:cNvPr>
          <p:cNvSpPr txBox="1"/>
          <p:nvPr/>
        </p:nvSpPr>
        <p:spPr>
          <a:xfrm>
            <a:off x="1965046" y="4996949"/>
            <a:ext cx="8071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5236B2-6FB6-81E9-BCB0-4CBE72A8BBCF}"/>
              </a:ext>
            </a:extLst>
          </p:cNvPr>
          <p:cNvSpPr txBox="1"/>
          <p:nvPr/>
        </p:nvSpPr>
        <p:spPr>
          <a:xfrm>
            <a:off x="3322116" y="5006934"/>
            <a:ext cx="8071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A3FBDF-6BD9-A41D-AECA-530216210902}"/>
              </a:ext>
            </a:extLst>
          </p:cNvPr>
          <p:cNvSpPr txBox="1"/>
          <p:nvPr/>
        </p:nvSpPr>
        <p:spPr>
          <a:xfrm>
            <a:off x="4642371" y="5006934"/>
            <a:ext cx="8071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278CA4-C72A-D406-DE63-453051CF699D}"/>
              </a:ext>
            </a:extLst>
          </p:cNvPr>
          <p:cNvSpPr txBox="1"/>
          <p:nvPr/>
        </p:nvSpPr>
        <p:spPr>
          <a:xfrm>
            <a:off x="4673600" y="2526030"/>
            <a:ext cx="7759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7402B8-E5AB-9DC0-0FA2-B849A9A51CEA}"/>
              </a:ext>
            </a:extLst>
          </p:cNvPr>
          <p:cNvSpPr txBox="1"/>
          <p:nvPr/>
        </p:nvSpPr>
        <p:spPr>
          <a:xfrm>
            <a:off x="3297349" y="3747840"/>
            <a:ext cx="7759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8C05CC-5BCC-38D8-AB37-52921892584C}"/>
              </a:ext>
            </a:extLst>
          </p:cNvPr>
          <p:cNvSpPr txBox="1"/>
          <p:nvPr/>
        </p:nvSpPr>
        <p:spPr>
          <a:xfrm>
            <a:off x="1996275" y="3743793"/>
            <a:ext cx="7759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8CF13E-2C9E-930F-CE7E-3B8083D6D205}"/>
              </a:ext>
            </a:extLst>
          </p:cNvPr>
          <p:cNvSpPr txBox="1"/>
          <p:nvPr/>
        </p:nvSpPr>
        <p:spPr>
          <a:xfrm>
            <a:off x="4726650" y="3724572"/>
            <a:ext cx="7759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0C8B96-01F7-4A80-96F5-E97E1743CB53}"/>
              </a:ext>
            </a:extLst>
          </p:cNvPr>
          <p:cNvSpPr txBox="1"/>
          <p:nvPr/>
        </p:nvSpPr>
        <p:spPr>
          <a:xfrm>
            <a:off x="6275070" y="2526030"/>
            <a:ext cx="5829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A664E2A-226E-A2AF-BAA8-A8DADEF5789A}"/>
              </a:ext>
            </a:extLst>
          </p:cNvPr>
          <p:cNvSpPr txBox="1"/>
          <p:nvPr/>
        </p:nvSpPr>
        <p:spPr>
          <a:xfrm>
            <a:off x="6155951" y="3747840"/>
            <a:ext cx="5829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FA587E-C3B0-4F95-6958-F58415096A83}"/>
              </a:ext>
            </a:extLst>
          </p:cNvPr>
          <p:cNvSpPr txBox="1"/>
          <p:nvPr/>
        </p:nvSpPr>
        <p:spPr>
          <a:xfrm>
            <a:off x="6275070" y="5200650"/>
            <a:ext cx="5829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b="1" dirty="0">
                <a:solidFill>
                  <a:srgbClr val="000000"/>
                </a:solidFill>
                <a:latin typeface="Calibri" panose="020F0502020204030204"/>
              </a:rPr>
              <a:t>3</a:t>
            </a: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90B0118-772D-485E-B6F0-ED4A03B906E6}"/>
              </a:ext>
            </a:extLst>
          </p:cNvPr>
          <p:cNvSpPr txBox="1">
            <a:spLocks/>
          </p:cNvSpPr>
          <p:nvPr/>
        </p:nvSpPr>
        <p:spPr>
          <a:xfrm>
            <a:off x="3814877" y="43544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What to Do on a Friday Night- Completed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A49DAC-50D5-E942-A69E-46829AA8BD52}"/>
              </a:ext>
            </a:extLst>
          </p:cNvPr>
          <p:cNvSpPr txBox="1"/>
          <p:nvPr/>
        </p:nvSpPr>
        <p:spPr>
          <a:xfrm>
            <a:off x="10946251" y="6025550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14ACCB6B-A89D-3482-FB07-FBE8D080D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id="{64B57472-7096-C9FC-8483-6C32DCB53A0D}"/>
              </a:ext>
            </a:extLst>
          </p:cNvPr>
          <p:cNvSpPr txBox="1">
            <a:spLocks/>
          </p:cNvSpPr>
          <p:nvPr/>
        </p:nvSpPr>
        <p:spPr>
          <a:xfrm>
            <a:off x="0" y="6469181"/>
            <a:ext cx="2122714" cy="388819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372063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5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69316" y="5412896"/>
            <a:ext cx="670679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NOTE: APR, annual percentage rate. As of April 1, 2016, the average price of cigarettes was $5.96 per pack. The average stock market return over the past 50 years (1966-2015) was 9.61 percent.</a:t>
            </a:r>
          </a:p>
          <a:p>
            <a:pPr>
              <a:spcBef>
                <a:spcPts val="600"/>
              </a:spcBef>
            </a:pPr>
            <a:r>
              <a:rPr lang="en-US" sz="800" dirty="0"/>
              <a:t>SOURCE: Cigarette prices: </a:t>
            </a:r>
            <a:r>
              <a:rPr lang="en-US" sz="800" dirty="0">
                <a:hlinkClick r:id="rId3"/>
              </a:rPr>
              <a:t>https://www.tobaccofreekids.org/research/factsheets/pdf/0202.pdf</a:t>
            </a:r>
            <a:r>
              <a:rPr lang="en-US" sz="800" dirty="0"/>
              <a:t>, accessed April 1, 2016. Stock return average: </a:t>
            </a:r>
            <a:r>
              <a:rPr lang="en-US" sz="800" dirty="0">
                <a:hlinkClick r:id="rId4"/>
              </a:rPr>
              <a:t>http://pages.stern.nyu.edu/~adamodar/New_Home_Page/datafile/histretSP.html</a:t>
            </a:r>
            <a:r>
              <a:rPr lang="en-US" sz="800" dirty="0"/>
              <a:t>, accessed April 1, 2016.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39477"/>
              </p:ext>
            </p:extLst>
          </p:nvPr>
        </p:nvGraphicFramePr>
        <p:xfrm>
          <a:off x="4944602" y="1157323"/>
          <a:ext cx="6769607" cy="499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65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9900"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br>
                        <a:rPr lang="en-US" sz="20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Age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Annual deposit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($)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Total deposit ($)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Annual 9% interest ($)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Total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interest/</a:t>
                      </a:r>
                    </a:p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Return ($)</a:t>
                      </a: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2857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Year-end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balance ($)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19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6,686.80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300.91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300.91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6,987.71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10,030.20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628.89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929.80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10,960.00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33,434.40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3,918.11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17,362.04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50,796.04</a:t>
                      </a:r>
                    </a:p>
                  </a:txBody>
                  <a:tcPr anchor="ctr">
                    <a:solidFill>
                      <a:srgbClr val="D0DC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143,766,20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121,424.04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1,330,157.20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1,473,923.00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61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147,109.60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132,653.11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1,462,810.30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1,609,919.90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3,343.40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150,453.00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latin typeface="Tw Cen MT Condensed" panose="020B0606020104020203" pitchFamily="34" charset="0"/>
                        </a:rPr>
                        <a:t>144,892.79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1,607,703.09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w Cen MT Condensed" panose="020B0606020104020203" pitchFamily="34" charset="0"/>
                        </a:rPr>
                        <a:t>1,758,156.09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4709319" y="5375247"/>
            <a:ext cx="259997" cy="893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1B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77592" y="355612"/>
            <a:ext cx="787257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1B.2: Smoke or Be a Millionaire?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6ACABF-1D61-B61F-1DF3-08E65B8DD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628" y="972487"/>
            <a:ext cx="4410691" cy="529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6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D24AA1-1E64-4418-9DBF-2854B0199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851060-E41B-428C-9657-CEA506FE80E1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3.xml><?xml version="1.0" encoding="utf-8"?>
<ds:datastoreItem xmlns:ds="http://schemas.openxmlformats.org/officeDocument/2006/customXml" ds:itemID="{A81C3BAD-1206-42ED-8EAF-375F23A167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542</Words>
  <Application>Microsoft Office PowerPoint</Application>
  <PresentationFormat>Widescreen</PresentationFormat>
  <Paragraphs>134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Caceres- Santamaria, Andrea J</cp:lastModifiedBy>
  <cp:revision>43</cp:revision>
  <cp:lastPrinted>2017-02-07T22:20:45Z</cp:lastPrinted>
  <dcterms:created xsi:type="dcterms:W3CDTF">2016-07-22T18:34:21Z</dcterms:created>
  <dcterms:modified xsi:type="dcterms:W3CDTF">2024-08-16T12:21:08Z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2024-07-17T18:55:45Z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99d21c47-9193-458b-b2b3-c3aa98213a23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  <property fmtid="{D5CDD505-2E9C-101B-9397-08002B2CF9AE}" pid="11" name="TitusGUID">
    <vt:lpwstr>87d2c58b-8dc9-40dc-8e80-99bb117fc10b</vt:lpwstr>
  </property>
</Properties>
</file>