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5" r:id="rId7"/>
    <p:sldId id="296" r:id="rId8"/>
    <p:sldId id="297" r:id="rId9"/>
    <p:sldId id="298" r:id="rId10"/>
    <p:sldId id="299" r:id="rId11"/>
    <p:sldId id="300" r:id="rId12"/>
    <p:sldId id="302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  <a:srgbClr val="A0B970"/>
    <a:srgbClr val="DAEFC3"/>
    <a:srgbClr val="CCE9AD"/>
    <a:srgbClr val="9DB7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C2651-0131-B244-53FE-5B7147284E17}" v="1" dt="2024-07-17T19:39:54.647"/>
    <p1510:client id="{371664B5-B31B-89A9-8D0E-774360893C1B}" v="10" dt="2024-07-17T19:36:58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ate, Mary Clare" userId="S::maryclare.peate@stls.frb.org::cbbc010a-7142-40e9-9925-1c1a16f72b15" providerId="AD" clId="Web-{271C2651-0131-B244-53FE-5B7147284E17}"/>
    <pc:docChg chg="modSld">
      <pc:chgData name="Peate, Mary Clare" userId="S::maryclare.peate@stls.frb.org::cbbc010a-7142-40e9-9925-1c1a16f72b15" providerId="AD" clId="Web-{271C2651-0131-B244-53FE-5B7147284E17}" dt="2024-07-17T19:39:54.647" v="0" actId="14100"/>
      <pc:docMkLst>
        <pc:docMk/>
      </pc:docMkLst>
      <pc:sldChg chg="modSp">
        <pc:chgData name="Peate, Mary Clare" userId="S::maryclare.peate@stls.frb.org::cbbc010a-7142-40e9-9925-1c1a16f72b15" providerId="AD" clId="Web-{271C2651-0131-B244-53FE-5B7147284E17}" dt="2024-07-17T19:39:54.647" v="0" actId="14100"/>
        <pc:sldMkLst>
          <pc:docMk/>
          <pc:sldMk cId="61373987" sldId="256"/>
        </pc:sldMkLst>
        <pc:spChg chg="mod">
          <ac:chgData name="Peate, Mary Clare" userId="S::maryclare.peate@stls.frb.org::cbbc010a-7142-40e9-9925-1c1a16f72b15" providerId="AD" clId="Web-{271C2651-0131-B244-53FE-5B7147284E17}" dt="2024-07-17T19:39:54.647" v="0" actId="14100"/>
          <ac:spMkLst>
            <pc:docMk/>
            <pc:sldMk cId="61373987" sldId="256"/>
            <ac:spMk id="5" creationId="{00000000-0000-0000-0000-000000000000}"/>
          </ac:spMkLst>
        </pc:spChg>
      </pc:sldChg>
    </pc:docChg>
  </pc:docChgLst>
  <pc:docChgLst>
    <pc:chgData name="LeTourneau, Melanie R" userId="S::melanie.letourneau@stls.frb.org::a11322e0-5f81-41bf-8d4f-1c8fa7cc7eeb" providerId="AD" clId="Web-{371664B5-B31B-89A9-8D0E-774360893C1B}"/>
    <pc:docChg chg="modSld">
      <pc:chgData name="LeTourneau, Melanie R" userId="S::melanie.letourneau@stls.frb.org::a11322e0-5f81-41bf-8d4f-1c8fa7cc7eeb" providerId="AD" clId="Web-{371664B5-B31B-89A9-8D0E-774360893C1B}" dt="2024-07-17T19:36:58.334" v="4" actId="20577"/>
      <pc:docMkLst>
        <pc:docMk/>
      </pc:docMkLst>
      <pc:sldChg chg="modSp">
        <pc:chgData name="LeTourneau, Melanie R" userId="S::melanie.letourneau@stls.frb.org::a11322e0-5f81-41bf-8d4f-1c8fa7cc7eeb" providerId="AD" clId="Web-{371664B5-B31B-89A9-8D0E-774360893C1B}" dt="2024-07-17T19:36:52.741" v="0" actId="20577"/>
        <pc:sldMkLst>
          <pc:docMk/>
          <pc:sldMk cId="2293803476" sldId="295"/>
        </pc:sldMkLst>
        <pc:spChg chg="mod">
          <ac:chgData name="LeTourneau, Melanie R" userId="S::melanie.letourneau@stls.frb.org::a11322e0-5f81-41bf-8d4f-1c8fa7cc7eeb" providerId="AD" clId="Web-{371664B5-B31B-89A9-8D0E-774360893C1B}" dt="2024-07-17T19:36:52.741" v="0" actId="20577"/>
          <ac:spMkLst>
            <pc:docMk/>
            <pc:sldMk cId="2293803476" sldId="295"/>
            <ac:spMk id="2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371664B5-B31B-89A9-8D0E-774360893C1B}" dt="2024-07-17T19:36:55.772" v="1" actId="20577"/>
        <pc:sldMkLst>
          <pc:docMk/>
          <pc:sldMk cId="2705965319" sldId="296"/>
        </pc:sldMkLst>
        <pc:spChg chg="mod">
          <ac:chgData name="LeTourneau, Melanie R" userId="S::melanie.letourneau@stls.frb.org::a11322e0-5f81-41bf-8d4f-1c8fa7cc7eeb" providerId="AD" clId="Web-{371664B5-B31B-89A9-8D0E-774360893C1B}" dt="2024-07-17T19:36:55.772" v="1" actId="20577"/>
          <ac:spMkLst>
            <pc:docMk/>
            <pc:sldMk cId="2705965319" sldId="296"/>
            <ac:spMk id="2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371664B5-B31B-89A9-8D0E-774360893C1B}" dt="2024-07-17T19:36:55.819" v="2" actId="20577"/>
        <pc:sldMkLst>
          <pc:docMk/>
          <pc:sldMk cId="1713566350" sldId="297"/>
        </pc:sldMkLst>
        <pc:spChg chg="mod">
          <ac:chgData name="LeTourneau, Melanie R" userId="S::melanie.letourneau@stls.frb.org::a11322e0-5f81-41bf-8d4f-1c8fa7cc7eeb" providerId="AD" clId="Web-{371664B5-B31B-89A9-8D0E-774360893C1B}" dt="2024-07-17T19:36:55.819" v="2" actId="20577"/>
          <ac:spMkLst>
            <pc:docMk/>
            <pc:sldMk cId="1713566350" sldId="297"/>
            <ac:spMk id="2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371664B5-B31B-89A9-8D0E-774360893C1B}" dt="2024-07-17T19:36:58.287" v="3" actId="20577"/>
        <pc:sldMkLst>
          <pc:docMk/>
          <pc:sldMk cId="1714646216" sldId="298"/>
        </pc:sldMkLst>
        <pc:spChg chg="mod">
          <ac:chgData name="LeTourneau, Melanie R" userId="S::melanie.letourneau@stls.frb.org::a11322e0-5f81-41bf-8d4f-1c8fa7cc7eeb" providerId="AD" clId="Web-{371664B5-B31B-89A9-8D0E-774360893C1B}" dt="2024-07-17T19:36:58.287" v="3" actId="20577"/>
          <ac:spMkLst>
            <pc:docMk/>
            <pc:sldMk cId="1714646216" sldId="298"/>
            <ac:spMk id="2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371664B5-B31B-89A9-8D0E-774360893C1B}" dt="2024-07-17T19:36:58.334" v="4" actId="20577"/>
        <pc:sldMkLst>
          <pc:docMk/>
          <pc:sldMk cId="1776964607" sldId="299"/>
        </pc:sldMkLst>
        <pc:spChg chg="mod">
          <ac:chgData name="LeTourneau, Melanie R" userId="S::melanie.letourneau@stls.frb.org::a11322e0-5f81-41bf-8d4f-1c8fa7cc7eeb" providerId="AD" clId="Web-{371664B5-B31B-89A9-8D0E-774360893C1B}" dt="2024-07-17T19:36:58.334" v="4" actId="20577"/>
          <ac:spMkLst>
            <pc:docMk/>
            <pc:sldMk cId="1776964607" sldId="299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ntitytheft.gov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248" y="2716219"/>
            <a:ext cx="10644488" cy="1655762"/>
          </a:xfrm>
        </p:spPr>
        <p:txBody>
          <a:bodyPr>
            <a:normAutofit lnSpcReduction="10000"/>
          </a:bodyPr>
          <a:lstStyle/>
          <a:p>
            <a:r>
              <a:rPr lang="en-US" sz="5400" b="1">
                <a:latin typeface="Tw Cen MT Condensed" panose="020B0606020104020203" pitchFamily="34" charset="0"/>
                <a:cs typeface="Angsana New" panose="02020603050405020304" pitchFamily="18" charset="-34"/>
              </a:rPr>
              <a:t>Lesson 10A: The Three D’s of</a:t>
            </a:r>
          </a:p>
          <a:p>
            <a:r>
              <a:rPr lang="en-US" sz="5400" b="1">
                <a:latin typeface="Tw Cen MT Condensed" panose="020B0606020104020203" pitchFamily="34" charset="0"/>
                <a:cs typeface="Angsana New" panose="02020603050405020304" pitchFamily="18" charset="-34"/>
              </a:rPr>
              <a:t>Identify Theft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5195" y="1486835"/>
            <a:ext cx="39755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>
                <a:latin typeface="Tw Cen MT Condensed" panose="020B0606020104020203" pitchFamily="34" charset="0"/>
                <a:cs typeface="Angsana New" panose="02020603050405020304" pitchFamily="18" charset="-34"/>
              </a:rPr>
              <a:t>Unit 10: Protecting</a:t>
            </a:r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27336"/>
            <a:ext cx="6773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866" y="1454213"/>
            <a:ext cx="10359739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>
                <a:latin typeface="Tw Cen MT Condensed" panose="020B0606020104020203" pitchFamily="34" charset="0"/>
                <a:cs typeface="Angsana New" panose="02020603050405020304" pitchFamily="18" charset="-34"/>
              </a:rPr>
              <a:t>How can consumers reduce the risk of identity theft?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25277" y="330287"/>
            <a:ext cx="4338375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45270" y="6069071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5273"/>
                </a:solidFill>
                <a:latin typeface="Tw Cen MT Condensed" panose="020B0606020104020203" pitchFamily="34" charset="0"/>
              </a:rPr>
              <a:t>Lesson 10A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69813" y="346710"/>
            <a:ext cx="7684674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10A.1: Identity Protection Options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476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5273"/>
                </a:solidFill>
              </a:rPr>
              <a:t>Slide 1 of 4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681" y="1515239"/>
            <a:ext cx="9763512" cy="47603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742950" marR="0" lvl="0" indent="-742950">
              <a:lnSpc>
                <a:spcPct val="80018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b="1">
                <a:latin typeface="Tw Cen MT Condensed" panose="020B0606020104020203" pitchFamily="34" charset="0"/>
                <a:ea typeface="Times New Roman" panose="02020603050405020304" pitchFamily="18" charset="0"/>
              </a:rPr>
              <a:t>Shred anything that includes your personal information (PI) before throwing it away. </a:t>
            </a:r>
            <a:endParaRPr lang="en-US"/>
          </a:p>
          <a:p>
            <a:pPr marL="742950" marR="0" lvl="0" indent="-742950">
              <a:lnSpc>
                <a:spcPct val="80018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b="1">
                <a:latin typeface="Tw Cen MT Condensed" panose="020B0606020104020203" pitchFamily="34" charset="0"/>
                <a:ea typeface="Times New Roman" panose="02020603050405020304" pitchFamily="18" charset="0"/>
              </a:rPr>
              <a:t>Be aware of your surroundings when inputting your PI.</a:t>
            </a:r>
          </a:p>
          <a:p>
            <a:pPr marL="742950" marR="0" lvl="0" indent="-742950">
              <a:lnSpc>
                <a:spcPct val="80018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b="1">
                <a:latin typeface="Tw Cen MT Condensed" panose="020B0606020104020203" pitchFamily="34" charset="0"/>
                <a:ea typeface="Times New Roman" panose="02020603050405020304" pitchFamily="18" charset="0"/>
              </a:rPr>
              <a:t>Keep your Social Security number, PIN, and password information in a secure place other than your wallet/purse.</a:t>
            </a:r>
          </a:p>
          <a:p>
            <a:pPr marL="742950" marR="0" lvl="0" indent="-742950">
              <a:lnSpc>
                <a:spcPct val="80018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b="1">
                <a:latin typeface="Tw Cen MT Condensed" panose="020B0606020104020203" pitchFamily="34" charset="0"/>
                <a:ea typeface="Times New Roman" panose="02020603050405020304" pitchFamily="18" charset="0"/>
              </a:rPr>
              <a:t>Remove mail from your mailbox as soon as possible.</a:t>
            </a:r>
          </a:p>
          <a:p>
            <a:pPr marL="742950" marR="0" lvl="0" indent="-742950">
              <a:lnSpc>
                <a:spcPct val="80018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b="1">
                <a:latin typeface="Tw Cen MT Condensed" panose="020B0606020104020203" pitchFamily="34" charset="0"/>
                <a:ea typeface="Times New Roman" panose="02020603050405020304" pitchFamily="18" charset="0"/>
              </a:rPr>
              <a:t>Keep all of your credit and debit cards secure, and do not swipe them in unfamiliar or questionable devices.</a:t>
            </a:r>
            <a:endParaRPr lang="en-US" sz="3600" b="1">
              <a:effectLst/>
              <a:latin typeface="Tw Cen MT Condensed" panose="020B0606020104020203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45270" y="6069071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5273"/>
                </a:solidFill>
                <a:latin typeface="Tw Cen MT Condensed" panose="020B0606020104020203" pitchFamily="34" charset="0"/>
              </a:rPr>
              <a:t>Lesson 10A</a:t>
            </a:r>
          </a:p>
        </p:txBody>
      </p:sp>
    </p:spTree>
    <p:extLst>
      <p:ext uri="{BB962C8B-B14F-4D97-AF65-F5344CB8AC3E}">
        <p14:creationId xmlns:p14="http://schemas.microsoft.com/office/powerpoint/2010/main" val="229380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69813" y="346710"/>
            <a:ext cx="7684674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10A.1: Identity Protection Options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476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5273"/>
                </a:solidFill>
              </a:rPr>
              <a:t>Slide 2 of 4</a:t>
            </a:r>
          </a:p>
        </p:txBody>
      </p:sp>
      <p:sp>
        <p:nvSpPr>
          <p:cNvPr id="2" name="Rectangle 1"/>
          <p:cNvSpPr/>
          <p:nvPr/>
        </p:nvSpPr>
        <p:spPr>
          <a:xfrm>
            <a:off x="1312774" y="1517573"/>
            <a:ext cx="9763512" cy="47603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US" sz="3600" b="1">
                <a:latin typeface="Tw Cen MT Condensed" panose="020B0606020104020203" pitchFamily="34" charset="0"/>
              </a:rPr>
              <a:t>Use firewalls, anti-spyware, and anti-virus software on your computer.</a:t>
            </a:r>
            <a:endParaRPr lang="en-US"/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US" sz="3600" b="1">
                <a:latin typeface="Tw Cen MT Condensed" panose="020B0606020104020203" pitchFamily="34" charset="0"/>
              </a:rPr>
              <a:t>Use strong passwords not associated with your PI.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US" sz="3600" b="1">
                <a:latin typeface="Tw Cen MT Condensed" panose="020B0606020104020203" pitchFamily="34" charset="0"/>
              </a:rPr>
              <a:t>Do not respond to email, phone, or mail requests for your PI. 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US" sz="3600" b="1">
                <a:latin typeface="Tw Cen MT Condensed" panose="020B0606020104020203" pitchFamily="34" charset="0"/>
              </a:rPr>
              <a:t>Make sure online transactions are handled through a secure (“https”) site or use encrypted code.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US" sz="3600" b="1">
                <a:latin typeface="Tw Cen MT Condensed" panose="020B0606020104020203" pitchFamily="34" charset="0"/>
              </a:rPr>
              <a:t>Remove all PI from any electronic device before disposal.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45270" y="6069071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5273"/>
                </a:solidFill>
                <a:latin typeface="Tw Cen MT Condensed" panose="020B0606020104020203" pitchFamily="34" charset="0"/>
              </a:rPr>
              <a:t>Lesson 10A</a:t>
            </a:r>
          </a:p>
        </p:txBody>
      </p:sp>
    </p:spTree>
    <p:extLst>
      <p:ext uri="{BB962C8B-B14F-4D97-AF65-F5344CB8AC3E}">
        <p14:creationId xmlns:p14="http://schemas.microsoft.com/office/powerpoint/2010/main" val="270596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69813" y="346710"/>
            <a:ext cx="7684674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10A.1: Identity Protection Options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476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5273"/>
                </a:solidFill>
              </a:rPr>
              <a:t>Slide 3 of 4</a:t>
            </a:r>
          </a:p>
        </p:txBody>
      </p:sp>
      <p:sp>
        <p:nvSpPr>
          <p:cNvPr id="2" name="Rectangle 1"/>
          <p:cNvSpPr/>
          <p:nvPr/>
        </p:nvSpPr>
        <p:spPr>
          <a:xfrm>
            <a:off x="1220003" y="1515794"/>
            <a:ext cx="9763512" cy="408060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742950" lvl="0" indent="-742950">
              <a:lnSpc>
                <a:spcPct val="80018"/>
              </a:lnSpc>
              <a:spcAft>
                <a:spcPts val="1800"/>
              </a:spcAft>
              <a:buFont typeface="+mj-lt"/>
              <a:buAutoNum type="arabicPeriod" startAt="11"/>
            </a:pPr>
            <a:r>
              <a:rPr lang="en-US" sz="3600" b="1">
                <a:latin typeface="Tw Cen MT Condensed" panose="020B0606020104020203" pitchFamily="34" charset="0"/>
              </a:rPr>
              <a:t>Limit the PI you give on social-networking sites.</a:t>
            </a:r>
            <a:endParaRPr lang="en-US"/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11"/>
            </a:pPr>
            <a:r>
              <a:rPr lang="en-US" sz="3600" b="1">
                <a:latin typeface="Tw Cen MT Condensed" panose="020B0606020104020203" pitchFamily="34" charset="0"/>
              </a:rPr>
              <a:t>Limit the PI you give in general (private and public).</a:t>
            </a:r>
          </a:p>
          <a:p>
            <a:pPr marL="742950" lvl="0" indent="-742950">
              <a:lnSpc>
                <a:spcPct val="80018"/>
              </a:lnSpc>
              <a:spcAft>
                <a:spcPts val="1800"/>
              </a:spcAft>
              <a:buFont typeface="+mj-lt"/>
              <a:buAutoNum type="arabicPeriod" startAt="11"/>
            </a:pPr>
            <a:r>
              <a:rPr lang="en-US" sz="3600" b="1">
                <a:latin typeface="Tw Cen MT Condensed" panose="020B0606020104020203" pitchFamily="34" charset="0"/>
              </a:rPr>
              <a:t>Monitor all billing statements and financial accounts.</a:t>
            </a:r>
          </a:p>
          <a:p>
            <a:pPr marL="742950" lvl="0" indent="-742950">
              <a:lnSpc>
                <a:spcPct val="80018"/>
              </a:lnSpc>
              <a:spcAft>
                <a:spcPts val="1800"/>
              </a:spcAft>
              <a:buFont typeface="+mj-lt"/>
              <a:buAutoNum type="arabicPeriod" startAt="11"/>
            </a:pPr>
            <a:r>
              <a:rPr lang="en-US" sz="3600" b="1">
                <a:latin typeface="Tw Cen MT Condensed" panose="020B0606020104020203" pitchFamily="34" charset="0"/>
              </a:rPr>
              <a:t>Shop only on websites that have strong privacy and protection policies.</a:t>
            </a:r>
          </a:p>
          <a:p>
            <a:pPr marL="742950" lvl="0" indent="-742950">
              <a:lnSpc>
                <a:spcPct val="80018"/>
              </a:lnSpc>
              <a:spcAft>
                <a:spcPts val="1800"/>
              </a:spcAft>
              <a:buFont typeface="+mj-lt"/>
              <a:buAutoNum type="arabicPeriod" startAt="11"/>
            </a:pPr>
            <a:r>
              <a:rPr lang="en-US" sz="3600" b="1">
                <a:latin typeface="Tw Cen MT Condensed" panose="020B0606020104020203" pitchFamily="34" charset="0"/>
              </a:rPr>
              <a:t>Question when expected bills and statements do not arrive on time.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45270" y="6069071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5273"/>
                </a:solidFill>
                <a:latin typeface="Tw Cen MT Condensed" panose="020B0606020104020203" pitchFamily="34" charset="0"/>
              </a:rPr>
              <a:t>Lesson 10A</a:t>
            </a:r>
          </a:p>
        </p:txBody>
      </p:sp>
    </p:spTree>
    <p:extLst>
      <p:ext uri="{BB962C8B-B14F-4D97-AF65-F5344CB8AC3E}">
        <p14:creationId xmlns:p14="http://schemas.microsoft.com/office/powerpoint/2010/main" val="171356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69813" y="346710"/>
            <a:ext cx="7684674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10A.1: Identity Protection Options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476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5273"/>
                </a:solidFill>
              </a:rPr>
              <a:t>Slide 4 of 4</a:t>
            </a:r>
          </a:p>
        </p:txBody>
      </p:sp>
      <p:sp>
        <p:nvSpPr>
          <p:cNvPr id="2" name="Rectangle 1"/>
          <p:cNvSpPr/>
          <p:nvPr/>
        </p:nvSpPr>
        <p:spPr>
          <a:xfrm>
            <a:off x="604313" y="1517573"/>
            <a:ext cx="10763898" cy="519629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16"/>
            </a:pPr>
            <a:r>
              <a:rPr lang="en-US" sz="3600" b="1">
                <a:latin typeface="Tw Cen MT Condensed" panose="020B0606020104020203" pitchFamily="34" charset="0"/>
              </a:rPr>
              <a:t>Question unexpected bills and statements for things you did not purchase.</a:t>
            </a:r>
            <a:endParaRPr lang="en-US"/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16"/>
            </a:pPr>
            <a:r>
              <a:rPr lang="en-US" sz="3600" b="1">
                <a:latin typeface="Tw Cen MT Condensed" panose="020B0606020104020203" pitchFamily="34" charset="0"/>
              </a:rPr>
              <a:t>Beware of “phishing” attempts to steal your PI through legitimate-looking emails.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16"/>
            </a:pPr>
            <a:r>
              <a:rPr lang="en-US" sz="3600" b="1">
                <a:latin typeface="Tw Cen MT Condensed" panose="020B0606020104020203" pitchFamily="34" charset="0"/>
              </a:rPr>
              <a:t>Inspect your credit report—from all three credit-reporting agencies, Equifax, Experian, and Trans Union—at least annually.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16"/>
            </a:pPr>
            <a:r>
              <a:rPr lang="en-US" sz="3600" b="1">
                <a:latin typeface="Tw Cen MT Condensed" panose="020B0606020104020203" pitchFamily="34" charset="0"/>
              </a:rPr>
              <a:t>Question unsolicited employment offers that request your PI.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 startAt="16"/>
            </a:pPr>
            <a:r>
              <a:rPr lang="en-US" sz="3600" b="1">
                <a:latin typeface="Tw Cen MT Condensed" panose="020B0606020104020203" pitchFamily="34" charset="0"/>
              </a:rPr>
              <a:t>Limit the number of credit cards/accounts you have and close any  accounts you are not using.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45270" y="6069071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5273"/>
                </a:solidFill>
                <a:latin typeface="Tw Cen MT Condensed" panose="020B0606020104020203" pitchFamily="34" charset="0"/>
              </a:rPr>
              <a:t>Lesson 10A</a:t>
            </a:r>
          </a:p>
        </p:txBody>
      </p:sp>
    </p:spTree>
    <p:extLst>
      <p:ext uri="{BB962C8B-B14F-4D97-AF65-F5344CB8AC3E}">
        <p14:creationId xmlns:p14="http://schemas.microsoft.com/office/powerpoint/2010/main" val="171464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808485" y="346710"/>
            <a:ext cx="866179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10A.1: The Three D’s of Identity Theft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476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5273"/>
                </a:solidFill>
              </a:rPr>
              <a:t>Slide 1 of 3</a:t>
            </a:r>
          </a:p>
        </p:txBody>
      </p:sp>
      <p:sp>
        <p:nvSpPr>
          <p:cNvPr id="2" name="Rectangle 1"/>
          <p:cNvSpPr/>
          <p:nvPr/>
        </p:nvSpPr>
        <p:spPr>
          <a:xfrm>
            <a:off x="739596" y="1463399"/>
            <a:ext cx="10745107" cy="550407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72016"/>
              </a:lnSpc>
              <a:spcAft>
                <a:spcPts val="1200"/>
              </a:spcAft>
            </a:pPr>
            <a:r>
              <a:rPr lang="en-US" sz="4000" b="1">
                <a:latin typeface="Tw Cen MT Condensed" panose="020B0606020104020203" pitchFamily="34" charset="0"/>
              </a:rPr>
              <a:t>            Deter: Safeguard your personal information.</a:t>
            </a:r>
            <a:endParaRPr lang="en-US" sz="4000">
              <a:latin typeface="Tw Cen MT Condensed" panose="020B0606020104020203" pitchFamily="34" charset="0"/>
            </a:endParaRP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Shred anything that contains personal information before discarding it.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Keep Social Security cards, PIN numbers, passwords, account statements, tax statements, and other personal information in secure places.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Use firewalls, anti-spyware, and anti-virus software to protect your computer.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Do not respond to unsolicited emails, phone calls, or mailings requesting any of your personal information.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Be cautious at all times when using credit or debit cards.</a:t>
            </a:r>
          </a:p>
          <a:p>
            <a:pPr marL="742950" lvl="0" indent="-742950">
              <a:lnSpc>
                <a:spcPct val="80018"/>
              </a:lnSpc>
              <a:spcAft>
                <a:spcPts val="1200"/>
              </a:spcAft>
              <a:buFont typeface="+mj-lt"/>
              <a:buAutoNum type="arabicPeriod"/>
            </a:pPr>
            <a:endParaRPr lang="en-US" sz="3600" b="1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45270" y="6069071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5273"/>
                </a:solidFill>
                <a:latin typeface="Tw Cen MT Condensed" panose="020B0606020104020203" pitchFamily="34" charset="0"/>
              </a:rPr>
              <a:t>Lesson 10A</a:t>
            </a:r>
          </a:p>
        </p:txBody>
      </p:sp>
    </p:spTree>
    <p:extLst>
      <p:ext uri="{BB962C8B-B14F-4D97-AF65-F5344CB8AC3E}">
        <p14:creationId xmlns:p14="http://schemas.microsoft.com/office/powerpoint/2010/main" val="177696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808485" y="346710"/>
            <a:ext cx="866179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10A.1: The Three D’s of Identity Theft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476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5273"/>
                </a:solidFill>
              </a:rPr>
              <a:t>Slide 2 of 3</a:t>
            </a:r>
          </a:p>
        </p:txBody>
      </p:sp>
      <p:sp>
        <p:nvSpPr>
          <p:cNvPr id="2" name="Rectangle 1"/>
          <p:cNvSpPr/>
          <p:nvPr/>
        </p:nvSpPr>
        <p:spPr>
          <a:xfrm>
            <a:off x="714882" y="1306877"/>
            <a:ext cx="10916945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latin typeface="Tw Cen MT Condensed" panose="020B0606020104020203" pitchFamily="34" charset="0"/>
              </a:rPr>
              <a:t>            Detect: Monitor your statements and reports.</a:t>
            </a:r>
            <a:endParaRPr lang="en-US" sz="4000">
              <a:latin typeface="Tw Cen MT Condensed" panose="020B0606020104020203" pitchFamily="34" charset="0"/>
            </a:endParaRPr>
          </a:p>
          <a:p>
            <a:pPr marL="742950" indent="-742950">
              <a:lnSpc>
                <a:spcPts val="35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Look for unexplained charges or activities in your financial accounts.</a:t>
            </a:r>
          </a:p>
          <a:p>
            <a:pPr marL="742950" indent="-742950">
              <a:lnSpc>
                <a:spcPts val="35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Inspect your credit report from all three providers (at least annually) to see that it is accurate.</a:t>
            </a:r>
          </a:p>
          <a:p>
            <a:pPr marL="742950" indent="-742950">
              <a:lnSpc>
                <a:spcPts val="35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Question expected bills or account statements that do not arrive on time.</a:t>
            </a:r>
          </a:p>
          <a:p>
            <a:pPr marL="742950" indent="-742950">
              <a:lnSpc>
                <a:spcPts val="35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Question unexpected bills or account statements you receive that are not yours.</a:t>
            </a:r>
          </a:p>
          <a:p>
            <a:pPr marL="742950" indent="-742950">
              <a:lnSpc>
                <a:spcPts val="35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Be alert to calls about purchases you did not make or denials of credit for no apparent reason.</a:t>
            </a:r>
          </a:p>
          <a:p>
            <a:r>
              <a:rPr lang="en-US" sz="3600">
                <a:latin typeface="Tw Cen MT Condensed" panose="020B0606020104020203" pitchFamily="34" charset="0"/>
              </a:rPr>
              <a:t> </a:t>
            </a:r>
          </a:p>
          <a:p>
            <a:pPr marL="742950" lvl="0" indent="-742950">
              <a:lnSpc>
                <a:spcPts val="3500"/>
              </a:lnSpc>
              <a:spcAft>
                <a:spcPts val="1200"/>
              </a:spcAft>
              <a:buFont typeface="+mj-lt"/>
              <a:buAutoNum type="arabicPeriod"/>
            </a:pPr>
            <a:endParaRPr lang="en-US" sz="3600" b="1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45270" y="6069071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5273"/>
                </a:solidFill>
                <a:latin typeface="Tw Cen MT Condensed" panose="020B0606020104020203" pitchFamily="34" charset="0"/>
              </a:rPr>
              <a:t>Lesson 10A</a:t>
            </a:r>
          </a:p>
        </p:txBody>
      </p:sp>
    </p:spTree>
    <p:extLst>
      <p:ext uri="{BB962C8B-B14F-4D97-AF65-F5344CB8AC3E}">
        <p14:creationId xmlns:p14="http://schemas.microsoft.com/office/powerpoint/2010/main" val="1304572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808485" y="346710"/>
            <a:ext cx="866179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10A.1: The Three D’s of Identity Theft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00476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5273"/>
                </a:solidFill>
              </a:rPr>
              <a:t>Slide 3 of 3</a:t>
            </a:r>
          </a:p>
        </p:txBody>
      </p:sp>
      <p:sp>
        <p:nvSpPr>
          <p:cNvPr id="2" name="Rectangle 1"/>
          <p:cNvSpPr/>
          <p:nvPr/>
        </p:nvSpPr>
        <p:spPr>
          <a:xfrm>
            <a:off x="714882" y="1306877"/>
            <a:ext cx="10916945" cy="6068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000" b="1">
                <a:latin typeface="Tw Cen MT Condensed" panose="020B0606020104020203" pitchFamily="34" charset="0"/>
              </a:rPr>
              <a:t>   Defend: Implement your defense.</a:t>
            </a:r>
            <a:endParaRPr lang="en-US" sz="4000">
              <a:latin typeface="Tw Cen MT Condensed" panose="020B0606020104020203" pitchFamily="34" charset="0"/>
            </a:endParaRPr>
          </a:p>
          <a:p>
            <a:pPr marL="742950" indent="-742950">
              <a:lnSpc>
                <a:spcPts val="35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If your identity is stolen, contact one of the credit reporting agencies and place a “fraud alert” or “freeze” on your credit report</a:t>
            </a:r>
            <a:r>
              <a:rPr lang="en-US" sz="3600"/>
              <a:t>. </a:t>
            </a:r>
            <a:endParaRPr lang="en-US" sz="3600">
              <a:latin typeface="Tw Cen MT Condensed" panose="020B0606020104020203" pitchFamily="34" charset="0"/>
            </a:endParaRPr>
          </a:p>
          <a:p>
            <a:pPr marL="742950" indent="-742950">
              <a:lnSpc>
                <a:spcPts val="3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Review your credit report and report any activity that you did not initiate.</a:t>
            </a:r>
          </a:p>
          <a:p>
            <a:pPr marL="742950" indent="-742950">
              <a:lnSpc>
                <a:spcPts val="3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Contact the security or fraud department of any company where there has been suspicious activity and close any questionable account.</a:t>
            </a:r>
          </a:p>
          <a:p>
            <a:pPr marL="742950" indent="-742950">
              <a:lnSpc>
                <a:spcPts val="3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File a police report.</a:t>
            </a:r>
          </a:p>
          <a:p>
            <a:pPr marL="742950" indent="-742950">
              <a:lnSpc>
                <a:spcPts val="35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>
                <a:latin typeface="Tw Cen MT Condensed" panose="020B0606020104020203" pitchFamily="34" charset="0"/>
              </a:rPr>
              <a:t>Report theft to the Federal Trade Commission: </a:t>
            </a:r>
            <a:r>
              <a:rPr lang="en-US" sz="3600">
                <a:latin typeface="Tw Cen MT Condensed" panose="020B0606020104020203" pitchFamily="34" charset="0"/>
                <a:hlinkClick r:id="rId3"/>
              </a:rPr>
              <a:t>www.identitytheft.gov</a:t>
            </a:r>
            <a:r>
              <a:rPr lang="en-US" sz="3600">
                <a:latin typeface="Tw Cen MT Condensed" panose="020B0606020104020203" pitchFamily="34" charset="0"/>
              </a:rPr>
              <a:t>.</a:t>
            </a:r>
          </a:p>
          <a:p>
            <a:pPr marL="742950" indent="-742950">
              <a:lnSpc>
                <a:spcPts val="3500"/>
              </a:lnSpc>
              <a:spcAft>
                <a:spcPts val="1200"/>
              </a:spcAft>
              <a:buFont typeface="+mj-lt"/>
              <a:buAutoNum type="arabicPeriod"/>
            </a:pPr>
            <a:endParaRPr lang="en-US" sz="3600">
              <a:latin typeface="Tw Cen MT Condensed" panose="020B0606020104020203" pitchFamily="34" charset="0"/>
            </a:endParaRPr>
          </a:p>
          <a:p>
            <a:pPr marL="742950" lvl="0" indent="-742950">
              <a:lnSpc>
                <a:spcPts val="3500"/>
              </a:lnSpc>
              <a:spcAft>
                <a:spcPts val="1200"/>
              </a:spcAft>
              <a:buFont typeface="+mj-lt"/>
              <a:buAutoNum type="arabicPeriod"/>
            </a:pPr>
            <a:endParaRPr lang="en-US" sz="3600" b="1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45270" y="6069071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5273"/>
                </a:solidFill>
                <a:latin typeface="Tw Cen MT Condensed" panose="020B0606020104020203" pitchFamily="34" charset="0"/>
              </a:rPr>
              <a:t>Lesson 10A</a:t>
            </a:r>
          </a:p>
        </p:txBody>
      </p:sp>
    </p:spTree>
    <p:extLst>
      <p:ext uri="{BB962C8B-B14F-4D97-AF65-F5344CB8AC3E}">
        <p14:creationId xmlns:p14="http://schemas.microsoft.com/office/powerpoint/2010/main" val="2535889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42325B-7608-441C-B719-DF57B98A30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9FD100-427B-43DF-B137-1A6B827D9777}">
  <ds:schemaRefs>
    <ds:schemaRef ds:uri="c337cffb-e93c-4b47-be1b-7c9b4a443e6f"/>
    <ds:schemaRef ds:uri="d64264fa-5603-4e4e-a2f4-32f4724a08c4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FDF35BD-45A1-4B07-9041-8EA6CCE7633E}">
  <ds:schemaRefs>
    <ds:schemaRef ds:uri="c337cffb-e93c-4b47-be1b-7c9b4a443e6f"/>
    <ds:schemaRef ds:uri="c4332fd0-4f68-4a7b-b10f-2770331d7b2c"/>
    <ds:schemaRef ds:uri="d64264fa-5603-4e4e-a2f4-32f4724a08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revision>1</cp:revision>
  <cp:lastPrinted>2017-02-07T21:12:47Z</cp:lastPrinted>
  <dcterms:created xsi:type="dcterms:W3CDTF">2016-07-22T18:34:21Z</dcterms:created>
  <dcterms:modified xsi:type="dcterms:W3CDTF">2024-07-17T19:40:00Z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2024-07-17T19:05:57Z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78b57769-6f6b-4f4d-bb51-da5f281e129f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</Properties>
</file>