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90"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0160000" cy="7620000"/>
  <p:notesSz cx="6858000" cy="9144000"/>
  <p:embeddedFontLst>
    <p:embeddedFont>
      <p:font typeface="Calibri" pitchFamily="34" charset="0"/>
      <p:regular r:id="rId35"/>
      <p:bold r:id="rId36"/>
      <p:italic r:id="rId37"/>
      <p:boldItalic r:id="rId38"/>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4127"/>
    <a:srgbClr val="957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596" y="-84"/>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9FBAFDE-D352-4BD7-8F4E-279002E682BB}"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BAB3F0-F852-4B35-A96B-3B431440EC11}" type="slidenum">
              <a:rPr lang="en-US"/>
              <a:pPr>
                <a:defRPr/>
              </a:pPr>
              <a:t>‹#›</a:t>
            </a:fld>
            <a:endParaRPr lang="en-US"/>
          </a:p>
        </p:txBody>
      </p:sp>
    </p:spTree>
    <p:extLst>
      <p:ext uri="{BB962C8B-B14F-4D97-AF65-F5344CB8AC3E}">
        <p14:creationId xmlns:p14="http://schemas.microsoft.com/office/powerpoint/2010/main" val="215194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F5935B-F143-4221-AF07-9B8693242386}"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F366E-DD57-4D29-867B-29F4583F4FCF}" type="slidenum">
              <a:rPr lang="en-US"/>
              <a:pPr>
                <a:defRPr/>
              </a:pPr>
              <a:t>‹#›</a:t>
            </a:fld>
            <a:endParaRPr lang="en-US"/>
          </a:p>
        </p:txBody>
      </p:sp>
    </p:spTree>
    <p:extLst>
      <p:ext uri="{BB962C8B-B14F-4D97-AF65-F5344CB8AC3E}">
        <p14:creationId xmlns:p14="http://schemas.microsoft.com/office/powerpoint/2010/main" val="30136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D47C3E-A816-4D0B-8957-E455A997DE45}"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AA70F3-5393-4CF0-8A19-F3D0E554F200}" type="slidenum">
              <a:rPr lang="en-US"/>
              <a:pPr>
                <a:defRPr/>
              </a:pPr>
              <a:t>‹#›</a:t>
            </a:fld>
            <a:endParaRPr lang="en-US"/>
          </a:p>
        </p:txBody>
      </p:sp>
    </p:spTree>
    <p:extLst>
      <p:ext uri="{BB962C8B-B14F-4D97-AF65-F5344CB8AC3E}">
        <p14:creationId xmlns:p14="http://schemas.microsoft.com/office/powerpoint/2010/main" val="308192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5654A3-9269-410E-A9C8-FF21DAB542DE}"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AA435-6768-4780-8E98-C4322F9AE1CE}" type="slidenum">
              <a:rPr lang="en-US"/>
              <a:pPr>
                <a:defRPr/>
              </a:pPr>
              <a:t>‹#›</a:t>
            </a:fld>
            <a:endParaRPr lang="en-US"/>
          </a:p>
        </p:txBody>
      </p:sp>
    </p:spTree>
    <p:extLst>
      <p:ext uri="{BB962C8B-B14F-4D97-AF65-F5344CB8AC3E}">
        <p14:creationId xmlns:p14="http://schemas.microsoft.com/office/powerpoint/2010/main" val="211578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44528F-837E-444C-8FCB-542FFDFCC68E}"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85850D-99B9-4FBF-86AA-133776327183}" type="slidenum">
              <a:rPr lang="en-US"/>
              <a:pPr>
                <a:defRPr/>
              </a:pPr>
              <a:t>‹#›</a:t>
            </a:fld>
            <a:endParaRPr lang="en-US"/>
          </a:p>
        </p:txBody>
      </p:sp>
    </p:spTree>
    <p:extLst>
      <p:ext uri="{BB962C8B-B14F-4D97-AF65-F5344CB8AC3E}">
        <p14:creationId xmlns:p14="http://schemas.microsoft.com/office/powerpoint/2010/main" val="326449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5CAADC-E768-492C-9C14-AE32D2FC64E4}" type="datetimeFigureOut">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1B0FE-5523-494A-97EF-0DADCE44FB5A}" type="slidenum">
              <a:rPr lang="en-US"/>
              <a:pPr>
                <a:defRPr/>
              </a:pPr>
              <a:t>‹#›</a:t>
            </a:fld>
            <a:endParaRPr lang="en-US"/>
          </a:p>
        </p:txBody>
      </p:sp>
    </p:spTree>
    <p:extLst>
      <p:ext uri="{BB962C8B-B14F-4D97-AF65-F5344CB8AC3E}">
        <p14:creationId xmlns:p14="http://schemas.microsoft.com/office/powerpoint/2010/main" val="216649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D9032D-9AC6-4328-AA1D-A19FEE6B7C85}" type="datetimeFigureOut">
              <a:rPr lang="en-US"/>
              <a:pPr>
                <a:defRPr/>
              </a:pPr>
              <a:t>8/16/2012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D6FB08-6C86-44D2-925B-638E1964452A}" type="slidenum">
              <a:rPr lang="en-US"/>
              <a:pPr>
                <a:defRPr/>
              </a:pPr>
              <a:t>‹#›</a:t>
            </a:fld>
            <a:endParaRPr lang="en-US"/>
          </a:p>
        </p:txBody>
      </p:sp>
    </p:spTree>
    <p:extLst>
      <p:ext uri="{BB962C8B-B14F-4D97-AF65-F5344CB8AC3E}">
        <p14:creationId xmlns:p14="http://schemas.microsoft.com/office/powerpoint/2010/main" val="385120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53D369-3EEA-40E2-A0BF-DA8197B49528}" type="datetimeFigureOut">
              <a:rPr lang="en-US"/>
              <a:pPr>
                <a:defRPr/>
              </a:pPr>
              <a:t>8/16/2012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707EB3-7768-4C02-A947-C2269498CEE8}" type="slidenum">
              <a:rPr lang="en-US"/>
              <a:pPr>
                <a:defRPr/>
              </a:pPr>
              <a:t>‹#›</a:t>
            </a:fld>
            <a:endParaRPr lang="en-US"/>
          </a:p>
        </p:txBody>
      </p:sp>
    </p:spTree>
    <p:extLst>
      <p:ext uri="{BB962C8B-B14F-4D97-AF65-F5344CB8AC3E}">
        <p14:creationId xmlns:p14="http://schemas.microsoft.com/office/powerpoint/2010/main" val="422147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E7B729-BA5C-4459-9789-10907CC0FCA9}" type="datetimeFigureOut">
              <a:rPr lang="en-US"/>
              <a:pPr>
                <a:defRPr/>
              </a:pPr>
              <a:t>8/16/2012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60A9A-00DC-4DF7-A263-8EEC118136C8}" type="slidenum">
              <a:rPr lang="en-US"/>
              <a:pPr>
                <a:defRPr/>
              </a:pPr>
              <a:t>‹#›</a:t>
            </a:fld>
            <a:endParaRPr lang="en-US"/>
          </a:p>
        </p:txBody>
      </p:sp>
    </p:spTree>
    <p:extLst>
      <p:ext uri="{BB962C8B-B14F-4D97-AF65-F5344CB8AC3E}">
        <p14:creationId xmlns:p14="http://schemas.microsoft.com/office/powerpoint/2010/main" val="223637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C8266D-E108-4DC3-822C-B413B941935A}" type="datetimeFigureOut">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5FBCEB-E040-4840-910C-9CC6E7A78F8A}" type="slidenum">
              <a:rPr lang="en-US"/>
              <a:pPr>
                <a:defRPr/>
              </a:pPr>
              <a:t>‹#›</a:t>
            </a:fld>
            <a:endParaRPr lang="en-US"/>
          </a:p>
        </p:txBody>
      </p:sp>
    </p:spTree>
    <p:extLst>
      <p:ext uri="{BB962C8B-B14F-4D97-AF65-F5344CB8AC3E}">
        <p14:creationId xmlns:p14="http://schemas.microsoft.com/office/powerpoint/2010/main" val="190167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D7A822-ADC8-47EB-94AC-71107C0A8620}" type="datetimeFigureOut">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35BD92-F4A1-4E24-AD68-5641205B6622}" type="slidenum">
              <a:rPr lang="en-US"/>
              <a:pPr>
                <a:defRPr/>
              </a:pPr>
              <a:t>‹#›</a:t>
            </a:fld>
            <a:endParaRPr lang="en-US"/>
          </a:p>
        </p:txBody>
      </p:sp>
    </p:spTree>
    <p:extLst>
      <p:ext uri="{BB962C8B-B14F-4D97-AF65-F5344CB8AC3E}">
        <p14:creationId xmlns:p14="http://schemas.microsoft.com/office/powerpoint/2010/main" val="241524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7062788"/>
            <a:ext cx="2370138" cy="4048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CFD6DC-DAF4-46A2-A762-31AADEDF61B4}" type="datetimeFigureOut">
              <a:rPr lang="en-US"/>
              <a:pPr>
                <a:defRPr/>
              </a:pPr>
              <a:t>8/16/2012</a:t>
            </a:fld>
            <a:endParaRPr lang="en-US"/>
          </a:p>
        </p:txBody>
      </p:sp>
      <p:sp>
        <p:nvSpPr>
          <p:cNvPr id="5" name="Footer Placeholder 4"/>
          <p:cNvSpPr>
            <a:spLocks noGrp="1"/>
          </p:cNvSpPr>
          <p:nvPr>
            <p:ph type="ftr" sz="quarter" idx="3"/>
          </p:nvPr>
        </p:nvSpPr>
        <p:spPr>
          <a:xfrm>
            <a:off x="3471863" y="7062788"/>
            <a:ext cx="3216275" cy="4048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281863" y="7062788"/>
            <a:ext cx="2370137" cy="4048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B4BB48-CD18-43C0-9E81-5BA298B4DF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louisfed.org/greatdepression/pdf/GD_i-lesson_6.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330200" y="800100"/>
            <a:ext cx="9398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Teacher instructions:</a:t>
            </a:r>
          </a:p>
          <a:p>
            <a:pPr eaLnBrk="1" hangingPunct="1"/>
            <a:endParaRPr lang="en-US" sz="1600">
              <a:solidFill>
                <a:srgbClr val="000000"/>
              </a:solidFill>
              <a:latin typeface="Arial - 16"/>
            </a:endParaRPr>
          </a:p>
          <a:p>
            <a:pPr eaLnBrk="1" hangingPunct="1"/>
            <a:r>
              <a:rPr lang="en-US" sz="1600">
                <a:solidFill>
                  <a:srgbClr val="000000"/>
                </a:solidFill>
                <a:latin typeface="Arial - 16"/>
              </a:rPr>
              <a:t>  1.	Print the lesson, </a:t>
            </a:r>
          </a:p>
          <a:p>
            <a:pPr eaLnBrk="1" hangingPunct="1"/>
            <a:r>
              <a:rPr lang="en-US" sz="1600">
                <a:solidFill>
                  <a:srgbClr val="000000"/>
                </a:solidFill>
                <a:latin typeface="Arial - 16"/>
              </a:rPr>
              <a:t>  2.	Display slide 2 with Procedure step 2 in the lesson.  </a:t>
            </a:r>
          </a:p>
          <a:p>
            <a:pPr eaLnBrk="1" hangingPunct="1"/>
            <a:r>
              <a:rPr lang="en-US" sz="1600">
                <a:solidFill>
                  <a:srgbClr val="000000"/>
                </a:solidFill>
                <a:latin typeface="Arial - 16"/>
              </a:rPr>
              <a:t>  3.	Display slides 3 through 6 with Procedure step 5.  </a:t>
            </a:r>
          </a:p>
          <a:p>
            <a:pPr eaLnBrk="1" hangingPunct="1"/>
            <a:r>
              <a:rPr lang="en-US" sz="1600">
                <a:solidFill>
                  <a:srgbClr val="000000"/>
                </a:solidFill>
                <a:latin typeface="Arial - 16"/>
              </a:rPr>
              <a:t>  4.	Display slides 7 and 8 with Procedure step 6.</a:t>
            </a:r>
          </a:p>
          <a:p>
            <a:pPr eaLnBrk="1" hangingPunct="1"/>
            <a:r>
              <a:rPr lang="en-US" sz="1600">
                <a:solidFill>
                  <a:srgbClr val="000000"/>
                </a:solidFill>
                <a:latin typeface="Arial - 16"/>
              </a:rPr>
              <a:t>  5.	Display slides 9 and 10 (answer key) with Procedure step 8.  Draw a line from each 	statement to the correct arrow.</a:t>
            </a:r>
          </a:p>
          <a:p>
            <a:pPr eaLnBrk="1" hangingPunct="1"/>
            <a:r>
              <a:rPr lang="en-US" sz="1600">
                <a:solidFill>
                  <a:srgbClr val="000000"/>
                </a:solidFill>
                <a:latin typeface="Arial - 16"/>
              </a:rPr>
              <a:t>  6.	Display slides 11 through 14 with Procedure step 8.  </a:t>
            </a:r>
          </a:p>
          <a:p>
            <a:pPr eaLnBrk="1" hangingPunct="1"/>
            <a:r>
              <a:rPr lang="en-US" sz="1600">
                <a:solidFill>
                  <a:srgbClr val="000000"/>
                </a:solidFill>
                <a:latin typeface="Arial - 16"/>
              </a:rPr>
              <a:t>  7.	Display slide 15 with Procedure step 11.</a:t>
            </a:r>
          </a:p>
          <a:p>
            <a:pPr eaLnBrk="1" hangingPunct="1"/>
            <a:r>
              <a:rPr lang="en-US" sz="1600">
                <a:solidFill>
                  <a:srgbClr val="000000"/>
                </a:solidFill>
                <a:latin typeface="Arial - 16"/>
              </a:rPr>
              <a:t>  8.	Display slide 16 with Procedure steps 12 through 18.</a:t>
            </a:r>
          </a:p>
          <a:p>
            <a:pPr eaLnBrk="1" hangingPunct="1"/>
            <a:r>
              <a:rPr lang="en-US" sz="1600">
                <a:solidFill>
                  <a:srgbClr val="000000"/>
                </a:solidFill>
                <a:latin typeface="Arial - 16"/>
              </a:rPr>
              <a:t>  9.	Display slide 17 with Procedure step 15.  </a:t>
            </a:r>
          </a:p>
          <a:p>
            <a:pPr eaLnBrk="1" hangingPunct="1"/>
            <a:r>
              <a:rPr lang="en-US" sz="1600">
                <a:solidFill>
                  <a:srgbClr val="000000"/>
                </a:solidFill>
                <a:latin typeface="Arial - 16"/>
              </a:rPr>
              <a:t>10.	Display slides 18 and 19 with Procedure step 19.  Slides 20 and 21 provide the answers.</a:t>
            </a:r>
          </a:p>
          <a:p>
            <a:pPr eaLnBrk="1" hangingPunct="1"/>
            <a:r>
              <a:rPr lang="en-US" sz="1600">
                <a:solidFill>
                  <a:srgbClr val="000000"/>
                </a:solidFill>
                <a:latin typeface="Arial - 16"/>
              </a:rPr>
              <a:t>11.	Display slides 22 through 24 with Procedure step 20.  </a:t>
            </a:r>
          </a:p>
          <a:p>
            <a:pPr eaLnBrk="1" hangingPunct="1"/>
            <a:r>
              <a:rPr lang="en-US" sz="1600">
                <a:solidFill>
                  <a:srgbClr val="000000"/>
                </a:solidFill>
                <a:latin typeface="Arial - 16"/>
              </a:rPr>
              <a:t>12.	Display slide 25 with Procedure step 25.  </a:t>
            </a:r>
          </a:p>
          <a:p>
            <a:pPr eaLnBrk="1" hangingPunct="1"/>
            <a:r>
              <a:rPr lang="en-US" sz="1600">
                <a:solidFill>
                  <a:srgbClr val="000000"/>
                </a:solidFill>
                <a:latin typeface="Arial - 16"/>
              </a:rPr>
              <a:t>13.	Display slide 26 with Procedure step 27. </a:t>
            </a:r>
          </a:p>
          <a:p>
            <a:pPr eaLnBrk="1" hangingPunct="1"/>
            <a:r>
              <a:rPr lang="en-US" sz="1600">
                <a:solidFill>
                  <a:srgbClr val="000000"/>
                </a:solidFill>
                <a:latin typeface="Arial - 16"/>
              </a:rPr>
              <a:t>14.	Display slide 27 with Procedure step 31.</a:t>
            </a:r>
          </a:p>
          <a:p>
            <a:pPr eaLnBrk="1" hangingPunct="1"/>
            <a:r>
              <a:rPr lang="en-US" sz="1600">
                <a:solidFill>
                  <a:srgbClr val="000000"/>
                </a:solidFill>
                <a:latin typeface="Arial - 16"/>
              </a:rPr>
              <a:t>15.	Display slide 28 with Procedure step 34.</a:t>
            </a:r>
          </a:p>
          <a:p>
            <a:pPr eaLnBrk="1" hangingPunct="1"/>
            <a:r>
              <a:rPr lang="en-US" sz="1600">
                <a:solidFill>
                  <a:srgbClr val="000000"/>
                </a:solidFill>
                <a:latin typeface="Arial - 16"/>
              </a:rPr>
              <a:t>16.	Display slides 29 through 33 with Procedure step 36.</a:t>
            </a:r>
          </a:p>
        </p:txBody>
      </p:sp>
      <p:grpSp>
        <p:nvGrpSpPr>
          <p:cNvPr id="2051" name="Group 5"/>
          <p:cNvGrpSpPr>
            <a:grpSpLocks/>
          </p:cNvGrpSpPr>
          <p:nvPr/>
        </p:nvGrpSpPr>
        <p:grpSpPr bwMode="auto">
          <a:xfrm>
            <a:off x="12700" y="19050"/>
            <a:ext cx="10129838" cy="620713"/>
            <a:chOff x="11937" y="18669"/>
            <a:chExt cx="10130157" cy="620776"/>
          </a:xfrm>
        </p:grpSpPr>
        <p:sp>
          <p:nvSpPr>
            <p:cNvPr id="3" name="Freeform 2"/>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4" name="Picture 3"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052" name="TextBox 6">
            <a:hlinkClick r:id="rId3"/>
          </p:cNvPr>
          <p:cNvSpPr txBox="1">
            <a:spLocks noChangeArrowheads="1"/>
          </p:cNvSpPr>
          <p:nvPr/>
        </p:nvSpPr>
        <p:spPr bwMode="auto">
          <a:xfrm>
            <a:off x="2794000" y="12954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FF"/>
                </a:solidFill>
                <a:latin typeface="Arial - 16"/>
              </a:rPr>
              <a:t>Could it Happen Again?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266"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93"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1267" name="TextBox 7"/>
          <p:cNvSpPr txBox="1">
            <a:spLocks noChangeArrowheads="1"/>
          </p:cNvSpPr>
          <p:nvPr/>
        </p:nvSpPr>
        <p:spPr bwMode="auto">
          <a:xfrm>
            <a:off x="6756400" y="10668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People wait to buy until tomorrow.</a:t>
            </a:r>
          </a:p>
        </p:txBody>
      </p:sp>
      <p:sp>
        <p:nvSpPr>
          <p:cNvPr id="11268" name="TextBox 8"/>
          <p:cNvSpPr txBox="1">
            <a:spLocks noChangeArrowheads="1"/>
          </p:cNvSpPr>
          <p:nvPr/>
        </p:nvSpPr>
        <p:spPr bwMode="auto">
          <a:xfrm>
            <a:off x="2260600" y="1676400"/>
            <a:ext cx="212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People buy today rather than wait. </a:t>
            </a:r>
          </a:p>
        </p:txBody>
      </p:sp>
      <p:sp>
        <p:nvSpPr>
          <p:cNvPr id="11269" name="TextBox 9"/>
          <p:cNvSpPr txBox="1">
            <a:spLocks noChangeArrowheads="1"/>
          </p:cNvSpPr>
          <p:nvPr/>
        </p:nvSpPr>
        <p:spPr bwMode="auto">
          <a:xfrm>
            <a:off x="355600" y="39624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It robs the purchasing power of people's savings. </a:t>
            </a:r>
          </a:p>
        </p:txBody>
      </p:sp>
      <p:sp>
        <p:nvSpPr>
          <p:cNvPr id="11270" name="TextBox 10"/>
          <p:cNvSpPr txBox="1">
            <a:spLocks noChangeArrowheads="1"/>
          </p:cNvSpPr>
          <p:nvPr/>
        </p:nvSpPr>
        <p:spPr bwMode="auto">
          <a:xfrm>
            <a:off x="7670800" y="2362200"/>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People and businesses have difficulty planning for the future. </a:t>
            </a:r>
          </a:p>
        </p:txBody>
      </p:sp>
      <p:sp>
        <p:nvSpPr>
          <p:cNvPr id="11271" name="TextBox 11"/>
          <p:cNvSpPr txBox="1">
            <a:spLocks noChangeArrowheads="1"/>
          </p:cNvSpPr>
          <p:nvPr/>
        </p:nvSpPr>
        <p:spPr bwMode="auto">
          <a:xfrm>
            <a:off x="431800" y="4876800"/>
            <a:ext cx="248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"Buying now" increases demand and pushes prices up.</a:t>
            </a:r>
          </a:p>
        </p:txBody>
      </p:sp>
      <p:sp>
        <p:nvSpPr>
          <p:cNvPr id="11272" name="TextBox 12"/>
          <p:cNvSpPr txBox="1">
            <a:spLocks noChangeArrowheads="1"/>
          </p:cNvSpPr>
          <p:nvPr/>
        </p:nvSpPr>
        <p:spPr bwMode="auto">
          <a:xfrm>
            <a:off x="5461000" y="6248400"/>
            <a:ext cx="320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If wages don't rise at the same rate as prices, people can't buy as many goods and services as they could in the past.</a:t>
            </a:r>
          </a:p>
        </p:txBody>
      </p:sp>
      <p:sp>
        <p:nvSpPr>
          <p:cNvPr id="11273" name="TextBox 13"/>
          <p:cNvSpPr txBox="1">
            <a:spLocks noChangeArrowheads="1"/>
          </p:cNvSpPr>
          <p:nvPr/>
        </p:nvSpPr>
        <p:spPr bwMode="auto">
          <a:xfrm>
            <a:off x="1041400" y="6172200"/>
            <a:ext cx="289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Businesses do not earn as much revenue and may have to lay off workers, which contributes to higher unemployment. </a:t>
            </a:r>
          </a:p>
        </p:txBody>
      </p:sp>
      <p:sp>
        <p:nvSpPr>
          <p:cNvPr id="11274" name="TextBox 14"/>
          <p:cNvSpPr txBox="1">
            <a:spLocks noChangeArrowheads="1"/>
          </p:cNvSpPr>
          <p:nvPr/>
        </p:nvSpPr>
        <p:spPr bwMode="auto">
          <a:xfrm>
            <a:off x="508000" y="25908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People have less income to spend and, therefore, purchase less. </a:t>
            </a:r>
          </a:p>
        </p:txBody>
      </p:sp>
      <p:sp>
        <p:nvSpPr>
          <p:cNvPr id="11275" name="TextBox 15"/>
          <p:cNvSpPr txBox="1">
            <a:spLocks noChangeArrowheads="1"/>
          </p:cNvSpPr>
          <p:nvPr/>
        </p:nvSpPr>
        <p:spPr bwMode="auto">
          <a:xfrm>
            <a:off x="6985000" y="3886200"/>
            <a:ext cx="2324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Demand for goods and services continues to decline, as do prices. </a:t>
            </a:r>
          </a:p>
        </p:txBody>
      </p:sp>
      <p:sp>
        <p:nvSpPr>
          <p:cNvPr id="11276" name="TextBox 16"/>
          <p:cNvSpPr txBox="1">
            <a:spLocks noChangeArrowheads="1"/>
          </p:cNvSpPr>
          <p:nvPr/>
        </p:nvSpPr>
        <p:spPr bwMode="auto">
          <a:xfrm>
            <a:off x="6451600" y="5105400"/>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People continue to buy rather than wait as prices continue to rise. </a:t>
            </a:r>
          </a:p>
        </p:txBody>
      </p:sp>
      <p:sp>
        <p:nvSpPr>
          <p:cNvPr id="21" name="Down Arrow 20"/>
          <p:cNvSpPr/>
          <p:nvPr/>
        </p:nvSpPr>
        <p:spPr>
          <a:xfrm>
            <a:off x="4546600" y="1752600"/>
            <a:ext cx="2667000" cy="2209800"/>
          </a:xfrm>
          <a:prstGeom prst="downArrow">
            <a:avLst/>
          </a:prstGeom>
          <a:solidFill>
            <a:srgbClr val="95754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Down Arrow 21"/>
          <p:cNvSpPr/>
          <p:nvPr/>
        </p:nvSpPr>
        <p:spPr>
          <a:xfrm rot="10800000">
            <a:off x="3098800" y="3733800"/>
            <a:ext cx="2667000" cy="2209800"/>
          </a:xfrm>
          <a:prstGeom prst="downArrow">
            <a:avLst/>
          </a:prstGeom>
          <a:solidFill>
            <a:srgbClr val="95754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79" name="TextBox 22"/>
          <p:cNvSpPr txBox="1">
            <a:spLocks noChangeArrowheads="1"/>
          </p:cNvSpPr>
          <p:nvPr/>
        </p:nvSpPr>
        <p:spPr bwMode="auto">
          <a:xfrm>
            <a:off x="3479800" y="43434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solidFill>
                  <a:schemeClr val="bg1"/>
                </a:solidFill>
                <a:latin typeface="Calibri" pitchFamily="34" charset="0"/>
              </a:rPr>
              <a:t>INFLATION</a:t>
            </a:r>
          </a:p>
        </p:txBody>
      </p:sp>
      <p:sp>
        <p:nvSpPr>
          <p:cNvPr id="11280" name="TextBox 23"/>
          <p:cNvSpPr txBox="1">
            <a:spLocks noChangeArrowheads="1"/>
          </p:cNvSpPr>
          <p:nvPr/>
        </p:nvSpPr>
        <p:spPr bwMode="auto">
          <a:xfrm>
            <a:off x="4699000" y="28194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solidFill>
                  <a:schemeClr val="bg1"/>
                </a:solidFill>
                <a:latin typeface="Calibri" pitchFamily="34" charset="0"/>
              </a:rPr>
              <a:t>DEFLATION</a:t>
            </a:r>
          </a:p>
        </p:txBody>
      </p:sp>
      <p:cxnSp>
        <p:nvCxnSpPr>
          <p:cNvPr id="26" name="Straight Arrow Connector 25"/>
          <p:cNvCxnSpPr/>
          <p:nvPr/>
        </p:nvCxnSpPr>
        <p:spPr>
          <a:xfrm>
            <a:off x="3479800" y="2209800"/>
            <a:ext cx="762000" cy="1447800"/>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489200" y="2438400"/>
            <a:ext cx="2362200" cy="762000"/>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641600" y="4191000"/>
            <a:ext cx="914400" cy="76200"/>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756400" y="1676400"/>
            <a:ext cx="457200" cy="762000"/>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955800" y="5257800"/>
            <a:ext cx="1676400" cy="304800"/>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1280" idx="3"/>
          </p:cNvCxnSpPr>
          <p:nvPr/>
        </p:nvCxnSpPr>
        <p:spPr>
          <a:xfrm flipH="1" flipV="1">
            <a:off x="7137400" y="3081338"/>
            <a:ext cx="533400" cy="42862"/>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613400" y="3124200"/>
            <a:ext cx="2057400" cy="1295400"/>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275" idx="1"/>
          </p:cNvCxnSpPr>
          <p:nvPr/>
        </p:nvCxnSpPr>
        <p:spPr>
          <a:xfrm flipH="1" flipV="1">
            <a:off x="6527800" y="3581400"/>
            <a:ext cx="457200" cy="720725"/>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276" idx="1"/>
          </p:cNvCxnSpPr>
          <p:nvPr/>
        </p:nvCxnSpPr>
        <p:spPr>
          <a:xfrm flipH="1" flipV="1">
            <a:off x="5232400" y="5105400"/>
            <a:ext cx="1219200" cy="415925"/>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272" idx="1"/>
          </p:cNvCxnSpPr>
          <p:nvPr/>
        </p:nvCxnSpPr>
        <p:spPr>
          <a:xfrm flipH="1" flipV="1">
            <a:off x="4927600" y="6096000"/>
            <a:ext cx="533400" cy="690563"/>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784600" y="3810000"/>
            <a:ext cx="1676400" cy="2743200"/>
          </a:xfrm>
          <a:prstGeom prst="straightConnector1">
            <a:avLst/>
          </a:prstGeom>
          <a:ln w="38100">
            <a:solidFill>
              <a:srgbClr val="534127"/>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290"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298"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291" name="TextBox 5"/>
          <p:cNvSpPr txBox="1">
            <a:spLocks noChangeArrowheads="1"/>
          </p:cNvSpPr>
          <p:nvPr/>
        </p:nvSpPr>
        <p:spPr bwMode="auto">
          <a:xfrm>
            <a:off x="482600" y="800100"/>
            <a:ext cx="942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When average price level is rising, why would people buy now instead of waiting to buy in the future?</a:t>
            </a:r>
          </a:p>
        </p:txBody>
      </p:sp>
      <p:sp>
        <p:nvSpPr>
          <p:cNvPr id="7" name="TextBox 6"/>
          <p:cNvSpPr txBox="1">
            <a:spLocks noChangeArrowheads="1"/>
          </p:cNvSpPr>
          <p:nvPr/>
        </p:nvSpPr>
        <p:spPr bwMode="auto">
          <a:xfrm>
            <a:off x="482600" y="1587500"/>
            <a:ext cx="919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 expect prices to be even higher in the future, so they buy now while the price is lower.</a:t>
            </a:r>
          </a:p>
        </p:txBody>
      </p:sp>
      <p:sp>
        <p:nvSpPr>
          <p:cNvPr id="8" name="TextBox 7"/>
          <p:cNvSpPr txBox="1">
            <a:spLocks noChangeArrowheads="1"/>
          </p:cNvSpPr>
          <p:nvPr/>
        </p:nvSpPr>
        <p:spPr bwMode="auto">
          <a:xfrm>
            <a:off x="482600" y="2374900"/>
            <a:ext cx="850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How does this response perpetuate the problem of inflation?</a:t>
            </a:r>
          </a:p>
        </p:txBody>
      </p:sp>
      <p:sp>
        <p:nvSpPr>
          <p:cNvPr id="9" name="TextBox 8"/>
          <p:cNvSpPr txBox="1">
            <a:spLocks noChangeArrowheads="1"/>
          </p:cNvSpPr>
          <p:nvPr/>
        </p:nvSpPr>
        <p:spPr bwMode="auto">
          <a:xfrm>
            <a:off x="520700" y="2819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"Buying now" increases demand and bids up prices - much like bidders at an auction.</a:t>
            </a:r>
          </a:p>
        </p:txBody>
      </p:sp>
      <p:sp>
        <p:nvSpPr>
          <p:cNvPr id="10" name="TextBox 9"/>
          <p:cNvSpPr txBox="1">
            <a:spLocks noChangeArrowheads="1"/>
          </p:cNvSpPr>
          <p:nvPr/>
        </p:nvSpPr>
        <p:spPr bwMode="auto">
          <a:xfrm>
            <a:off x="482600" y="3594100"/>
            <a:ext cx="919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happens if people's wages don't rise at the same rate (as fast) as prices rise?</a:t>
            </a:r>
          </a:p>
        </p:txBody>
      </p:sp>
      <p:sp>
        <p:nvSpPr>
          <p:cNvPr id="11" name="TextBox 10"/>
          <p:cNvSpPr txBox="1">
            <a:spLocks noChangeArrowheads="1"/>
          </p:cNvSpPr>
          <p:nvPr/>
        </p:nvSpPr>
        <p:spPr bwMode="auto">
          <a:xfrm>
            <a:off x="533400" y="440690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People can't buy as many goods and services as they could in the past.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314"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22"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a:spLocks noChangeArrowheads="1"/>
          </p:cNvSpPr>
          <p:nvPr/>
        </p:nvSpPr>
        <p:spPr bwMode="auto">
          <a:xfrm>
            <a:off x="520700" y="1587500"/>
            <a:ext cx="922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They are uncertain about future prices, they don't know how much they will need for future purchases; so, they try to purchase now when the price is lower.</a:t>
            </a:r>
          </a:p>
        </p:txBody>
      </p:sp>
      <p:sp>
        <p:nvSpPr>
          <p:cNvPr id="7" name="TextBox 6"/>
          <p:cNvSpPr txBox="1">
            <a:spLocks noChangeArrowheads="1"/>
          </p:cNvSpPr>
          <p:nvPr/>
        </p:nvSpPr>
        <p:spPr bwMode="auto">
          <a:xfrm>
            <a:off x="520700" y="2717800"/>
            <a:ext cx="924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How does inflation rob the purchasing power of people's savings?</a:t>
            </a:r>
          </a:p>
        </p:txBody>
      </p:sp>
      <p:sp>
        <p:nvSpPr>
          <p:cNvPr id="8" name="TextBox 7"/>
          <p:cNvSpPr txBox="1">
            <a:spLocks noChangeArrowheads="1"/>
          </p:cNvSpPr>
          <p:nvPr/>
        </p:nvSpPr>
        <p:spPr bwMode="auto">
          <a:xfrm>
            <a:off x="520700" y="3213100"/>
            <a:ext cx="916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If people save money and prices rise, the money they have saved won't buy as much in the future.</a:t>
            </a:r>
          </a:p>
        </p:txBody>
      </p:sp>
      <p:sp>
        <p:nvSpPr>
          <p:cNvPr id="9" name="TextBox 8"/>
          <p:cNvSpPr txBox="1">
            <a:spLocks noChangeArrowheads="1"/>
          </p:cNvSpPr>
          <p:nvPr/>
        </p:nvSpPr>
        <p:spPr bwMode="auto">
          <a:xfrm>
            <a:off x="520700" y="4000500"/>
            <a:ext cx="924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When the average price level is falling, why do people postpone purchases?</a:t>
            </a:r>
          </a:p>
        </p:txBody>
      </p:sp>
      <p:sp>
        <p:nvSpPr>
          <p:cNvPr id="10" name="TextBox 9"/>
          <p:cNvSpPr txBox="1">
            <a:spLocks noChangeArrowheads="1"/>
          </p:cNvSpPr>
          <p:nvPr/>
        </p:nvSpPr>
        <p:spPr bwMode="auto">
          <a:xfrm>
            <a:off x="520700" y="4851400"/>
            <a:ext cx="901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They expect prices to fall in the future.  They think that if they wait, the good or service will cost even less than it does today.</a:t>
            </a:r>
          </a:p>
        </p:txBody>
      </p:sp>
      <p:sp>
        <p:nvSpPr>
          <p:cNvPr id="13320" name="TextBox 10"/>
          <p:cNvSpPr txBox="1">
            <a:spLocks noChangeArrowheads="1"/>
          </p:cNvSpPr>
          <p:nvPr/>
        </p:nvSpPr>
        <p:spPr bwMode="auto">
          <a:xfrm>
            <a:off x="520700" y="774700"/>
            <a:ext cx="922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Why do businesses and households have difficulty planning for future expenditures during inflationary periods?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338"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4"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a:spLocks noChangeArrowheads="1"/>
          </p:cNvSpPr>
          <p:nvPr/>
        </p:nvSpPr>
        <p:spPr bwMode="auto">
          <a:xfrm>
            <a:off x="520700" y="1206500"/>
            <a:ext cx="924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Because people are waiting to buy, fewer goods and services are sold today.  Inventories accumulate and prices fall more as businesses try to reduce prices to sell their goods.</a:t>
            </a:r>
          </a:p>
        </p:txBody>
      </p:sp>
      <p:sp>
        <p:nvSpPr>
          <p:cNvPr id="7" name="TextBox 6"/>
          <p:cNvSpPr txBox="1">
            <a:spLocks noChangeArrowheads="1"/>
          </p:cNvSpPr>
          <p:nvPr/>
        </p:nvSpPr>
        <p:spPr bwMode="auto">
          <a:xfrm>
            <a:off x="520700" y="23368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Why do business revenues fall during deflationary periods?</a:t>
            </a:r>
          </a:p>
        </p:txBody>
      </p:sp>
      <p:sp>
        <p:nvSpPr>
          <p:cNvPr id="8" name="TextBox 7"/>
          <p:cNvSpPr txBox="1">
            <a:spLocks noChangeArrowheads="1"/>
          </p:cNvSpPr>
          <p:nvPr/>
        </p:nvSpPr>
        <p:spPr bwMode="auto">
          <a:xfrm>
            <a:off x="520700" y="2819400"/>
            <a:ext cx="919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Businesses are selling fewer goods and services because people are waiting to purchase - and when people do purchase, the goods are at lower prices.  Selling less and selling at lower prices cause business revenues to fall.</a:t>
            </a:r>
          </a:p>
        </p:txBody>
      </p:sp>
      <p:sp>
        <p:nvSpPr>
          <p:cNvPr id="14342" name="TextBox 8"/>
          <p:cNvSpPr txBox="1">
            <a:spLocks noChangeArrowheads="1"/>
          </p:cNvSpPr>
          <p:nvPr/>
        </p:nvSpPr>
        <p:spPr bwMode="auto">
          <a:xfrm>
            <a:off x="520700" y="774700"/>
            <a:ext cx="703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How does this response perpetuate the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362"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70"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a:spLocks noChangeArrowheads="1"/>
          </p:cNvSpPr>
          <p:nvPr/>
        </p:nvSpPr>
        <p:spPr bwMode="auto">
          <a:xfrm>
            <a:off x="520700" y="1346200"/>
            <a:ext cx="927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When their revenues fall, businesses can't afford to hire as many workers at the same wages, or they must lower wages.</a:t>
            </a:r>
          </a:p>
        </p:txBody>
      </p:sp>
      <p:sp>
        <p:nvSpPr>
          <p:cNvPr id="7" name="TextBox 6"/>
          <p:cNvSpPr txBox="1">
            <a:spLocks noChangeArrowheads="1"/>
          </p:cNvSpPr>
          <p:nvPr/>
        </p:nvSpPr>
        <p:spPr bwMode="auto">
          <a:xfrm>
            <a:off x="520700" y="2286000"/>
            <a:ext cx="9131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If fewer people are employed and/or those who are employed earn less, what happens to people's incomes and the amount of goods and services they buy? </a:t>
            </a:r>
          </a:p>
        </p:txBody>
      </p:sp>
      <p:sp>
        <p:nvSpPr>
          <p:cNvPr id="8" name="TextBox 7"/>
          <p:cNvSpPr txBox="1">
            <a:spLocks noChangeArrowheads="1"/>
          </p:cNvSpPr>
          <p:nvPr/>
        </p:nvSpPr>
        <p:spPr bwMode="auto">
          <a:xfrm>
            <a:off x="520700" y="3492500"/>
            <a:ext cx="833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Their incomes fall, and they buy fewer goods and services.</a:t>
            </a:r>
          </a:p>
        </p:txBody>
      </p:sp>
      <p:sp>
        <p:nvSpPr>
          <p:cNvPr id="15366" name="TextBox 8"/>
          <p:cNvSpPr txBox="1">
            <a:spLocks noChangeArrowheads="1"/>
          </p:cNvSpPr>
          <p:nvPr/>
        </p:nvSpPr>
        <p:spPr bwMode="auto">
          <a:xfrm>
            <a:off x="520700" y="7747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Why do businesses lay off workers?</a:t>
            </a:r>
          </a:p>
        </p:txBody>
      </p:sp>
      <p:sp>
        <p:nvSpPr>
          <p:cNvPr id="10" name="TextBox 9"/>
          <p:cNvSpPr txBox="1">
            <a:spLocks noChangeArrowheads="1"/>
          </p:cNvSpPr>
          <p:nvPr/>
        </p:nvSpPr>
        <p:spPr bwMode="auto">
          <a:xfrm>
            <a:off x="520700" y="4025900"/>
            <a:ext cx="528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happens to prices as a result?</a:t>
            </a:r>
          </a:p>
        </p:txBody>
      </p:sp>
      <p:sp>
        <p:nvSpPr>
          <p:cNvPr id="11" name="TextBox 10"/>
          <p:cNvSpPr txBox="1">
            <a:spLocks noChangeArrowheads="1"/>
          </p:cNvSpPr>
          <p:nvPr/>
        </p:nvSpPr>
        <p:spPr bwMode="auto">
          <a:xfrm>
            <a:off x="520700" y="4546600"/>
            <a:ext cx="337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Prices fall even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386"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89"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387" name="TextBox 5"/>
          <p:cNvSpPr txBox="1">
            <a:spLocks noChangeArrowheads="1"/>
          </p:cNvSpPr>
          <p:nvPr/>
        </p:nvSpPr>
        <p:spPr bwMode="auto">
          <a:xfrm>
            <a:off x="952500" y="1460500"/>
            <a:ext cx="840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rgbClr val="000000"/>
                </a:solidFill>
                <a:latin typeface="Arial - 28"/>
              </a:rPr>
              <a:t>The </a:t>
            </a:r>
            <a:r>
              <a:rPr lang="en-US" sz="3600" b="1">
                <a:solidFill>
                  <a:srgbClr val="000000"/>
                </a:solidFill>
                <a:latin typeface="Arial - 28"/>
              </a:rPr>
              <a:t>money supply </a:t>
            </a:r>
            <a:r>
              <a:rPr lang="en-US" sz="3600">
                <a:solidFill>
                  <a:srgbClr val="000000"/>
                </a:solidFill>
                <a:latin typeface="Arial - 28"/>
              </a:rPr>
              <a:t>is the amount of money available in an economy.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410"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37"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Table 5"/>
          <p:cNvGraphicFramePr>
            <a:graphicFrameLocks noGrp="1"/>
          </p:cNvGraphicFramePr>
          <p:nvPr/>
        </p:nvGraphicFramePr>
        <p:xfrm>
          <a:off x="406400" y="774700"/>
          <a:ext cx="9139238" cy="5111750"/>
        </p:xfrm>
        <a:graphic>
          <a:graphicData uri="http://schemas.openxmlformats.org/drawingml/2006/table">
            <a:tbl>
              <a:tblPr firstRow="1" bandRow="1">
                <a:tableStyleId>{5C22544A-7EE6-4342-B048-85BDC9FD1C3A}</a:tableStyleId>
              </a:tblPr>
              <a:tblGrid>
                <a:gridCol w="2131807"/>
                <a:gridCol w="3466568"/>
                <a:gridCol w="3540863"/>
              </a:tblGrid>
              <a:tr h="751713">
                <a:tc gridSpan="3">
                  <a:txBody>
                    <a:bodyPr/>
                    <a:lstStyle/>
                    <a:p>
                      <a:r>
                        <a:rPr lang="en-US" sz="2600" b="1" i="0" u="none" baseline="0" smtClean="0">
                          <a:solidFill>
                            <a:srgbClr val="000000"/>
                          </a:solidFill>
                          <a:latin typeface="Arial - 26"/>
                        </a:rPr>
                        <a:t>Money Supply in the Classroom Economy </a:t>
                      </a:r>
                      <a:endParaRPr lang="en-US" sz="2600" b="1" i="0" u="none" baseline="0">
                        <a:solidFill>
                          <a:srgbClr val="000000"/>
                        </a:solidFill>
                        <a:latin typeface="Arial - 26"/>
                      </a:endParaRPr>
                    </a:p>
                  </a:txBody>
                  <a:tcPr marL="91439" marR="91439">
                    <a:lnL w="38100" cmpd="sng">
                      <a:solidFill>
                        <a:srgbClr val="000000"/>
                      </a:solidFill>
                      <a:prstDash val="solid"/>
                    </a:lnL>
                    <a:lnR w="38100" cap="flat" cmpd="sng" algn="ctr">
                      <a:solidFill>
                        <a:srgbClr val="000000"/>
                      </a:solidFill>
                      <a:prstDash val="solid"/>
                      <a:round/>
                      <a:headEnd type="none" w="med" len="med"/>
                      <a:tailEnd type="none" w="med" len="med"/>
                    </a:lnR>
                    <a:lnT w="38100" cmpd="sng">
                      <a:solidFill>
                        <a:srgbClr val="000000"/>
                      </a:solidFill>
                      <a:prstDash val="solid"/>
                    </a:lnT>
                    <a:lnB w="381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tcPr>
                </a:tc>
                <a:tc hMerge="1">
                  <a:txBody>
                    <a:bodyPr/>
                    <a:lstStyle/>
                    <a:p>
                      <a:endParaRPr lang="en-US"/>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tcPr>
                </a:tc>
              </a:tr>
              <a:tr h="751713">
                <a:tc>
                  <a:txBody>
                    <a:bodyPr/>
                    <a:lstStyle/>
                    <a:p>
                      <a:endParaRPr lang="en-US"/>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00"/>
                          </a:solidFill>
                          <a:latin typeface="Arial - 24"/>
                        </a:rPr>
                        <a:t>Round 1 </a:t>
                      </a:r>
                      <a:endParaRPr lang="en-US" sz="2400" b="0" i="0" u="none" baseline="0">
                        <a:solidFill>
                          <a:srgbClr val="000000"/>
                        </a:solidFill>
                        <a:latin typeface="Arial - 24"/>
                      </a:endParaRPr>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0" i="0" u="none" baseline="0" smtClean="0">
                          <a:solidFill>
                            <a:srgbClr val="000000"/>
                          </a:solidFill>
                          <a:latin typeface="Arial - 24"/>
                        </a:rPr>
                        <a:t>Round 2 </a:t>
                      </a:r>
                      <a:endParaRPr lang="en-US" sz="2400" b="0" i="0" u="none" baseline="0">
                        <a:solidFill>
                          <a:srgbClr val="000000"/>
                        </a:solidFill>
                        <a:latin typeface="Arial - 24"/>
                      </a:endParaRPr>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1259205">
                <a:tc>
                  <a:txBody>
                    <a:bodyPr/>
                    <a:lstStyle/>
                    <a:p>
                      <a:r>
                        <a:rPr lang="en-US" sz="2200" b="0" i="0" u="none" baseline="0" smtClean="0">
                          <a:solidFill>
                            <a:srgbClr val="000000"/>
                          </a:solidFill>
                          <a:latin typeface="Arial - 22"/>
                        </a:rPr>
                        <a:t>Cash in 
Students' 
Hands </a:t>
                      </a:r>
                      <a:endParaRPr lang="en-US" sz="2200" b="0" i="0" u="none" baseline="0">
                        <a:solidFill>
                          <a:srgbClr val="000000"/>
                        </a:solidFill>
                        <a:latin typeface="Arial - 22"/>
                      </a:endParaRPr>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1597406">
                <a:tc>
                  <a:txBody>
                    <a:bodyPr/>
                    <a:lstStyle/>
                    <a:p>
                      <a:r>
                        <a:rPr lang="en-US" sz="2200" b="0" i="0" u="none" baseline="0" smtClean="0">
                          <a:solidFill>
                            <a:srgbClr val="000000"/>
                          </a:solidFill>
                          <a:latin typeface="Arial - 22"/>
                        </a:rPr>
                        <a:t>Deposits in Students' Checking Accounts </a:t>
                      </a:r>
                      <a:endParaRPr lang="en-US" sz="2200" b="0" i="0" u="none" baseline="0">
                        <a:solidFill>
                          <a:srgbClr val="000000"/>
                        </a:solidFill>
                        <a:latin typeface="Arial - 22"/>
                      </a:endParaRPr>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751713">
                <a:tc>
                  <a:txBody>
                    <a:bodyPr/>
                    <a:lstStyle/>
                    <a:p>
                      <a:r>
                        <a:rPr lang="en-US" sz="2600" b="1" i="0" u="none" baseline="0" smtClean="0">
                          <a:solidFill>
                            <a:srgbClr val="000000"/>
                          </a:solidFill>
                          <a:latin typeface="Arial - 26"/>
                        </a:rPr>
                        <a:t>TOTAL </a:t>
                      </a:r>
                      <a:endParaRPr lang="en-US" sz="2600" b="1" i="0" u="none" baseline="0">
                        <a:solidFill>
                          <a:srgbClr val="000000"/>
                        </a:solidFill>
                        <a:latin typeface="Arial - 26"/>
                      </a:endParaRPr>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a:p>
                  </a:txBody>
                  <a:tcPr marL="91439" marR="9143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434"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7"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8435" name="TextBox 5"/>
          <p:cNvSpPr txBox="1">
            <a:spLocks noChangeArrowheads="1"/>
          </p:cNvSpPr>
          <p:nvPr/>
        </p:nvSpPr>
        <p:spPr bwMode="auto">
          <a:xfrm>
            <a:off x="736600" y="10922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b="1">
                <a:solidFill>
                  <a:srgbClr val="000000"/>
                </a:solidFill>
                <a:latin typeface="Arial - 28"/>
              </a:rPr>
              <a:t>Monetary policy </a:t>
            </a:r>
            <a:r>
              <a:rPr lang="en-US" sz="3600">
                <a:solidFill>
                  <a:srgbClr val="000000"/>
                </a:solidFill>
                <a:latin typeface="Arial - 28"/>
              </a:rPr>
              <a:t>refers to what the Federal Reserve does to influence the amount of money and credit in the U.S. economy.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458"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2"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9459" name="TextBox 5"/>
          <p:cNvSpPr txBox="1">
            <a:spLocks noChangeArrowheads="1"/>
          </p:cNvSpPr>
          <p:nvPr/>
        </p:nvSpPr>
        <p:spPr bwMode="auto">
          <a:xfrm>
            <a:off x="876300" y="1549400"/>
            <a:ext cx="8763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If people in the society have less money in their checking accounts and less cash in their pockets, what happens to the amount of goods and services they purchase?</a:t>
            </a:r>
          </a:p>
          <a:p>
            <a:pPr eaLnBrk="1" hangingPunct="1"/>
            <a:endParaRPr lang="en-US" sz="2400">
              <a:solidFill>
                <a:srgbClr val="000000"/>
              </a:solidFill>
              <a:latin typeface="Arial - 24"/>
            </a:endParaRPr>
          </a:p>
          <a:p>
            <a:pPr eaLnBrk="1" hangingPunct="1"/>
            <a:r>
              <a:rPr lang="en-US" sz="2400">
                <a:solidFill>
                  <a:srgbClr val="000000"/>
                </a:solidFill>
                <a:latin typeface="Arial - 24"/>
              </a:rPr>
              <a:t>				increases	decreases</a:t>
            </a:r>
          </a:p>
          <a:p>
            <a:pPr eaLnBrk="1" hangingPunct="1"/>
            <a:endParaRPr lang="en-US" sz="2400">
              <a:solidFill>
                <a:srgbClr val="000000"/>
              </a:solidFill>
              <a:latin typeface="Arial - 24"/>
            </a:endParaRPr>
          </a:p>
          <a:p>
            <a:pPr eaLnBrk="1" hangingPunct="1"/>
            <a:r>
              <a:rPr lang="en-US" sz="2400">
                <a:solidFill>
                  <a:srgbClr val="000000"/>
                </a:solidFill>
                <a:latin typeface="Arial - 24"/>
              </a:rPr>
              <a:t>If people buy fewer goods and services, would it encourage producers to produce more or fewer goods and services?</a:t>
            </a:r>
          </a:p>
          <a:p>
            <a:pPr eaLnBrk="1" hangingPunct="1"/>
            <a:endParaRPr lang="en-US" sz="2400">
              <a:solidFill>
                <a:srgbClr val="000000"/>
              </a:solidFill>
              <a:latin typeface="Arial - 24"/>
            </a:endParaRPr>
          </a:p>
          <a:p>
            <a:pPr eaLnBrk="1" hangingPunct="1"/>
            <a:r>
              <a:rPr lang="en-US" sz="2400">
                <a:solidFill>
                  <a:srgbClr val="000000"/>
                </a:solidFill>
                <a:latin typeface="Arial - 24"/>
              </a:rPr>
              <a:t>				more		fewer</a:t>
            </a:r>
          </a:p>
        </p:txBody>
      </p:sp>
      <p:sp>
        <p:nvSpPr>
          <p:cNvPr id="19460" name="TextBox 6"/>
          <p:cNvSpPr txBox="1">
            <a:spLocks noChangeArrowheads="1"/>
          </p:cNvSpPr>
          <p:nvPr/>
        </p:nvSpPr>
        <p:spPr bwMode="auto">
          <a:xfrm>
            <a:off x="558800" y="812800"/>
            <a:ext cx="901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solidFill>
                  <a:srgbClr val="000000"/>
                </a:solidFill>
                <a:latin typeface="Arial - 26"/>
              </a:rPr>
              <a:t>The Flow or Things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82"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6"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0483" name="TextBox 5"/>
          <p:cNvSpPr txBox="1">
            <a:spLocks noChangeArrowheads="1"/>
          </p:cNvSpPr>
          <p:nvPr/>
        </p:nvSpPr>
        <p:spPr bwMode="auto">
          <a:xfrm>
            <a:off x="558800" y="1498600"/>
            <a:ext cx="9067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If producers produce fewer goods and services, what will happen to their needs for natural, human and capital resources?</a:t>
            </a:r>
          </a:p>
          <a:p>
            <a:pPr eaLnBrk="1" hangingPunct="1"/>
            <a:endParaRPr lang="en-US" sz="2400">
              <a:solidFill>
                <a:srgbClr val="000000"/>
              </a:solidFill>
              <a:latin typeface="Arial - 24"/>
            </a:endParaRPr>
          </a:p>
          <a:p>
            <a:pPr eaLnBrk="1" hangingPunct="1"/>
            <a:r>
              <a:rPr lang="en-US" sz="2400">
                <a:solidFill>
                  <a:srgbClr val="000000"/>
                </a:solidFill>
                <a:latin typeface="Arial - 24"/>
              </a:rPr>
              <a:t>				increase		decrease</a:t>
            </a:r>
          </a:p>
          <a:p>
            <a:pPr eaLnBrk="1" hangingPunct="1"/>
            <a:endParaRPr lang="en-US" sz="2400">
              <a:solidFill>
                <a:srgbClr val="000000"/>
              </a:solidFill>
              <a:latin typeface="Arial - 24"/>
            </a:endParaRPr>
          </a:p>
          <a:p>
            <a:pPr eaLnBrk="1" hangingPunct="1"/>
            <a:r>
              <a:rPr lang="en-US" sz="2400">
                <a:solidFill>
                  <a:srgbClr val="000000"/>
                </a:solidFill>
                <a:latin typeface="Arial - 24"/>
              </a:rPr>
              <a:t>If producers need fewer workers, what may happen to unemployment rates and people's ability to purchase goods and services?</a:t>
            </a:r>
          </a:p>
          <a:p>
            <a:pPr eaLnBrk="1" hangingPunct="1"/>
            <a:endParaRPr lang="en-US" sz="2400">
              <a:solidFill>
                <a:srgbClr val="000000"/>
              </a:solidFill>
              <a:latin typeface="Arial - 24"/>
            </a:endParaRPr>
          </a:p>
          <a:p>
            <a:pPr eaLnBrk="1" hangingPunct="1"/>
            <a:r>
              <a:rPr lang="en-US" sz="2400">
                <a:solidFill>
                  <a:srgbClr val="000000"/>
                </a:solidFill>
                <a:latin typeface="Arial - 24"/>
              </a:rPr>
              <a:t>unemployment rates:		increase		decrease</a:t>
            </a:r>
          </a:p>
          <a:p>
            <a:pPr eaLnBrk="1" hangingPunct="1"/>
            <a:r>
              <a:rPr lang="en-US" sz="2400">
                <a:solidFill>
                  <a:srgbClr val="000000"/>
                </a:solidFill>
                <a:latin typeface="Arial - 24"/>
              </a:rPr>
              <a:t>wages:				increase		decrease</a:t>
            </a:r>
          </a:p>
          <a:p>
            <a:pPr eaLnBrk="1" hangingPunct="1"/>
            <a:r>
              <a:rPr lang="en-US" sz="2400">
                <a:solidFill>
                  <a:srgbClr val="000000"/>
                </a:solidFill>
                <a:latin typeface="Arial - 24"/>
              </a:rPr>
              <a:t>people's purchases:			more	 		fewer</a:t>
            </a:r>
          </a:p>
        </p:txBody>
      </p:sp>
      <p:sp>
        <p:nvSpPr>
          <p:cNvPr id="20484" name="TextBox 6"/>
          <p:cNvSpPr txBox="1">
            <a:spLocks noChangeArrowheads="1"/>
          </p:cNvSpPr>
          <p:nvPr/>
        </p:nvSpPr>
        <p:spPr bwMode="auto">
          <a:xfrm>
            <a:off x="571500" y="8001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solidFill>
                  <a:srgbClr val="000000"/>
                </a:solidFill>
                <a:latin typeface="Arial - 26"/>
              </a:rPr>
              <a:t>The Flow of Things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74"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3075" name="Picture 5" descr="clipboard(1).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09700" y="749300"/>
            <a:ext cx="7404100" cy="510222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1506"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512"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1507" name="TextBox 5"/>
          <p:cNvSpPr txBox="1">
            <a:spLocks noChangeArrowheads="1"/>
          </p:cNvSpPr>
          <p:nvPr/>
        </p:nvSpPr>
        <p:spPr bwMode="auto">
          <a:xfrm>
            <a:off x="876300" y="1549400"/>
            <a:ext cx="8763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If people in the society have less money in their checking accounts and less cash in their pockets, what happens to the amount of goods and services they purchase?</a:t>
            </a:r>
          </a:p>
          <a:p>
            <a:pPr eaLnBrk="1" hangingPunct="1"/>
            <a:endParaRPr lang="en-US" sz="2400">
              <a:solidFill>
                <a:srgbClr val="000000"/>
              </a:solidFill>
              <a:latin typeface="Arial - 24"/>
            </a:endParaRPr>
          </a:p>
          <a:p>
            <a:pPr eaLnBrk="1" hangingPunct="1"/>
            <a:r>
              <a:rPr lang="en-US" sz="2400">
                <a:solidFill>
                  <a:srgbClr val="000000"/>
                </a:solidFill>
                <a:latin typeface="Arial - 24"/>
              </a:rPr>
              <a:t>				increases	decreases</a:t>
            </a:r>
          </a:p>
          <a:p>
            <a:pPr eaLnBrk="1" hangingPunct="1"/>
            <a:endParaRPr lang="en-US" sz="2400">
              <a:solidFill>
                <a:srgbClr val="000000"/>
              </a:solidFill>
              <a:latin typeface="Arial - 24"/>
            </a:endParaRPr>
          </a:p>
          <a:p>
            <a:pPr eaLnBrk="1" hangingPunct="1"/>
            <a:r>
              <a:rPr lang="en-US" sz="2400">
                <a:solidFill>
                  <a:srgbClr val="000000"/>
                </a:solidFill>
                <a:latin typeface="Arial - 24"/>
              </a:rPr>
              <a:t>If people buy fewer goods and services, would it encourage producers to produce more or fewer goods and services?</a:t>
            </a:r>
          </a:p>
          <a:p>
            <a:pPr eaLnBrk="1" hangingPunct="1"/>
            <a:endParaRPr lang="en-US" sz="2400">
              <a:solidFill>
                <a:srgbClr val="000000"/>
              </a:solidFill>
              <a:latin typeface="Arial - 24"/>
            </a:endParaRPr>
          </a:p>
          <a:p>
            <a:pPr eaLnBrk="1" hangingPunct="1"/>
            <a:r>
              <a:rPr lang="en-US" sz="2400">
                <a:solidFill>
                  <a:srgbClr val="000000"/>
                </a:solidFill>
                <a:latin typeface="Arial - 24"/>
              </a:rPr>
              <a:t>				more		fewer</a:t>
            </a:r>
          </a:p>
        </p:txBody>
      </p:sp>
      <p:sp>
        <p:nvSpPr>
          <p:cNvPr id="21508" name="TextBox 6"/>
          <p:cNvSpPr txBox="1">
            <a:spLocks noChangeArrowheads="1"/>
          </p:cNvSpPr>
          <p:nvPr/>
        </p:nvSpPr>
        <p:spPr bwMode="auto">
          <a:xfrm>
            <a:off x="558800" y="812800"/>
            <a:ext cx="901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solidFill>
                  <a:srgbClr val="000000"/>
                </a:solidFill>
                <a:latin typeface="Arial - 26"/>
              </a:rPr>
              <a:t>The Flow or Things</a:t>
            </a:r>
          </a:p>
        </p:txBody>
      </p:sp>
      <p:sp>
        <p:nvSpPr>
          <p:cNvPr id="8" name="Oval 7"/>
          <p:cNvSpPr/>
          <p:nvPr/>
        </p:nvSpPr>
        <p:spPr>
          <a:xfrm>
            <a:off x="6375400" y="2895600"/>
            <a:ext cx="1654175" cy="70485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9" name="Oval 8"/>
          <p:cNvSpPr/>
          <p:nvPr/>
        </p:nvSpPr>
        <p:spPr>
          <a:xfrm>
            <a:off x="5994400" y="4724400"/>
            <a:ext cx="1654175" cy="70485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530"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8"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2531" name="TextBox 5"/>
          <p:cNvSpPr txBox="1">
            <a:spLocks noChangeArrowheads="1"/>
          </p:cNvSpPr>
          <p:nvPr/>
        </p:nvSpPr>
        <p:spPr bwMode="auto">
          <a:xfrm>
            <a:off x="558800" y="1498600"/>
            <a:ext cx="9067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If producers produce fewer goods and services, what will happen to their needs for natural, human and capital resources?</a:t>
            </a:r>
          </a:p>
          <a:p>
            <a:pPr eaLnBrk="1" hangingPunct="1"/>
            <a:endParaRPr lang="en-US" sz="2400">
              <a:solidFill>
                <a:srgbClr val="000000"/>
              </a:solidFill>
              <a:latin typeface="Arial - 24"/>
            </a:endParaRPr>
          </a:p>
          <a:p>
            <a:pPr eaLnBrk="1" hangingPunct="1"/>
            <a:r>
              <a:rPr lang="en-US" sz="2400">
                <a:solidFill>
                  <a:srgbClr val="000000"/>
                </a:solidFill>
                <a:latin typeface="Arial - 24"/>
              </a:rPr>
              <a:t>				increase		decrease</a:t>
            </a:r>
          </a:p>
          <a:p>
            <a:pPr eaLnBrk="1" hangingPunct="1"/>
            <a:endParaRPr lang="en-US" sz="2400">
              <a:solidFill>
                <a:srgbClr val="000000"/>
              </a:solidFill>
              <a:latin typeface="Arial - 24"/>
            </a:endParaRPr>
          </a:p>
          <a:p>
            <a:pPr eaLnBrk="1" hangingPunct="1"/>
            <a:r>
              <a:rPr lang="en-US" sz="2400">
                <a:solidFill>
                  <a:srgbClr val="000000"/>
                </a:solidFill>
                <a:latin typeface="Arial - 24"/>
              </a:rPr>
              <a:t>If producers need fewer workers, what may happen to unemployment rates and people's ability to purchase goods and services?</a:t>
            </a:r>
          </a:p>
          <a:p>
            <a:pPr eaLnBrk="1" hangingPunct="1"/>
            <a:endParaRPr lang="en-US" sz="2400">
              <a:solidFill>
                <a:srgbClr val="000000"/>
              </a:solidFill>
              <a:latin typeface="Arial - 24"/>
            </a:endParaRPr>
          </a:p>
          <a:p>
            <a:pPr eaLnBrk="1" hangingPunct="1"/>
            <a:r>
              <a:rPr lang="en-US" sz="2400">
                <a:solidFill>
                  <a:srgbClr val="000000"/>
                </a:solidFill>
                <a:latin typeface="Arial - 24"/>
              </a:rPr>
              <a:t>unemployment rates:		increase		decrease</a:t>
            </a:r>
          </a:p>
          <a:p>
            <a:pPr eaLnBrk="1" hangingPunct="1"/>
            <a:r>
              <a:rPr lang="en-US" sz="2400">
                <a:solidFill>
                  <a:srgbClr val="000000"/>
                </a:solidFill>
                <a:latin typeface="Arial - 24"/>
              </a:rPr>
              <a:t>Wages:				increase		decrease</a:t>
            </a:r>
          </a:p>
          <a:p>
            <a:pPr eaLnBrk="1" hangingPunct="1"/>
            <a:r>
              <a:rPr lang="en-US" sz="2400">
                <a:solidFill>
                  <a:srgbClr val="000000"/>
                </a:solidFill>
                <a:latin typeface="Arial - 24"/>
              </a:rPr>
              <a:t>people's purchases:			more	 		fewer</a:t>
            </a:r>
          </a:p>
        </p:txBody>
      </p:sp>
      <p:sp>
        <p:nvSpPr>
          <p:cNvPr id="22532" name="TextBox 6"/>
          <p:cNvSpPr txBox="1">
            <a:spLocks noChangeArrowheads="1"/>
          </p:cNvSpPr>
          <p:nvPr/>
        </p:nvSpPr>
        <p:spPr bwMode="auto">
          <a:xfrm>
            <a:off x="571500" y="8001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solidFill>
                  <a:srgbClr val="000000"/>
                </a:solidFill>
                <a:latin typeface="Arial - 26"/>
              </a:rPr>
              <a:t>The Flow of Things</a:t>
            </a:r>
          </a:p>
        </p:txBody>
      </p:sp>
      <p:sp>
        <p:nvSpPr>
          <p:cNvPr id="8" name="Oval 7"/>
          <p:cNvSpPr/>
          <p:nvPr/>
        </p:nvSpPr>
        <p:spPr>
          <a:xfrm>
            <a:off x="6832600" y="2514600"/>
            <a:ext cx="1654175" cy="70485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9" name="Oval 8"/>
          <p:cNvSpPr/>
          <p:nvPr/>
        </p:nvSpPr>
        <p:spPr>
          <a:xfrm>
            <a:off x="5003800" y="4800600"/>
            <a:ext cx="1755775" cy="42545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0" name="Oval 9"/>
          <p:cNvSpPr/>
          <p:nvPr/>
        </p:nvSpPr>
        <p:spPr>
          <a:xfrm>
            <a:off x="7670800" y="5181600"/>
            <a:ext cx="1755775" cy="42545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Oval 10"/>
          <p:cNvSpPr/>
          <p:nvPr/>
        </p:nvSpPr>
        <p:spPr>
          <a:xfrm>
            <a:off x="7366000" y="5562600"/>
            <a:ext cx="1755775" cy="42545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554"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561"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3555" name="TextBox 5"/>
          <p:cNvSpPr txBox="1">
            <a:spLocks noChangeArrowheads="1"/>
          </p:cNvSpPr>
          <p:nvPr/>
        </p:nvSpPr>
        <p:spPr bwMode="auto">
          <a:xfrm>
            <a:off x="558800" y="1498600"/>
            <a:ext cx="9093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would happen to the money supply if the Federal Reserve were to buy pencils from the class, rather than sell pencils to the class?</a:t>
            </a:r>
          </a:p>
          <a:p>
            <a:pPr eaLnBrk="1" hangingPunct="1"/>
            <a:r>
              <a:rPr lang="en-US" sz="2400">
                <a:solidFill>
                  <a:srgbClr val="000000"/>
                </a:solidFill>
                <a:latin typeface="Arial - 24"/>
              </a:rPr>
              <a:t>				</a:t>
            </a:r>
          </a:p>
        </p:txBody>
      </p:sp>
      <p:sp>
        <p:nvSpPr>
          <p:cNvPr id="23556" name="TextBox 6"/>
          <p:cNvSpPr txBox="1">
            <a:spLocks noChangeArrowheads="1"/>
          </p:cNvSpPr>
          <p:nvPr/>
        </p:nvSpPr>
        <p:spPr bwMode="auto">
          <a:xfrm>
            <a:off x="571500" y="800100"/>
            <a:ext cx="901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solidFill>
                  <a:srgbClr val="000000"/>
                </a:solidFill>
                <a:latin typeface="Arial - 26"/>
              </a:rPr>
              <a:t>Reversing the Flow</a:t>
            </a:r>
          </a:p>
        </p:txBody>
      </p:sp>
      <p:sp>
        <p:nvSpPr>
          <p:cNvPr id="8" name="TextBox 7"/>
          <p:cNvSpPr txBox="1">
            <a:spLocks noChangeArrowheads="1"/>
          </p:cNvSpPr>
          <p:nvPr/>
        </p:nvSpPr>
        <p:spPr bwMode="auto">
          <a:xfrm>
            <a:off x="571500" y="2641600"/>
            <a:ext cx="927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 money supply would increase because the Fed would pay the people who sell pencils by placing money in the sellers' checking accounts at banks.</a:t>
            </a:r>
          </a:p>
        </p:txBody>
      </p:sp>
      <p:sp>
        <p:nvSpPr>
          <p:cNvPr id="9" name="TextBox 8"/>
          <p:cNvSpPr txBox="1">
            <a:spLocks noChangeArrowheads="1"/>
          </p:cNvSpPr>
          <p:nvPr/>
        </p:nvSpPr>
        <p:spPr bwMode="auto">
          <a:xfrm>
            <a:off x="558800" y="3797300"/>
            <a:ext cx="886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As a result, would people be able to buy more or fewer goods and services?</a:t>
            </a:r>
          </a:p>
        </p:txBody>
      </p:sp>
      <p:sp>
        <p:nvSpPr>
          <p:cNvPr id="10" name="TextBox 9"/>
          <p:cNvSpPr txBox="1">
            <a:spLocks noChangeArrowheads="1"/>
          </p:cNvSpPr>
          <p:nvPr/>
        </p:nvSpPr>
        <p:spPr bwMode="auto">
          <a:xfrm>
            <a:off x="546100" y="4610100"/>
            <a:ext cx="9258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Because people sold pencils in exchange for money, they would have more to spend and would be able to buy more goods and services.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578"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5"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4579" name="TextBox 5"/>
          <p:cNvSpPr txBox="1">
            <a:spLocks noChangeArrowheads="1"/>
          </p:cNvSpPr>
          <p:nvPr/>
        </p:nvSpPr>
        <p:spPr bwMode="auto">
          <a:xfrm>
            <a:off x="558800" y="1498600"/>
            <a:ext cx="911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If people buy more goods and services, would producers be encouraged to produce more or fewer goods and services?				</a:t>
            </a:r>
          </a:p>
        </p:txBody>
      </p:sp>
      <p:sp>
        <p:nvSpPr>
          <p:cNvPr id="24580" name="TextBox 6"/>
          <p:cNvSpPr txBox="1">
            <a:spLocks noChangeArrowheads="1"/>
          </p:cNvSpPr>
          <p:nvPr/>
        </p:nvSpPr>
        <p:spPr bwMode="auto">
          <a:xfrm>
            <a:off x="571500" y="800100"/>
            <a:ext cx="901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solidFill>
                  <a:srgbClr val="000000"/>
                </a:solidFill>
                <a:latin typeface="Arial - 26"/>
              </a:rPr>
              <a:t>Reversing the Flow</a:t>
            </a:r>
          </a:p>
        </p:txBody>
      </p:sp>
      <p:sp>
        <p:nvSpPr>
          <p:cNvPr id="8" name="TextBox 7"/>
          <p:cNvSpPr txBox="1">
            <a:spLocks noChangeArrowheads="1"/>
          </p:cNvSpPr>
          <p:nvPr/>
        </p:nvSpPr>
        <p:spPr bwMode="auto">
          <a:xfrm>
            <a:off x="558800" y="2311400"/>
            <a:ext cx="967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As people purchase more goods and services, businesses are encouraged to produce more goods and services.</a:t>
            </a:r>
          </a:p>
        </p:txBody>
      </p:sp>
      <p:sp>
        <p:nvSpPr>
          <p:cNvPr id="9" name="TextBox 8"/>
          <p:cNvSpPr txBox="1">
            <a:spLocks noChangeArrowheads="1"/>
          </p:cNvSpPr>
          <p:nvPr/>
        </p:nvSpPr>
        <p:spPr bwMode="auto">
          <a:xfrm>
            <a:off x="558800" y="3162300"/>
            <a:ext cx="8890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To produce more goods and services, will producers need more or fewer natural resources---things found in or on the earth; human resources---people working in the economy; and capital resources---things produced by people and used to produce other goods and services?</a:t>
            </a:r>
          </a:p>
        </p:txBody>
      </p:sp>
      <p:sp>
        <p:nvSpPr>
          <p:cNvPr id="10" name="TextBox 9"/>
          <p:cNvSpPr txBox="1">
            <a:spLocks noChangeArrowheads="1"/>
          </p:cNvSpPr>
          <p:nvPr/>
        </p:nvSpPr>
        <p:spPr bwMode="auto">
          <a:xfrm>
            <a:off x="571500" y="5016500"/>
            <a:ext cx="325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more of all 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5602"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7"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5603" name="TextBox 5"/>
          <p:cNvSpPr txBox="1">
            <a:spLocks noChangeArrowheads="1"/>
          </p:cNvSpPr>
          <p:nvPr/>
        </p:nvSpPr>
        <p:spPr bwMode="auto">
          <a:xfrm>
            <a:off x="558800" y="14986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If producers need more workers, what may happen to unemployment rates, wages and people's ability to purchase goods and services?				</a:t>
            </a:r>
          </a:p>
        </p:txBody>
      </p:sp>
      <p:sp>
        <p:nvSpPr>
          <p:cNvPr id="25604" name="TextBox 6"/>
          <p:cNvSpPr txBox="1">
            <a:spLocks noChangeArrowheads="1"/>
          </p:cNvSpPr>
          <p:nvPr/>
        </p:nvSpPr>
        <p:spPr bwMode="auto">
          <a:xfrm>
            <a:off x="571500" y="800100"/>
            <a:ext cx="901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solidFill>
                  <a:srgbClr val="000000"/>
                </a:solidFill>
                <a:latin typeface="Arial - 26"/>
              </a:rPr>
              <a:t>Reversing the Flow</a:t>
            </a:r>
          </a:p>
        </p:txBody>
      </p:sp>
      <p:sp>
        <p:nvSpPr>
          <p:cNvPr id="8" name="TextBox 7"/>
          <p:cNvSpPr txBox="1">
            <a:spLocks noChangeArrowheads="1"/>
          </p:cNvSpPr>
          <p:nvPr/>
        </p:nvSpPr>
        <p:spPr bwMode="auto">
          <a:xfrm>
            <a:off x="546100" y="2717800"/>
            <a:ext cx="967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If producers need more workers (human resources), then they will employ more workers.  As a result, the unemployment rate will likely fall, wages will likely rise and people will be able to buy more goods and services.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6626"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29"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6627" name="TextBox 5"/>
          <p:cNvSpPr txBox="1">
            <a:spLocks noChangeArrowheads="1"/>
          </p:cNvSpPr>
          <p:nvPr/>
        </p:nvSpPr>
        <p:spPr bwMode="auto">
          <a:xfrm>
            <a:off x="787400" y="1143000"/>
            <a:ext cx="863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b="1">
                <a:solidFill>
                  <a:srgbClr val="000000"/>
                </a:solidFill>
                <a:latin typeface="Arial - 28"/>
              </a:rPr>
              <a:t>Open market operations </a:t>
            </a:r>
            <a:r>
              <a:rPr lang="en-US" sz="3600">
                <a:solidFill>
                  <a:srgbClr val="000000"/>
                </a:solidFill>
                <a:latin typeface="Arial - 28"/>
              </a:rPr>
              <a:t>is the process of selling and buying Treasury securities.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650"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3"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a:spLocks noChangeArrowheads="1"/>
          </p:cNvSpPr>
          <p:nvPr/>
        </p:nvSpPr>
        <p:spPr bwMode="auto">
          <a:xfrm>
            <a:off x="660400" y="1206500"/>
            <a:ext cx="8763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b="1">
                <a:solidFill>
                  <a:srgbClr val="000000"/>
                </a:solidFill>
                <a:latin typeface="Arial - 28"/>
              </a:rPr>
              <a:t>Expansionary monetary policy </a:t>
            </a:r>
            <a:r>
              <a:rPr lang="en-US" sz="3600">
                <a:solidFill>
                  <a:srgbClr val="000000"/>
                </a:solidFill>
                <a:latin typeface="Arial - 28"/>
              </a:rPr>
              <a:t>refers to the Fed buying securities in order to increase the growth of the money supply and the amount of credit available.</a:t>
            </a:r>
          </a:p>
          <a:p>
            <a:pPr eaLnBrk="1" hangingPunct="1"/>
            <a:endParaRPr lang="en-US" sz="3600">
              <a:solidFill>
                <a:srgbClr val="000000"/>
              </a:solidFill>
              <a:latin typeface="Arial - 28"/>
            </a:endParaRPr>
          </a:p>
          <a:p>
            <a:pPr eaLnBrk="1" hangingPunct="1"/>
            <a:endParaRPr lang="en-US" sz="3600">
              <a:solidFill>
                <a:srgbClr val="000000"/>
              </a:solidFill>
              <a:latin typeface="Arial - 28"/>
            </a:endParaRPr>
          </a:p>
          <a:p>
            <a:pPr eaLnBrk="1" hangingPunct="1"/>
            <a:r>
              <a:rPr lang="en-US" sz="3600" b="1">
                <a:solidFill>
                  <a:srgbClr val="000000"/>
                </a:solidFill>
                <a:latin typeface="Arial - 28"/>
              </a:rPr>
              <a:t>Contractionary monetary policy </a:t>
            </a:r>
            <a:r>
              <a:rPr lang="en-US" sz="3600">
                <a:solidFill>
                  <a:srgbClr val="000000"/>
                </a:solidFill>
                <a:latin typeface="Arial - 28"/>
              </a:rPr>
              <a:t>refers to the Fed selling securities in order to decrease the growth of the money supply and the amount of credit available.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8674"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a:spLocks noChangeArrowheads="1"/>
          </p:cNvSpPr>
          <p:nvPr/>
        </p:nvSpPr>
        <p:spPr bwMode="auto">
          <a:xfrm>
            <a:off x="673100" y="1651000"/>
            <a:ext cx="8813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The amount of goods and services produced in the United States fell by one-third.</a:t>
            </a:r>
          </a:p>
          <a:p>
            <a:pPr eaLnBrk="1" hangingPunct="1"/>
            <a:endParaRPr lang="en-US" sz="2400">
              <a:solidFill>
                <a:srgbClr val="000000"/>
              </a:solidFill>
              <a:latin typeface="Arial - 24"/>
            </a:endParaRPr>
          </a:p>
          <a:p>
            <a:pPr eaLnBrk="1" hangingPunct="1"/>
            <a:r>
              <a:rPr lang="en-US" sz="2400">
                <a:solidFill>
                  <a:srgbClr val="000000"/>
                </a:solidFill>
                <a:latin typeface="Arial - 24"/>
              </a:rPr>
              <a:t>The unemployment rate rose to 25 percent of the labor force.</a:t>
            </a:r>
          </a:p>
          <a:p>
            <a:pPr eaLnBrk="1" hangingPunct="1"/>
            <a:endParaRPr lang="en-US" sz="2400">
              <a:solidFill>
                <a:srgbClr val="000000"/>
              </a:solidFill>
              <a:latin typeface="Arial - 24"/>
            </a:endParaRPr>
          </a:p>
          <a:p>
            <a:pPr eaLnBrk="1" hangingPunct="1"/>
            <a:r>
              <a:rPr lang="en-US" sz="2400">
                <a:solidFill>
                  <a:srgbClr val="000000"/>
                </a:solidFill>
                <a:latin typeface="Arial - 24"/>
              </a:rPr>
              <a:t>The stock market lost 80 percent of its value.</a:t>
            </a:r>
          </a:p>
          <a:p>
            <a:pPr eaLnBrk="1" hangingPunct="1"/>
            <a:endParaRPr lang="en-US" sz="2400">
              <a:solidFill>
                <a:srgbClr val="000000"/>
              </a:solidFill>
              <a:latin typeface="Arial - 24"/>
            </a:endParaRPr>
          </a:p>
          <a:p>
            <a:pPr eaLnBrk="1" hangingPunct="1"/>
            <a:r>
              <a:rPr lang="en-US" sz="2400">
                <a:solidFill>
                  <a:srgbClr val="000000"/>
                </a:solidFill>
                <a:latin typeface="Arial - 24"/>
              </a:rPr>
              <a:t>Some 7,000 banks closed temporarily or failed.</a:t>
            </a:r>
          </a:p>
          <a:p>
            <a:pPr eaLnBrk="1" hangingPunct="1"/>
            <a:endParaRPr lang="en-US" sz="2400">
              <a:solidFill>
                <a:srgbClr val="000000"/>
              </a:solidFill>
              <a:latin typeface="Arial - 24"/>
            </a:endParaRPr>
          </a:p>
          <a:p>
            <a:pPr eaLnBrk="1" hangingPunct="1"/>
            <a:r>
              <a:rPr lang="en-US" sz="2400">
                <a:solidFill>
                  <a:srgbClr val="000000"/>
                </a:solidFill>
                <a:latin typeface="Arial - 24"/>
              </a:rPr>
              <a:t>The economy experienced deflation - i.e., generally falling prices.  </a:t>
            </a:r>
          </a:p>
        </p:txBody>
      </p:sp>
      <p:sp>
        <p:nvSpPr>
          <p:cNvPr id="28676" name="TextBox 6"/>
          <p:cNvSpPr txBox="1">
            <a:spLocks noChangeArrowheads="1"/>
          </p:cNvSpPr>
          <p:nvPr/>
        </p:nvSpPr>
        <p:spPr bwMode="auto">
          <a:xfrm>
            <a:off x="787400" y="7620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solidFill>
                  <a:srgbClr val="000000"/>
                </a:solidFill>
                <a:latin typeface="Arial - 26"/>
              </a:rPr>
              <a:t>Great Depression Statistics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9698"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02"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699" name="TextBox 5"/>
          <p:cNvSpPr txBox="1">
            <a:spLocks noChangeArrowheads="1"/>
          </p:cNvSpPr>
          <p:nvPr/>
        </p:nvSpPr>
        <p:spPr bwMode="auto">
          <a:xfrm>
            <a:off x="317500" y="749300"/>
            <a:ext cx="947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a:solidFill>
                  <a:srgbClr val="000000"/>
                </a:solidFill>
                <a:latin typeface="Arial - 24"/>
              </a:rPr>
              <a:t>What the Federal Reserve System Learned</a:t>
            </a:r>
          </a:p>
        </p:txBody>
      </p:sp>
      <p:sp>
        <p:nvSpPr>
          <p:cNvPr id="7" name="TextBox 6"/>
          <p:cNvSpPr txBox="1">
            <a:spLocks noChangeArrowheads="1"/>
          </p:cNvSpPr>
          <p:nvPr/>
        </p:nvSpPr>
        <p:spPr bwMode="auto">
          <a:xfrm>
            <a:off x="190500" y="1397000"/>
            <a:ext cx="9779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2"/>
              </a:rPr>
              <a:t>As a result of the experience of the Great Depression and an analysis of its events, the Federal Reserve System learned:</a:t>
            </a:r>
          </a:p>
          <a:p>
            <a:pPr eaLnBrk="1" hangingPunct="1"/>
            <a:endParaRPr lang="en-US" sz="2400">
              <a:solidFill>
                <a:srgbClr val="000000"/>
              </a:solidFill>
              <a:latin typeface="Arial - 22"/>
            </a:endParaRPr>
          </a:p>
          <a:p>
            <a:pPr eaLnBrk="1" hangingPunct="1"/>
            <a:r>
              <a:rPr lang="en-US" sz="2400">
                <a:solidFill>
                  <a:srgbClr val="000000"/>
                </a:solidFill>
                <a:latin typeface="Arial - 22"/>
              </a:rPr>
              <a:t>--the importance of money, credit and a safe and sound financial system in maintaining a stable economy;</a:t>
            </a:r>
          </a:p>
          <a:p>
            <a:pPr eaLnBrk="1" hangingPunct="1"/>
            <a:endParaRPr lang="en-US" sz="2400">
              <a:solidFill>
                <a:srgbClr val="000000"/>
              </a:solidFill>
              <a:latin typeface="Arial - 22"/>
            </a:endParaRPr>
          </a:p>
          <a:p>
            <a:pPr eaLnBrk="1" hangingPunct="1"/>
            <a:r>
              <a:rPr lang="en-US" sz="2400">
                <a:solidFill>
                  <a:srgbClr val="000000"/>
                </a:solidFill>
                <a:latin typeface="Arial - 22"/>
              </a:rPr>
              <a:t>--that ensuring a strong economy requires sound economic policies to make certain that fluctuations in price, output and employment do not grow into major economic catastrophes; and</a:t>
            </a:r>
          </a:p>
          <a:p>
            <a:pPr eaLnBrk="1" hangingPunct="1"/>
            <a:endParaRPr lang="en-US" sz="2400">
              <a:solidFill>
                <a:srgbClr val="000000"/>
              </a:solidFill>
              <a:latin typeface="Arial - 22"/>
            </a:endParaRPr>
          </a:p>
          <a:p>
            <a:pPr eaLnBrk="1" hangingPunct="1"/>
            <a:r>
              <a:rPr lang="en-US" sz="2400">
                <a:solidFill>
                  <a:srgbClr val="000000"/>
                </a:solidFill>
                <a:latin typeface="Arial - 22"/>
              </a:rPr>
              <a:t>--that price stability is the key goal for monetary policy because fluctuations in the price level---either deflation or inflation---can cause financial instability and hinder economic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722"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31"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0723" name="TextBox 5"/>
          <p:cNvSpPr txBox="1">
            <a:spLocks noChangeArrowheads="1"/>
          </p:cNvSpPr>
          <p:nvPr/>
        </p:nvSpPr>
        <p:spPr bwMode="auto">
          <a:xfrm>
            <a:off x="330200" y="9017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Review</a:t>
            </a:r>
          </a:p>
        </p:txBody>
      </p:sp>
      <p:sp>
        <p:nvSpPr>
          <p:cNvPr id="30724" name="TextBox 6"/>
          <p:cNvSpPr txBox="1">
            <a:spLocks noChangeArrowheads="1"/>
          </p:cNvSpPr>
          <p:nvPr/>
        </p:nvSpPr>
        <p:spPr bwMode="auto">
          <a:xfrm>
            <a:off x="342900" y="1409700"/>
            <a:ext cx="843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is the Federal Reserve, and when was it established?</a:t>
            </a:r>
          </a:p>
        </p:txBody>
      </p:sp>
      <p:sp>
        <p:nvSpPr>
          <p:cNvPr id="8" name="TextBox 7"/>
          <p:cNvSpPr txBox="1">
            <a:spLocks noChangeArrowheads="1"/>
          </p:cNvSpPr>
          <p:nvPr/>
        </p:nvSpPr>
        <p:spPr bwMode="auto">
          <a:xfrm>
            <a:off x="342900" y="1943100"/>
            <a:ext cx="904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 Fed is the nation's central bank.  It was established in 1913.</a:t>
            </a:r>
          </a:p>
        </p:txBody>
      </p:sp>
      <p:sp>
        <p:nvSpPr>
          <p:cNvPr id="9" name="TextBox 8"/>
          <p:cNvSpPr txBox="1">
            <a:spLocks noChangeArrowheads="1"/>
          </p:cNvSpPr>
          <p:nvPr/>
        </p:nvSpPr>
        <p:spPr bwMode="auto">
          <a:xfrm>
            <a:off x="342900" y="3086100"/>
            <a:ext cx="911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 Fed writes regulations and supervises banks, the Fed manages the payments system and the Fed conducts monetary policy.</a:t>
            </a:r>
          </a:p>
        </p:txBody>
      </p:sp>
      <p:sp>
        <p:nvSpPr>
          <p:cNvPr id="10" name="TextBox 9"/>
          <p:cNvSpPr txBox="1">
            <a:spLocks noChangeArrowheads="1"/>
          </p:cNvSpPr>
          <p:nvPr/>
        </p:nvSpPr>
        <p:spPr bwMode="auto">
          <a:xfrm>
            <a:off x="330200" y="4889500"/>
            <a:ext cx="873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Monetary policy refers to actions by the Fed that involve the use of open market operations to affect the amount of money and credit in the economy.</a:t>
            </a:r>
          </a:p>
        </p:txBody>
      </p:sp>
      <p:sp>
        <p:nvSpPr>
          <p:cNvPr id="11" name="TextBox 10"/>
          <p:cNvSpPr txBox="1">
            <a:spLocks noChangeArrowheads="1"/>
          </p:cNvSpPr>
          <p:nvPr/>
        </p:nvSpPr>
        <p:spPr bwMode="auto">
          <a:xfrm>
            <a:off x="342900" y="2489200"/>
            <a:ext cx="652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are three roles of the Federal Reserve?</a:t>
            </a:r>
          </a:p>
        </p:txBody>
      </p:sp>
      <p:sp>
        <p:nvSpPr>
          <p:cNvPr id="12" name="TextBox 11"/>
          <p:cNvSpPr txBox="1">
            <a:spLocks noChangeArrowheads="1"/>
          </p:cNvSpPr>
          <p:nvPr/>
        </p:nvSpPr>
        <p:spPr bwMode="auto">
          <a:xfrm>
            <a:off x="342900" y="4356100"/>
            <a:ext cx="383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is monetary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098"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06"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099" name="TextBox 5"/>
          <p:cNvSpPr txBox="1">
            <a:spLocks noChangeArrowheads="1"/>
          </p:cNvSpPr>
          <p:nvPr/>
        </p:nvSpPr>
        <p:spPr bwMode="auto">
          <a:xfrm>
            <a:off x="546100" y="8509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6"/>
              </a:rPr>
              <a:t>What is the Federal Reserve System, and when was the Federal Reserve System established?</a:t>
            </a:r>
          </a:p>
        </p:txBody>
      </p:sp>
      <p:sp>
        <p:nvSpPr>
          <p:cNvPr id="7" name="TextBox 6"/>
          <p:cNvSpPr txBox="1">
            <a:spLocks noChangeArrowheads="1"/>
          </p:cNvSpPr>
          <p:nvPr/>
        </p:nvSpPr>
        <p:spPr bwMode="auto">
          <a:xfrm>
            <a:off x="558800" y="2692400"/>
            <a:ext cx="581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6"/>
              </a:rPr>
              <a:t>What are three functions of the Fed?</a:t>
            </a:r>
          </a:p>
        </p:txBody>
      </p:sp>
      <p:sp>
        <p:nvSpPr>
          <p:cNvPr id="8" name="TextBox 7"/>
          <p:cNvSpPr txBox="1">
            <a:spLocks noChangeArrowheads="1"/>
          </p:cNvSpPr>
          <p:nvPr/>
        </p:nvSpPr>
        <p:spPr bwMode="auto">
          <a:xfrm>
            <a:off x="558800" y="4241800"/>
            <a:ext cx="444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8"/>
              </a:rPr>
              <a:t>What is monetary policy?</a:t>
            </a:r>
          </a:p>
        </p:txBody>
      </p:sp>
      <p:sp>
        <p:nvSpPr>
          <p:cNvPr id="9" name="TextBox 8"/>
          <p:cNvSpPr txBox="1">
            <a:spLocks noChangeArrowheads="1"/>
          </p:cNvSpPr>
          <p:nvPr/>
        </p:nvSpPr>
        <p:spPr bwMode="auto">
          <a:xfrm>
            <a:off x="546100" y="1727200"/>
            <a:ext cx="858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6"/>
              </a:rPr>
              <a:t>The Federal Reserve is the central bank of the United States.  It was established in 1913.</a:t>
            </a:r>
          </a:p>
        </p:txBody>
      </p:sp>
      <p:sp>
        <p:nvSpPr>
          <p:cNvPr id="10" name="TextBox 9"/>
          <p:cNvSpPr txBox="1">
            <a:spLocks noChangeArrowheads="1"/>
          </p:cNvSpPr>
          <p:nvPr/>
        </p:nvSpPr>
        <p:spPr bwMode="auto">
          <a:xfrm>
            <a:off x="558800" y="3251200"/>
            <a:ext cx="878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6"/>
              </a:rPr>
              <a:t>The Fed is responsible for monetary policy, managing the payments system, and banking supervision and regulation.</a:t>
            </a:r>
          </a:p>
        </p:txBody>
      </p:sp>
      <p:sp>
        <p:nvSpPr>
          <p:cNvPr id="11" name="TextBox 10"/>
          <p:cNvSpPr txBox="1">
            <a:spLocks noChangeArrowheads="1"/>
          </p:cNvSpPr>
          <p:nvPr/>
        </p:nvSpPr>
        <p:spPr bwMode="auto">
          <a:xfrm>
            <a:off x="558800" y="4787900"/>
            <a:ext cx="906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6"/>
              </a:rPr>
              <a:t>Monetary policy involves actions the Fed takes to affect the supply of money and credit in the economy.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1746"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55"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1747" name="TextBox 5"/>
          <p:cNvSpPr txBox="1">
            <a:spLocks noChangeArrowheads="1"/>
          </p:cNvSpPr>
          <p:nvPr/>
        </p:nvSpPr>
        <p:spPr bwMode="auto">
          <a:xfrm>
            <a:off x="330200" y="9017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Review</a:t>
            </a:r>
          </a:p>
        </p:txBody>
      </p:sp>
      <p:sp>
        <p:nvSpPr>
          <p:cNvPr id="31748" name="TextBox 6"/>
          <p:cNvSpPr txBox="1">
            <a:spLocks noChangeArrowheads="1"/>
          </p:cNvSpPr>
          <p:nvPr/>
        </p:nvSpPr>
        <p:spPr bwMode="auto">
          <a:xfrm>
            <a:off x="342900" y="1409700"/>
            <a:ext cx="642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Why does the Fed conduct monetary policy?</a:t>
            </a:r>
          </a:p>
        </p:txBody>
      </p:sp>
      <p:sp>
        <p:nvSpPr>
          <p:cNvPr id="8" name="TextBox 7"/>
          <p:cNvSpPr txBox="1">
            <a:spLocks noChangeArrowheads="1"/>
          </p:cNvSpPr>
          <p:nvPr/>
        </p:nvSpPr>
        <p:spPr bwMode="auto">
          <a:xfrm>
            <a:off x="342900" y="1943100"/>
            <a:ext cx="756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 Fed conducts monetary policy to stabilize prices.</a:t>
            </a:r>
          </a:p>
        </p:txBody>
      </p:sp>
      <p:sp>
        <p:nvSpPr>
          <p:cNvPr id="9" name="TextBox 8"/>
          <p:cNvSpPr txBox="1">
            <a:spLocks noChangeArrowheads="1"/>
          </p:cNvSpPr>
          <p:nvPr/>
        </p:nvSpPr>
        <p:spPr bwMode="auto">
          <a:xfrm>
            <a:off x="342900" y="3086100"/>
            <a:ext cx="614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Inflation is a rise in the average price level.</a:t>
            </a:r>
          </a:p>
        </p:txBody>
      </p:sp>
      <p:sp>
        <p:nvSpPr>
          <p:cNvPr id="10" name="TextBox 9"/>
          <p:cNvSpPr txBox="1">
            <a:spLocks noChangeArrowheads="1"/>
          </p:cNvSpPr>
          <p:nvPr/>
        </p:nvSpPr>
        <p:spPr bwMode="auto">
          <a:xfrm>
            <a:off x="342900" y="4191000"/>
            <a:ext cx="675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Deflation is a decline in the average price level.</a:t>
            </a:r>
          </a:p>
        </p:txBody>
      </p:sp>
      <p:sp>
        <p:nvSpPr>
          <p:cNvPr id="11" name="TextBox 10"/>
          <p:cNvSpPr txBox="1">
            <a:spLocks noChangeArrowheads="1"/>
          </p:cNvSpPr>
          <p:nvPr/>
        </p:nvSpPr>
        <p:spPr bwMode="auto">
          <a:xfrm>
            <a:off x="342900" y="2489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is inflation?</a:t>
            </a:r>
          </a:p>
        </p:txBody>
      </p:sp>
      <p:sp>
        <p:nvSpPr>
          <p:cNvPr id="12" name="TextBox 11"/>
          <p:cNvSpPr txBox="1">
            <a:spLocks noChangeArrowheads="1"/>
          </p:cNvSpPr>
          <p:nvPr/>
        </p:nvSpPr>
        <p:spPr bwMode="auto">
          <a:xfrm>
            <a:off x="342900" y="3632200"/>
            <a:ext cx="284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is deflation?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2770"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9"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2771" name="TextBox 5"/>
          <p:cNvSpPr txBox="1">
            <a:spLocks noChangeArrowheads="1"/>
          </p:cNvSpPr>
          <p:nvPr/>
        </p:nvSpPr>
        <p:spPr bwMode="auto">
          <a:xfrm>
            <a:off x="330200" y="9017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Review</a:t>
            </a:r>
          </a:p>
        </p:txBody>
      </p:sp>
      <p:sp>
        <p:nvSpPr>
          <p:cNvPr id="32772" name="TextBox 6"/>
          <p:cNvSpPr txBox="1">
            <a:spLocks noChangeArrowheads="1"/>
          </p:cNvSpPr>
          <p:nvPr/>
        </p:nvSpPr>
        <p:spPr bwMode="auto">
          <a:xfrm>
            <a:off x="342900" y="1409700"/>
            <a:ext cx="642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How does the Fed conduct monetary policy?</a:t>
            </a:r>
          </a:p>
        </p:txBody>
      </p:sp>
      <p:sp>
        <p:nvSpPr>
          <p:cNvPr id="8" name="TextBox 7"/>
          <p:cNvSpPr txBox="1">
            <a:spLocks noChangeArrowheads="1"/>
          </p:cNvSpPr>
          <p:nvPr/>
        </p:nvSpPr>
        <p:spPr bwMode="auto">
          <a:xfrm>
            <a:off x="330200" y="1930400"/>
            <a:ext cx="904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 Fed conducts monetary policy by buying and selling U.S. Treasury securities.</a:t>
            </a:r>
          </a:p>
        </p:txBody>
      </p:sp>
      <p:sp>
        <p:nvSpPr>
          <p:cNvPr id="9" name="TextBox 8"/>
          <p:cNvSpPr txBox="1">
            <a:spLocks noChangeArrowheads="1"/>
          </p:cNvSpPr>
          <p:nvPr/>
        </p:nvSpPr>
        <p:spPr bwMode="auto">
          <a:xfrm>
            <a:off x="330200" y="3759200"/>
            <a:ext cx="881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When the Fed buys securities, the amount of money and credit in the economy increases.</a:t>
            </a:r>
          </a:p>
        </p:txBody>
      </p:sp>
      <p:sp>
        <p:nvSpPr>
          <p:cNvPr id="10" name="TextBox 9"/>
          <p:cNvSpPr txBox="1">
            <a:spLocks noChangeArrowheads="1"/>
          </p:cNvSpPr>
          <p:nvPr/>
        </p:nvSpPr>
        <p:spPr bwMode="auto">
          <a:xfrm>
            <a:off x="330200" y="5168900"/>
            <a:ext cx="500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Buying securities is expansionary.</a:t>
            </a:r>
          </a:p>
        </p:txBody>
      </p:sp>
      <p:sp>
        <p:nvSpPr>
          <p:cNvPr id="11" name="TextBox 10"/>
          <p:cNvSpPr txBox="1">
            <a:spLocks noChangeArrowheads="1"/>
          </p:cNvSpPr>
          <p:nvPr/>
        </p:nvSpPr>
        <p:spPr bwMode="auto">
          <a:xfrm>
            <a:off x="342900" y="2819400"/>
            <a:ext cx="904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happens to the amount of money and credit in the economy if the Fed buys securities?</a:t>
            </a:r>
          </a:p>
        </p:txBody>
      </p:sp>
      <p:sp>
        <p:nvSpPr>
          <p:cNvPr id="12" name="TextBox 11"/>
          <p:cNvSpPr txBox="1">
            <a:spLocks noChangeArrowheads="1"/>
          </p:cNvSpPr>
          <p:nvPr/>
        </p:nvSpPr>
        <p:spPr bwMode="auto">
          <a:xfrm>
            <a:off x="342900" y="4622800"/>
            <a:ext cx="782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Is this expansionary or contractionary monetary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3794"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3803"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3795" name="TextBox 5"/>
          <p:cNvSpPr txBox="1">
            <a:spLocks noChangeArrowheads="1"/>
          </p:cNvSpPr>
          <p:nvPr/>
        </p:nvSpPr>
        <p:spPr bwMode="auto">
          <a:xfrm>
            <a:off x="330200" y="9017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Review</a:t>
            </a:r>
          </a:p>
        </p:txBody>
      </p:sp>
      <p:sp>
        <p:nvSpPr>
          <p:cNvPr id="33796" name="TextBox 6"/>
          <p:cNvSpPr txBox="1">
            <a:spLocks noChangeArrowheads="1"/>
          </p:cNvSpPr>
          <p:nvPr/>
        </p:nvSpPr>
        <p:spPr bwMode="auto">
          <a:xfrm>
            <a:off x="342900" y="1295400"/>
            <a:ext cx="878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open market operation would the Fed use to reduce the amount of money and credit in the economy?</a:t>
            </a:r>
          </a:p>
        </p:txBody>
      </p:sp>
      <p:sp>
        <p:nvSpPr>
          <p:cNvPr id="8" name="TextBox 7"/>
          <p:cNvSpPr txBox="1">
            <a:spLocks noChangeArrowheads="1"/>
          </p:cNvSpPr>
          <p:nvPr/>
        </p:nvSpPr>
        <p:spPr bwMode="auto">
          <a:xfrm>
            <a:off x="342900" y="2070100"/>
            <a:ext cx="904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 Fed would sell securities to reduce the amount of money and credit in the economy.</a:t>
            </a:r>
          </a:p>
        </p:txBody>
      </p:sp>
      <p:sp>
        <p:nvSpPr>
          <p:cNvPr id="9" name="TextBox 8"/>
          <p:cNvSpPr txBox="1">
            <a:spLocks noChangeArrowheads="1"/>
          </p:cNvSpPr>
          <p:nvPr/>
        </p:nvSpPr>
        <p:spPr bwMode="auto">
          <a:xfrm>
            <a:off x="342900" y="3314700"/>
            <a:ext cx="728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Selling securities is contractionary monetary policy.</a:t>
            </a:r>
          </a:p>
        </p:txBody>
      </p:sp>
      <p:sp>
        <p:nvSpPr>
          <p:cNvPr id="10" name="TextBox 9"/>
          <p:cNvSpPr txBox="1">
            <a:spLocks noChangeArrowheads="1"/>
          </p:cNvSpPr>
          <p:nvPr/>
        </p:nvSpPr>
        <p:spPr bwMode="auto">
          <a:xfrm>
            <a:off x="342900" y="5003800"/>
            <a:ext cx="990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 Fed should use sound economic policies to make certain that changes in prices, production and employment do not grow into major economic problems.</a:t>
            </a:r>
          </a:p>
        </p:txBody>
      </p:sp>
      <p:sp>
        <p:nvSpPr>
          <p:cNvPr id="11" name="TextBox 10"/>
          <p:cNvSpPr txBox="1">
            <a:spLocks noChangeArrowheads="1"/>
          </p:cNvSpPr>
          <p:nvPr/>
        </p:nvSpPr>
        <p:spPr bwMode="auto">
          <a:xfrm>
            <a:off x="342900" y="2870200"/>
            <a:ext cx="782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Is this expansionary or contractionary monetary policy?</a:t>
            </a:r>
          </a:p>
        </p:txBody>
      </p:sp>
      <p:sp>
        <p:nvSpPr>
          <p:cNvPr id="12" name="TextBox 11"/>
          <p:cNvSpPr txBox="1">
            <a:spLocks noChangeArrowheads="1"/>
          </p:cNvSpPr>
          <p:nvPr/>
        </p:nvSpPr>
        <p:spPr bwMode="auto">
          <a:xfrm>
            <a:off x="330200" y="38227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did the economists who studied the Great Depression - and, as a result, the Federal Reserve System - learn about stabilizing the economy?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4818"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23"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4819" name="TextBox 5"/>
          <p:cNvSpPr txBox="1">
            <a:spLocks noChangeArrowheads="1"/>
          </p:cNvSpPr>
          <p:nvPr/>
        </p:nvSpPr>
        <p:spPr bwMode="auto">
          <a:xfrm>
            <a:off x="330200" y="9017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Review</a:t>
            </a:r>
          </a:p>
        </p:txBody>
      </p:sp>
      <p:sp>
        <p:nvSpPr>
          <p:cNvPr id="34820" name="TextBox 6"/>
          <p:cNvSpPr txBox="1">
            <a:spLocks noChangeArrowheads="1"/>
          </p:cNvSpPr>
          <p:nvPr/>
        </p:nvSpPr>
        <p:spPr bwMode="auto">
          <a:xfrm>
            <a:off x="342900" y="1295400"/>
            <a:ext cx="850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4"/>
              </a:rPr>
              <a:t>What is widely accepted as the key goal of monetary policy?</a:t>
            </a:r>
          </a:p>
        </p:txBody>
      </p:sp>
      <p:sp>
        <p:nvSpPr>
          <p:cNvPr id="8" name="TextBox 7"/>
          <p:cNvSpPr txBox="1">
            <a:spLocks noChangeArrowheads="1"/>
          </p:cNvSpPr>
          <p:nvPr/>
        </p:nvSpPr>
        <p:spPr bwMode="auto">
          <a:xfrm>
            <a:off x="342900" y="1790700"/>
            <a:ext cx="904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Price stability - the absence of inflation or deflation - is the key goal of monetary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2"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6"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123" name="TextBox 5"/>
          <p:cNvSpPr txBox="1">
            <a:spLocks noChangeArrowheads="1"/>
          </p:cNvSpPr>
          <p:nvPr/>
        </p:nvSpPr>
        <p:spPr bwMode="auto">
          <a:xfrm>
            <a:off x="508000" y="838200"/>
            <a:ext cx="916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6"/>
              </a:rPr>
              <a:t>If the Fed was established in 1913, why didn't it do something to stop the Great Depression?</a:t>
            </a:r>
          </a:p>
        </p:txBody>
      </p:sp>
      <p:sp>
        <p:nvSpPr>
          <p:cNvPr id="7" name="TextBox 6"/>
          <p:cNvSpPr txBox="1">
            <a:spLocks noChangeArrowheads="1"/>
          </p:cNvSpPr>
          <p:nvPr/>
        </p:nvSpPr>
        <p:spPr bwMode="auto">
          <a:xfrm>
            <a:off x="533400" y="1765300"/>
            <a:ext cx="911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4"/>
              </a:rPr>
              <a:t>The Fed was a young institution, and it was using the economic understandings of the time to stabilize the economy in order to achieve goals such as stable prices and sustainable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146"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50"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147" name="TextBox 5"/>
          <p:cNvSpPr txBox="1">
            <a:spLocks noChangeArrowheads="1"/>
          </p:cNvSpPr>
          <p:nvPr/>
        </p:nvSpPr>
        <p:spPr bwMode="auto">
          <a:xfrm>
            <a:off x="533400" y="825500"/>
            <a:ext cx="932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6"/>
              </a:rPr>
              <a:t>What was the predominant economic thinking in the 1920s that influenced the Fed and other economists' thinking during the Great Depression?</a:t>
            </a:r>
          </a:p>
        </p:txBody>
      </p:sp>
      <p:sp>
        <p:nvSpPr>
          <p:cNvPr id="7" name="TextBox 6"/>
          <p:cNvSpPr txBox="1">
            <a:spLocks noChangeArrowheads="1"/>
          </p:cNvSpPr>
          <p:nvPr/>
        </p:nvSpPr>
        <p:spPr bwMode="auto">
          <a:xfrm>
            <a:off x="533400" y="2159000"/>
            <a:ext cx="9118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6"/>
              </a:rPr>
              <a:t>Economic understandings included the following: The U.S. government should have a balanced budget.  A balanced budget would prevent the government from using fiscal policy to stimulate the economy.  The economic understanding also emphasized the need to avoid inflation, and there wasn't much concern about deflation.  The gold standard was also stressed as important to the money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170"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74"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171" name="TextBox 5"/>
          <p:cNvSpPr txBox="1">
            <a:spLocks noChangeArrowheads="1"/>
          </p:cNvSpPr>
          <p:nvPr/>
        </p:nvSpPr>
        <p:spPr bwMode="auto">
          <a:xfrm>
            <a:off x="533400" y="939800"/>
            <a:ext cx="523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000000"/>
                </a:solidFill>
                <a:latin typeface="Arial - 26"/>
              </a:rPr>
              <a:t>What does "laissez-faire" mean?</a:t>
            </a:r>
          </a:p>
        </p:txBody>
      </p:sp>
      <p:sp>
        <p:nvSpPr>
          <p:cNvPr id="7" name="TextBox 6"/>
          <p:cNvSpPr txBox="1">
            <a:spLocks noChangeArrowheads="1"/>
          </p:cNvSpPr>
          <p:nvPr/>
        </p:nvSpPr>
        <p:spPr bwMode="auto">
          <a:xfrm>
            <a:off x="571500" y="15875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rgbClr val="FF0000"/>
                </a:solidFill>
                <a:latin typeface="Arial - 26"/>
              </a:rPr>
              <a:t>"Laissez-faire" means that the market economy should stabilize itself over time without the involvement of government fiscal policy and, by extension, monetary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194"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7"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a:spLocks noChangeArrowheads="1"/>
          </p:cNvSpPr>
          <p:nvPr/>
        </p:nvSpPr>
        <p:spPr bwMode="auto">
          <a:xfrm>
            <a:off x="584200" y="952500"/>
            <a:ext cx="8915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000000"/>
                </a:solidFill>
                <a:latin typeface="Arial - 28"/>
              </a:rPr>
              <a:t>Price stability </a:t>
            </a:r>
            <a:r>
              <a:rPr lang="en-US" sz="3200">
                <a:solidFill>
                  <a:srgbClr val="000000"/>
                </a:solidFill>
                <a:latin typeface="Arial - 28"/>
              </a:rPr>
              <a:t>means the absence of inflation and the absence of deflation.</a:t>
            </a:r>
          </a:p>
          <a:p>
            <a:pPr eaLnBrk="1" hangingPunct="1"/>
            <a:endParaRPr lang="en-US" sz="3200">
              <a:solidFill>
                <a:srgbClr val="000000"/>
              </a:solidFill>
              <a:latin typeface="Arial - 28"/>
            </a:endParaRPr>
          </a:p>
          <a:p>
            <a:pPr eaLnBrk="1" hangingPunct="1"/>
            <a:endParaRPr lang="en-US" sz="3200">
              <a:solidFill>
                <a:srgbClr val="000000"/>
              </a:solidFill>
              <a:latin typeface="Arial - 28"/>
            </a:endParaRPr>
          </a:p>
          <a:p>
            <a:pPr eaLnBrk="1" hangingPunct="1"/>
            <a:r>
              <a:rPr lang="en-US" sz="3200" b="1">
                <a:solidFill>
                  <a:srgbClr val="000000"/>
                </a:solidFill>
                <a:latin typeface="Arial - 28"/>
              </a:rPr>
              <a:t>Inflation </a:t>
            </a:r>
            <a:r>
              <a:rPr lang="en-US" sz="3200">
                <a:solidFill>
                  <a:srgbClr val="000000"/>
                </a:solidFill>
                <a:latin typeface="Arial - 28"/>
              </a:rPr>
              <a:t>is a rise in the average price level over time.</a:t>
            </a:r>
          </a:p>
          <a:p>
            <a:pPr eaLnBrk="1" hangingPunct="1"/>
            <a:endParaRPr lang="en-US" sz="3200">
              <a:solidFill>
                <a:srgbClr val="000000"/>
              </a:solidFill>
              <a:latin typeface="Arial - 28"/>
            </a:endParaRPr>
          </a:p>
          <a:p>
            <a:pPr eaLnBrk="1" hangingPunct="1"/>
            <a:endParaRPr lang="en-US" sz="3200">
              <a:solidFill>
                <a:srgbClr val="000000"/>
              </a:solidFill>
              <a:latin typeface="Arial - 28"/>
            </a:endParaRPr>
          </a:p>
          <a:p>
            <a:pPr eaLnBrk="1" hangingPunct="1"/>
            <a:r>
              <a:rPr lang="en-US" sz="3200" b="1">
                <a:solidFill>
                  <a:srgbClr val="000000"/>
                </a:solidFill>
                <a:latin typeface="Arial - 28"/>
              </a:rPr>
              <a:t>Deflation </a:t>
            </a:r>
            <a:r>
              <a:rPr lang="en-US" sz="3200">
                <a:solidFill>
                  <a:srgbClr val="000000"/>
                </a:solidFill>
                <a:latin typeface="Arial - 28"/>
              </a:rPr>
              <a:t>is a decrease in the average price level over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218"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21"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a:spLocks noChangeArrowheads="1"/>
          </p:cNvSpPr>
          <p:nvPr/>
        </p:nvSpPr>
        <p:spPr bwMode="auto">
          <a:xfrm>
            <a:off x="444500" y="787400"/>
            <a:ext cx="9601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0000"/>
                </a:solidFill>
                <a:latin typeface="Arial - 26"/>
              </a:rPr>
              <a:t>If you were planning to buy the latest MP3 player, and the price of MP3 players had increased by $10 each day that you looked at an advertisement or visited the store, what might you do?  </a:t>
            </a:r>
          </a:p>
          <a:p>
            <a:pPr eaLnBrk="1" hangingPunct="1"/>
            <a:endParaRPr lang="en-US" sz="2800">
              <a:solidFill>
                <a:srgbClr val="000000"/>
              </a:solidFill>
              <a:latin typeface="Arial - 26"/>
            </a:endParaRPr>
          </a:p>
          <a:p>
            <a:pPr eaLnBrk="1" hangingPunct="1"/>
            <a:r>
              <a:rPr lang="en-US" sz="2800">
                <a:solidFill>
                  <a:srgbClr val="000000"/>
                </a:solidFill>
                <a:latin typeface="Arial - 26"/>
              </a:rPr>
              <a:t>If the prices for most goods and services were rising every month, how would people respond?</a:t>
            </a:r>
          </a:p>
          <a:p>
            <a:pPr eaLnBrk="1" hangingPunct="1"/>
            <a:endParaRPr lang="en-US" sz="2800">
              <a:solidFill>
                <a:srgbClr val="000000"/>
              </a:solidFill>
              <a:latin typeface="Arial - 26"/>
            </a:endParaRPr>
          </a:p>
          <a:p>
            <a:pPr eaLnBrk="1" hangingPunct="1"/>
            <a:r>
              <a:rPr lang="en-US" sz="2800">
                <a:solidFill>
                  <a:srgbClr val="000000"/>
                </a:solidFill>
                <a:latin typeface="Arial - 26"/>
              </a:rPr>
              <a:t>If you were planning to buy a new car, and the price of the car fell by $500 each day that you looked at an advertisement or visited the car dealer, what might you do?</a:t>
            </a:r>
          </a:p>
          <a:p>
            <a:pPr eaLnBrk="1" hangingPunct="1"/>
            <a:endParaRPr lang="en-US" sz="2800">
              <a:solidFill>
                <a:srgbClr val="000000"/>
              </a:solidFill>
              <a:latin typeface="Arial - 26"/>
            </a:endParaRPr>
          </a:p>
          <a:p>
            <a:pPr eaLnBrk="1" hangingPunct="1"/>
            <a:r>
              <a:rPr lang="en-US" sz="2800">
                <a:solidFill>
                  <a:srgbClr val="000000"/>
                </a:solidFill>
                <a:latin typeface="Arial - 26"/>
              </a:rPr>
              <a:t>If the prices for most goods and services were falling every month, how would people respond?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42" name="Group 4"/>
          <p:cNvGrpSpPr>
            <a:grpSpLocks/>
          </p:cNvGrpSpPr>
          <p:nvPr/>
        </p:nvGrpSpPr>
        <p:grpSpPr bwMode="auto">
          <a:xfrm>
            <a:off x="12700" y="19050"/>
            <a:ext cx="10129838" cy="620713"/>
            <a:chOff x="11937" y="18669"/>
            <a:chExt cx="10130157" cy="620776"/>
          </a:xfrm>
        </p:grpSpPr>
        <p:sp>
          <p:nvSpPr>
            <p:cNvPr id="2" name="Freeform 1"/>
            <p:cNvSpPr/>
            <p:nvPr/>
          </p:nvSpPr>
          <p:spPr>
            <a:xfrm>
              <a:off x="11937" y="18669"/>
              <a:ext cx="10130157" cy="620776"/>
            </a:xfrm>
            <a:custGeom>
              <a:avLst/>
              <a:gdLst/>
              <a:ahLst/>
              <a:cxnLst/>
              <a:rect l="0" t="0" r="0" b="0"/>
              <a:pathLst>
                <a:path w="10130157" h="620776">
                  <a:moveTo>
                    <a:pt x="0" y="0"/>
                  </a:moveTo>
                  <a:lnTo>
                    <a:pt x="10130156" y="0"/>
                  </a:lnTo>
                  <a:lnTo>
                    <a:pt x="10130156" y="620775"/>
                  </a:lnTo>
                  <a:lnTo>
                    <a:pt x="0" y="620775"/>
                  </a:lnTo>
                  <a:close/>
                </a:path>
              </a:pathLst>
            </a:custGeom>
            <a:solidFill>
              <a:srgbClr val="AC8B46"/>
            </a:solidFill>
            <a:ln w="38100" cap="flat" cmpd="sng" algn="ctr">
              <a:solidFill>
                <a:srgbClr val="AC8B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58" name="Picture 2" descr="clipboar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700" y="76200"/>
              <a:ext cx="6172200" cy="444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0243" name="TextBox 7"/>
          <p:cNvSpPr txBox="1">
            <a:spLocks noChangeArrowheads="1"/>
          </p:cNvSpPr>
          <p:nvPr/>
        </p:nvSpPr>
        <p:spPr bwMode="auto">
          <a:xfrm>
            <a:off x="6756400" y="10668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People wait to buy until tomorrow.</a:t>
            </a:r>
          </a:p>
        </p:txBody>
      </p:sp>
      <p:sp>
        <p:nvSpPr>
          <p:cNvPr id="10244" name="TextBox 8"/>
          <p:cNvSpPr txBox="1">
            <a:spLocks noChangeArrowheads="1"/>
          </p:cNvSpPr>
          <p:nvPr/>
        </p:nvSpPr>
        <p:spPr bwMode="auto">
          <a:xfrm>
            <a:off x="2260600" y="1676400"/>
            <a:ext cx="212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People buy today rather than wait. </a:t>
            </a:r>
          </a:p>
        </p:txBody>
      </p:sp>
      <p:sp>
        <p:nvSpPr>
          <p:cNvPr id="10245" name="TextBox 9"/>
          <p:cNvSpPr txBox="1">
            <a:spLocks noChangeArrowheads="1"/>
          </p:cNvSpPr>
          <p:nvPr/>
        </p:nvSpPr>
        <p:spPr bwMode="auto">
          <a:xfrm>
            <a:off x="355600" y="39624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It robs the purchasing power of people's savings. </a:t>
            </a:r>
          </a:p>
        </p:txBody>
      </p:sp>
      <p:sp>
        <p:nvSpPr>
          <p:cNvPr id="10246" name="TextBox 10"/>
          <p:cNvSpPr txBox="1">
            <a:spLocks noChangeArrowheads="1"/>
          </p:cNvSpPr>
          <p:nvPr/>
        </p:nvSpPr>
        <p:spPr bwMode="auto">
          <a:xfrm>
            <a:off x="7670800" y="2362200"/>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People and businesses have difficulty planning for the future. </a:t>
            </a:r>
          </a:p>
        </p:txBody>
      </p:sp>
      <p:sp>
        <p:nvSpPr>
          <p:cNvPr id="10247" name="TextBox 11"/>
          <p:cNvSpPr txBox="1">
            <a:spLocks noChangeArrowheads="1"/>
          </p:cNvSpPr>
          <p:nvPr/>
        </p:nvSpPr>
        <p:spPr bwMode="auto">
          <a:xfrm>
            <a:off x="431800" y="4876800"/>
            <a:ext cx="248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"Buying now" increases demand and pushes prices up.</a:t>
            </a:r>
          </a:p>
        </p:txBody>
      </p:sp>
      <p:sp>
        <p:nvSpPr>
          <p:cNvPr id="10248" name="TextBox 12"/>
          <p:cNvSpPr txBox="1">
            <a:spLocks noChangeArrowheads="1"/>
          </p:cNvSpPr>
          <p:nvPr/>
        </p:nvSpPr>
        <p:spPr bwMode="auto">
          <a:xfrm>
            <a:off x="5461000" y="6248400"/>
            <a:ext cx="320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If wages don't rise at the same rate as prices, people can't buy as many goods and services as they could in the past.</a:t>
            </a:r>
          </a:p>
        </p:txBody>
      </p:sp>
      <p:sp>
        <p:nvSpPr>
          <p:cNvPr id="10249" name="TextBox 13"/>
          <p:cNvSpPr txBox="1">
            <a:spLocks noChangeArrowheads="1"/>
          </p:cNvSpPr>
          <p:nvPr/>
        </p:nvSpPr>
        <p:spPr bwMode="auto">
          <a:xfrm>
            <a:off x="1041400" y="6172200"/>
            <a:ext cx="2895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Businesses do not earn as much revenue and may have to lay off workers, which contributes to higher unemployment. </a:t>
            </a:r>
          </a:p>
        </p:txBody>
      </p:sp>
      <p:sp>
        <p:nvSpPr>
          <p:cNvPr id="10250" name="TextBox 14"/>
          <p:cNvSpPr txBox="1">
            <a:spLocks noChangeArrowheads="1"/>
          </p:cNvSpPr>
          <p:nvPr/>
        </p:nvSpPr>
        <p:spPr bwMode="auto">
          <a:xfrm>
            <a:off x="508000" y="25908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People have less income to spend and, therefore, purchase less. </a:t>
            </a:r>
          </a:p>
        </p:txBody>
      </p:sp>
      <p:sp>
        <p:nvSpPr>
          <p:cNvPr id="10251" name="TextBox 15"/>
          <p:cNvSpPr txBox="1">
            <a:spLocks noChangeArrowheads="1"/>
          </p:cNvSpPr>
          <p:nvPr/>
        </p:nvSpPr>
        <p:spPr bwMode="auto">
          <a:xfrm>
            <a:off x="6985000" y="3886200"/>
            <a:ext cx="2324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Demand for goods and services continues to decline, as do prices. </a:t>
            </a:r>
          </a:p>
        </p:txBody>
      </p:sp>
      <p:sp>
        <p:nvSpPr>
          <p:cNvPr id="10252" name="TextBox 16"/>
          <p:cNvSpPr txBox="1">
            <a:spLocks noChangeArrowheads="1"/>
          </p:cNvSpPr>
          <p:nvPr/>
        </p:nvSpPr>
        <p:spPr bwMode="auto">
          <a:xfrm>
            <a:off x="6451600" y="5105400"/>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8B"/>
                </a:solidFill>
                <a:latin typeface="Arial - 16"/>
              </a:rPr>
              <a:t>People continue to buy rather than wait as prices continue to rise. </a:t>
            </a:r>
          </a:p>
        </p:txBody>
      </p:sp>
      <p:sp>
        <p:nvSpPr>
          <p:cNvPr id="21" name="Down Arrow 20"/>
          <p:cNvSpPr/>
          <p:nvPr/>
        </p:nvSpPr>
        <p:spPr>
          <a:xfrm>
            <a:off x="4546600" y="1752600"/>
            <a:ext cx="2667000" cy="2209800"/>
          </a:xfrm>
          <a:prstGeom prst="downArrow">
            <a:avLst/>
          </a:prstGeom>
          <a:solidFill>
            <a:srgbClr val="95754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Down Arrow 21"/>
          <p:cNvSpPr/>
          <p:nvPr/>
        </p:nvSpPr>
        <p:spPr>
          <a:xfrm rot="10800000">
            <a:off x="3098800" y="3733800"/>
            <a:ext cx="2667000" cy="2209800"/>
          </a:xfrm>
          <a:prstGeom prst="downArrow">
            <a:avLst/>
          </a:prstGeom>
          <a:solidFill>
            <a:srgbClr val="95754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5" name="TextBox 22"/>
          <p:cNvSpPr txBox="1">
            <a:spLocks noChangeArrowheads="1"/>
          </p:cNvSpPr>
          <p:nvPr/>
        </p:nvSpPr>
        <p:spPr bwMode="auto">
          <a:xfrm>
            <a:off x="3479800" y="43434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solidFill>
                  <a:schemeClr val="bg1"/>
                </a:solidFill>
                <a:latin typeface="Calibri" pitchFamily="34" charset="0"/>
              </a:rPr>
              <a:t>INFLATION</a:t>
            </a:r>
          </a:p>
        </p:txBody>
      </p:sp>
      <p:sp>
        <p:nvSpPr>
          <p:cNvPr id="10256" name="TextBox 23"/>
          <p:cNvSpPr txBox="1">
            <a:spLocks noChangeArrowheads="1"/>
          </p:cNvSpPr>
          <p:nvPr/>
        </p:nvSpPr>
        <p:spPr bwMode="auto">
          <a:xfrm>
            <a:off x="4699000" y="28194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solidFill>
                  <a:schemeClr val="bg1"/>
                </a:solidFill>
                <a:latin typeface="Calibri" pitchFamily="34" charset="0"/>
              </a:rPr>
              <a:t>DEFLATION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2107</Words>
  <Application>Microsoft Office PowerPoint</Application>
  <PresentationFormat>Custom</PresentationFormat>
  <Paragraphs>203</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Arial - 16</vt:lpstr>
      <vt:lpstr>Arial - 28</vt:lpstr>
      <vt:lpstr>Arial - 26</vt:lpstr>
      <vt:lpstr>Arial - 22</vt:lpstr>
      <vt:lpstr>Arial - 24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Barbara Flowers</cp:lastModifiedBy>
  <cp:revision>13</cp:revision>
  <dcterms:created xsi:type="dcterms:W3CDTF">2012-02-29T21:40:53Z</dcterms:created>
  <dcterms:modified xsi:type="dcterms:W3CDTF">2012-08-16T15:04:19Z</dcterms:modified>
</cp:coreProperties>
</file>