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Lst>
  <p:sldSz cx="10160000" cy="7620000"/>
  <p:notesSz cx="6858000" cy="9144000"/>
  <p:embeddedFontLst>
    <p:embeddedFont>
      <p:font typeface="Calibri" pitchFamily="34" charset="0"/>
      <p:regular r:id="rId34"/>
      <p:bold r:id="rId35"/>
      <p:italic r:id="rId36"/>
      <p:boldItalic r:id="rId37"/>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596" y="-84"/>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12BBFC9-1461-4407-AD74-E2BFC2F9657C}"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1C3158-D6F8-40BC-8359-2BCDB3226E70}" type="slidenum">
              <a:rPr lang="en-US"/>
              <a:pPr>
                <a:defRPr/>
              </a:pPr>
              <a:t>‹#›</a:t>
            </a:fld>
            <a:endParaRPr lang="en-US"/>
          </a:p>
        </p:txBody>
      </p:sp>
    </p:spTree>
    <p:extLst>
      <p:ext uri="{BB962C8B-B14F-4D97-AF65-F5344CB8AC3E}">
        <p14:creationId xmlns:p14="http://schemas.microsoft.com/office/powerpoint/2010/main" val="116093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D8AC15-75C2-458F-9B3D-46285EBF9264}"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DD1346-FD27-413B-BBF8-E4061D73F3E0}" type="slidenum">
              <a:rPr lang="en-US"/>
              <a:pPr>
                <a:defRPr/>
              </a:pPr>
              <a:t>‹#›</a:t>
            </a:fld>
            <a:endParaRPr lang="en-US"/>
          </a:p>
        </p:txBody>
      </p:sp>
    </p:spTree>
    <p:extLst>
      <p:ext uri="{BB962C8B-B14F-4D97-AF65-F5344CB8AC3E}">
        <p14:creationId xmlns:p14="http://schemas.microsoft.com/office/powerpoint/2010/main" val="343422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5"/>
            <a:ext cx="2286000" cy="65016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305155"/>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3EA7E9-CA32-4E3E-AE0F-DF38FC39EB7A}"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3DF342-15E2-426D-B012-40F8CAC9AF07}" type="slidenum">
              <a:rPr lang="en-US"/>
              <a:pPr>
                <a:defRPr/>
              </a:pPr>
              <a:t>‹#›</a:t>
            </a:fld>
            <a:endParaRPr lang="en-US"/>
          </a:p>
        </p:txBody>
      </p:sp>
    </p:spTree>
    <p:extLst>
      <p:ext uri="{BB962C8B-B14F-4D97-AF65-F5344CB8AC3E}">
        <p14:creationId xmlns:p14="http://schemas.microsoft.com/office/powerpoint/2010/main" val="342601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3CC6CD-33B0-4DA9-8E41-B10B40727A54}"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D6E430-E38D-4686-99A6-C3387991C83A}" type="slidenum">
              <a:rPr lang="en-US"/>
              <a:pPr>
                <a:defRPr/>
              </a:pPr>
              <a:t>‹#›</a:t>
            </a:fld>
            <a:endParaRPr lang="en-US"/>
          </a:p>
        </p:txBody>
      </p:sp>
    </p:spTree>
    <p:extLst>
      <p:ext uri="{BB962C8B-B14F-4D97-AF65-F5344CB8AC3E}">
        <p14:creationId xmlns:p14="http://schemas.microsoft.com/office/powerpoint/2010/main" val="357171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820BB7-EBBF-49A1-BE3F-8D064186075D}"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DEB515-3EBD-4304-B939-22012DD60A43}" type="slidenum">
              <a:rPr lang="en-US"/>
              <a:pPr>
                <a:defRPr/>
              </a:pPr>
              <a:t>‹#›</a:t>
            </a:fld>
            <a:endParaRPr lang="en-US"/>
          </a:p>
        </p:txBody>
      </p:sp>
    </p:spTree>
    <p:extLst>
      <p:ext uri="{BB962C8B-B14F-4D97-AF65-F5344CB8AC3E}">
        <p14:creationId xmlns:p14="http://schemas.microsoft.com/office/powerpoint/2010/main" val="302375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778002"/>
            <a:ext cx="4487333" cy="50288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FEA90E-9973-42AC-BFB0-48CDDCD9561A}"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32C23D-30F7-4FCC-8DB8-33399C7F5919}" type="slidenum">
              <a:rPr lang="en-US"/>
              <a:pPr>
                <a:defRPr/>
              </a:pPr>
              <a:t>‹#›</a:t>
            </a:fld>
            <a:endParaRPr lang="en-US"/>
          </a:p>
        </p:txBody>
      </p:sp>
    </p:spTree>
    <p:extLst>
      <p:ext uri="{BB962C8B-B14F-4D97-AF65-F5344CB8AC3E}">
        <p14:creationId xmlns:p14="http://schemas.microsoft.com/office/powerpoint/2010/main" val="372067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1C98333-621D-4219-95C6-294FF792D435}" type="datetimeFigureOut">
              <a:rPr lang="en-US"/>
              <a:pPr>
                <a:defRPr/>
              </a:pPr>
              <a:t>8/16/2012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DE15126-5AAA-47EB-9603-DAB0EB9AE673}" type="slidenum">
              <a:rPr lang="en-US"/>
              <a:pPr>
                <a:defRPr/>
              </a:pPr>
              <a:t>‹#›</a:t>
            </a:fld>
            <a:endParaRPr lang="en-US"/>
          </a:p>
        </p:txBody>
      </p:sp>
    </p:spTree>
    <p:extLst>
      <p:ext uri="{BB962C8B-B14F-4D97-AF65-F5344CB8AC3E}">
        <p14:creationId xmlns:p14="http://schemas.microsoft.com/office/powerpoint/2010/main" val="336986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CBEC7-B17D-49EB-B3AB-84F41F9C2B37}" type="datetimeFigureOut">
              <a:rPr lang="en-US"/>
              <a:pPr>
                <a:defRPr/>
              </a:pPr>
              <a:t>8/16/2012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402CCC9-78DD-42B4-A684-EF9B7D7811BD}" type="slidenum">
              <a:rPr lang="en-US"/>
              <a:pPr>
                <a:defRPr/>
              </a:pPr>
              <a:t>‹#›</a:t>
            </a:fld>
            <a:endParaRPr lang="en-US"/>
          </a:p>
        </p:txBody>
      </p:sp>
    </p:spTree>
    <p:extLst>
      <p:ext uri="{BB962C8B-B14F-4D97-AF65-F5344CB8AC3E}">
        <p14:creationId xmlns:p14="http://schemas.microsoft.com/office/powerpoint/2010/main" val="172896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p:nvPr userDrawn="1"/>
        </p:nvSpPr>
        <p:spPr>
          <a:xfrm>
            <a:off x="0" y="0"/>
            <a:ext cx="10160000" cy="577850"/>
          </a:xfrm>
          <a:custGeom>
            <a:avLst/>
            <a:gdLst/>
            <a:ahLst/>
            <a:cxnLst/>
            <a:rect l="0" t="0" r="0" b="0"/>
            <a:pathLst>
              <a:path w="10393554" h="578486">
                <a:moveTo>
                  <a:pt x="0" y="0"/>
                </a:moveTo>
                <a:lnTo>
                  <a:pt x="10393553" y="0"/>
                </a:lnTo>
                <a:lnTo>
                  <a:pt x="10393553" y="578485"/>
                </a:lnTo>
                <a:lnTo>
                  <a:pt x="0" y="578485"/>
                </a:lnTo>
                <a:close/>
              </a:path>
            </a:pathLst>
          </a:custGeom>
          <a:solidFill>
            <a:srgbClr val="B2934D"/>
          </a:solidFill>
          <a:ln w="38100" cap="flat" cmpd="sng" algn="ctr">
            <a:solidFill>
              <a:srgbClr val="B2934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25" descr="GD1(1).png"/>
          <p:cNvPicPr>
            <a:picLocks/>
          </p:cNvPicPr>
          <p:nvPr userDrawn="1"/>
        </p:nvPicPr>
        <p:blipFill>
          <a:blip r:embed="rId2">
            <a:extLst>
              <a:ext uri="{28A0092B-C50C-407E-A947-70E740481C1C}">
                <a14:useLocalDpi xmlns:a14="http://schemas.microsoft.com/office/drawing/2010/main" val="0"/>
              </a:ext>
            </a:extLst>
          </a:blip>
          <a:srcRect r="28986" b="-3596"/>
          <a:stretch>
            <a:fillRect/>
          </a:stretch>
        </p:blipFill>
        <p:spPr bwMode="auto">
          <a:xfrm>
            <a:off x="0" y="0"/>
            <a:ext cx="7239000" cy="5334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9C33A35C-43A4-4B82-89C5-A29FD90BA082}" type="datetimeFigureOut">
              <a:rPr lang="en-US"/>
              <a:pPr>
                <a:defRPr/>
              </a:pPr>
              <a:t>8/16/2012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1F521B-F0AE-4779-89DE-5B060888CB8E}" type="slidenum">
              <a:rPr lang="en-US"/>
              <a:pPr>
                <a:defRPr/>
              </a:pPr>
              <a:t>‹#›</a:t>
            </a:fld>
            <a:endParaRPr lang="en-US"/>
          </a:p>
        </p:txBody>
      </p:sp>
    </p:spTree>
    <p:extLst>
      <p:ext uri="{BB962C8B-B14F-4D97-AF65-F5344CB8AC3E}">
        <p14:creationId xmlns:p14="http://schemas.microsoft.com/office/powerpoint/2010/main" val="301952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03391"/>
            <a:ext cx="5679722" cy="6503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594557"/>
            <a:ext cx="3342570" cy="52122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385094-A8E8-4E0D-84EB-DF459E765729}"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233E01-9315-4C2C-810E-9A054C345A3D}" type="slidenum">
              <a:rPr lang="en-US"/>
              <a:pPr>
                <a:defRPr/>
              </a:pPr>
              <a:t>‹#›</a:t>
            </a:fld>
            <a:endParaRPr lang="en-US"/>
          </a:p>
        </p:txBody>
      </p:sp>
    </p:spTree>
    <p:extLst>
      <p:ext uri="{BB962C8B-B14F-4D97-AF65-F5344CB8AC3E}">
        <p14:creationId xmlns:p14="http://schemas.microsoft.com/office/powerpoint/2010/main" val="203542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3B862B-65C1-4BF7-B2A9-9B8B9525F150}" type="datetimeFigureOut">
              <a:rPr lang="en-US"/>
              <a:pPr>
                <a:defRPr/>
              </a:pPr>
              <a:t>8/16/2012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88BBD-60D2-47EB-BEB3-D66E7AEB0217}" type="slidenum">
              <a:rPr lang="en-US"/>
              <a:pPr>
                <a:defRPr/>
              </a:pPr>
              <a:t>‹#›</a:t>
            </a:fld>
            <a:endParaRPr lang="en-US"/>
          </a:p>
        </p:txBody>
      </p:sp>
    </p:spTree>
    <p:extLst>
      <p:ext uri="{BB962C8B-B14F-4D97-AF65-F5344CB8AC3E}">
        <p14:creationId xmlns:p14="http://schemas.microsoft.com/office/powerpoint/2010/main" val="121532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04800"/>
            <a:ext cx="9144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1778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7062788"/>
            <a:ext cx="2370138" cy="4048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2530C43-BF32-4B75-99B1-C4FBD39D3F23}" type="datetimeFigureOut">
              <a:rPr lang="en-US"/>
              <a:pPr>
                <a:defRPr/>
              </a:pPr>
              <a:t>8/16/2012</a:t>
            </a:fld>
            <a:endParaRPr lang="en-US"/>
          </a:p>
        </p:txBody>
      </p:sp>
      <p:sp>
        <p:nvSpPr>
          <p:cNvPr id="5" name="Footer Placeholder 4"/>
          <p:cNvSpPr>
            <a:spLocks noGrp="1"/>
          </p:cNvSpPr>
          <p:nvPr>
            <p:ph type="ftr" sz="quarter" idx="3"/>
          </p:nvPr>
        </p:nvSpPr>
        <p:spPr>
          <a:xfrm>
            <a:off x="3471863" y="7062788"/>
            <a:ext cx="3216275" cy="4048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281863" y="7062788"/>
            <a:ext cx="2370137" cy="4048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03A6C9D-7B76-45E4-B604-FD94EF9F0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3"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louisfed.org/greatdepression/pdf/GD_d-lesson_1.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12700" y="17463"/>
            <a:ext cx="10153650" cy="614362"/>
          </a:xfrm>
          <a:custGeom>
            <a:avLst/>
            <a:gdLst/>
            <a:ahLst/>
            <a:cxnLst/>
            <a:rect l="0" t="0" r="0" b="0"/>
            <a:pathLst>
              <a:path w="10154032" h="614934">
                <a:moveTo>
                  <a:pt x="0" y="0"/>
                </a:moveTo>
                <a:lnTo>
                  <a:pt x="10154031" y="0"/>
                </a:lnTo>
                <a:lnTo>
                  <a:pt x="10154031" y="614933"/>
                </a:lnTo>
                <a:lnTo>
                  <a:pt x="0" y="614933"/>
                </a:lnTo>
                <a:close/>
              </a:path>
            </a:pathLst>
          </a:custGeom>
          <a:solidFill>
            <a:srgbClr val="A38441"/>
          </a:solidFill>
          <a:ln w="38100" cap="flat" cmpd="sng" algn="ctr">
            <a:solidFill>
              <a:srgbClr val="A3844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5" name="Picture 2" descr="GD1(1).png"/>
          <p:cNvPicPr>
            <a:picLocks/>
          </p:cNvPicPr>
          <p:nvPr/>
        </p:nvPicPr>
        <p:blipFill>
          <a:blip r:embed="rId2">
            <a:extLst>
              <a:ext uri="{28A0092B-C50C-407E-A947-70E740481C1C}">
                <a14:useLocalDpi xmlns:a14="http://schemas.microsoft.com/office/drawing/2010/main" val="0"/>
              </a:ext>
            </a:extLst>
          </a:blip>
          <a:srcRect t="-20145" r="27907"/>
          <a:stretch>
            <a:fillRect/>
          </a:stretch>
        </p:blipFill>
        <p:spPr bwMode="auto">
          <a:xfrm>
            <a:off x="0" y="0"/>
            <a:ext cx="8255000" cy="5334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6" name="TextBox 4"/>
          <p:cNvSpPr txBox="1">
            <a:spLocks noChangeArrowheads="1"/>
          </p:cNvSpPr>
          <p:nvPr/>
        </p:nvSpPr>
        <p:spPr bwMode="auto">
          <a:xfrm>
            <a:off x="304800" y="1066800"/>
            <a:ext cx="9855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00"/>
                </a:solidFill>
                <a:latin typeface="Arial - 16"/>
              </a:rPr>
              <a:t>Teacher instructions:</a:t>
            </a:r>
          </a:p>
          <a:p>
            <a:pPr eaLnBrk="1" hangingPunct="1"/>
            <a:endParaRPr lang="en-US" sz="1600">
              <a:solidFill>
                <a:srgbClr val="000000"/>
              </a:solidFill>
              <a:latin typeface="Arial - 16"/>
            </a:endParaRPr>
          </a:p>
          <a:p>
            <a:pPr eaLnBrk="1" hangingPunct="1"/>
            <a:r>
              <a:rPr lang="en-US" sz="1600">
                <a:solidFill>
                  <a:srgbClr val="000000"/>
                </a:solidFill>
                <a:latin typeface="Arial - 16"/>
              </a:rPr>
              <a:t>  1.	Print the lesson, </a:t>
            </a:r>
          </a:p>
          <a:p>
            <a:pPr eaLnBrk="1" hangingPunct="1"/>
            <a:r>
              <a:rPr lang="en-US" sz="1600">
                <a:solidFill>
                  <a:srgbClr val="000000"/>
                </a:solidFill>
                <a:latin typeface="Arial - 16"/>
              </a:rPr>
              <a:t>  2.	Display slides 2 through 4 with Procedure step 1 in the lesson.  </a:t>
            </a:r>
          </a:p>
          <a:p>
            <a:pPr eaLnBrk="1" hangingPunct="1"/>
            <a:r>
              <a:rPr lang="en-US" sz="1600">
                <a:solidFill>
                  <a:srgbClr val="000000"/>
                </a:solidFill>
                <a:latin typeface="Arial - 16"/>
              </a:rPr>
              <a:t>  3.	Display slide 5 with Procedure step 3.  </a:t>
            </a:r>
          </a:p>
          <a:p>
            <a:pPr eaLnBrk="1" hangingPunct="1"/>
            <a:r>
              <a:rPr lang="en-US" sz="1600">
                <a:solidFill>
                  <a:srgbClr val="000000"/>
                </a:solidFill>
                <a:latin typeface="Arial - 16"/>
              </a:rPr>
              <a:t>  4.	Display slide 6 with Procedure step 6.</a:t>
            </a:r>
          </a:p>
          <a:p>
            <a:pPr eaLnBrk="1" hangingPunct="1"/>
            <a:r>
              <a:rPr lang="en-US" sz="1600">
                <a:solidFill>
                  <a:srgbClr val="000000"/>
                </a:solidFill>
                <a:latin typeface="Arial - 16"/>
              </a:rPr>
              <a:t>  5.	Display slides 7 through 9 with Procedure steps 7 through 9.</a:t>
            </a:r>
          </a:p>
          <a:p>
            <a:pPr eaLnBrk="1" hangingPunct="1"/>
            <a:r>
              <a:rPr lang="en-US" sz="1600">
                <a:solidFill>
                  <a:srgbClr val="000000"/>
                </a:solidFill>
                <a:latin typeface="Arial - 16"/>
              </a:rPr>
              <a:t>  6.	Display slide 10 with Procedure step 11.</a:t>
            </a:r>
          </a:p>
          <a:p>
            <a:pPr eaLnBrk="1" hangingPunct="1"/>
            <a:r>
              <a:rPr lang="en-US" sz="1600">
                <a:solidFill>
                  <a:srgbClr val="000000"/>
                </a:solidFill>
                <a:latin typeface="Arial - 16"/>
              </a:rPr>
              <a:t>  7.	Display slides 11 and 12 with Procedure step 13.  </a:t>
            </a:r>
          </a:p>
          <a:p>
            <a:pPr eaLnBrk="1" hangingPunct="1"/>
            <a:r>
              <a:rPr lang="en-US" sz="1600">
                <a:solidFill>
                  <a:srgbClr val="000000"/>
                </a:solidFill>
                <a:latin typeface="Arial - 16"/>
              </a:rPr>
              <a:t>  8.	Display slide 13 with Procedure step 14.  </a:t>
            </a:r>
          </a:p>
          <a:p>
            <a:pPr eaLnBrk="1" hangingPunct="1"/>
            <a:r>
              <a:rPr lang="en-US" sz="1600">
                <a:solidFill>
                  <a:srgbClr val="000000"/>
                </a:solidFill>
                <a:latin typeface="Arial - 16"/>
              </a:rPr>
              <a:t>  9.	Display slides 14 through 17 with Procedure step 15.  </a:t>
            </a:r>
          </a:p>
          <a:p>
            <a:pPr eaLnBrk="1" hangingPunct="1"/>
            <a:r>
              <a:rPr lang="en-US" sz="1600">
                <a:solidFill>
                  <a:srgbClr val="000000"/>
                </a:solidFill>
                <a:latin typeface="Arial - 16"/>
              </a:rPr>
              <a:t>10.	Display slide 18 with Procedure step 16.   </a:t>
            </a:r>
          </a:p>
          <a:p>
            <a:pPr eaLnBrk="1" hangingPunct="1"/>
            <a:r>
              <a:rPr lang="en-US" sz="1600">
                <a:solidFill>
                  <a:srgbClr val="000000"/>
                </a:solidFill>
                <a:latin typeface="Arial - 16"/>
              </a:rPr>
              <a:t>11.	Display slide 19 with Procedure step 17.  </a:t>
            </a:r>
          </a:p>
          <a:p>
            <a:pPr eaLnBrk="1" hangingPunct="1"/>
            <a:r>
              <a:rPr lang="en-US" sz="1600">
                <a:solidFill>
                  <a:srgbClr val="000000"/>
                </a:solidFill>
                <a:latin typeface="Arial - 16"/>
              </a:rPr>
              <a:t>12.	Slides 20 and 21 with Procedure step 18.</a:t>
            </a:r>
          </a:p>
          <a:p>
            <a:pPr eaLnBrk="1" hangingPunct="1"/>
            <a:r>
              <a:rPr lang="en-US" sz="1600">
                <a:solidFill>
                  <a:srgbClr val="000000"/>
                </a:solidFill>
                <a:latin typeface="Arial - 16"/>
              </a:rPr>
              <a:t>13.	Display slide 22 with Procedure step 23.</a:t>
            </a:r>
          </a:p>
          <a:p>
            <a:pPr eaLnBrk="1" hangingPunct="1"/>
            <a:r>
              <a:rPr lang="en-US" sz="1600">
                <a:solidFill>
                  <a:srgbClr val="000000"/>
                </a:solidFill>
                <a:latin typeface="Arial - 16"/>
              </a:rPr>
              <a:t>14.	Display slides 23 through 27 with Procedure step 26. Answers will appear on click.</a:t>
            </a:r>
          </a:p>
          <a:p>
            <a:pPr eaLnBrk="1" hangingPunct="1"/>
            <a:r>
              <a:rPr lang="en-US" sz="1600">
                <a:solidFill>
                  <a:srgbClr val="000000"/>
                </a:solidFill>
                <a:latin typeface="Arial - 16"/>
              </a:rPr>
              <a:t>15.	Use slide 28 in lieu of Procedure step 29. </a:t>
            </a:r>
          </a:p>
          <a:p>
            <a:pPr eaLnBrk="1" hangingPunct="1"/>
            <a:r>
              <a:rPr lang="en-US" sz="1600">
                <a:solidFill>
                  <a:srgbClr val="000000"/>
                </a:solidFill>
                <a:latin typeface="Arial - 16"/>
              </a:rPr>
              <a:t>16.	Display slides 29 through 32 with Procedure step 30.</a:t>
            </a:r>
          </a:p>
        </p:txBody>
      </p:sp>
      <p:sp>
        <p:nvSpPr>
          <p:cNvPr id="3077" name="TextBox 5">
            <a:hlinkClick r:id="rId3"/>
          </p:cNvPr>
          <p:cNvSpPr txBox="1">
            <a:spLocks noChangeArrowheads="1"/>
          </p:cNvSpPr>
          <p:nvPr/>
        </p:nvSpPr>
        <p:spPr bwMode="auto">
          <a:xfrm>
            <a:off x="2794000" y="1524000"/>
            <a:ext cx="320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solidFill>
                  <a:srgbClr val="0000FF"/>
                </a:solidFill>
                <a:latin typeface="Arial - 16"/>
              </a:rPr>
              <a:t>Measuring the Great Depression.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571500" y="1333500"/>
            <a:ext cx="9245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100">
                <a:solidFill>
                  <a:srgbClr val="000000"/>
                </a:solidFill>
                <a:latin typeface="Arial - 28"/>
              </a:rPr>
              <a:t>Consumer Price Index (CPI) is a measure of the average change over time in the prices paid by urban consumers for a market basket of consumer goods and services.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4" name="Picture 4" descr="clipboard(1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68400"/>
            <a:ext cx="6526213" cy="383381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8" name="Picture 4" descr="clipboard(12).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12950" y="1193800"/>
            <a:ext cx="6502400" cy="383381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571500" y="1257300"/>
            <a:ext cx="9321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00"/>
                </a:solidFill>
                <a:latin typeface="Arial - 28"/>
              </a:rPr>
              <a:t>Gross Domestic Product (GDP) is the market value of all final goods and services produced in an economy in a given year.</a:t>
            </a:r>
          </a:p>
        </p:txBody>
      </p:sp>
      <p:sp>
        <p:nvSpPr>
          <p:cNvPr id="15363" name="TextBox 5"/>
          <p:cNvSpPr txBox="1">
            <a:spLocks noChangeArrowheads="1"/>
          </p:cNvSpPr>
          <p:nvPr/>
        </p:nvSpPr>
        <p:spPr bwMode="auto">
          <a:xfrm>
            <a:off x="571500" y="29718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00"/>
                </a:solidFill>
                <a:latin typeface="Arial - 28"/>
              </a:rPr>
              <a:t>Nominal GDP - GDP that is not adjusted for inflation</a:t>
            </a:r>
          </a:p>
        </p:txBody>
      </p:sp>
      <p:sp>
        <p:nvSpPr>
          <p:cNvPr id="15364" name="TextBox 6"/>
          <p:cNvSpPr txBox="1">
            <a:spLocks noChangeArrowheads="1"/>
          </p:cNvSpPr>
          <p:nvPr/>
        </p:nvSpPr>
        <p:spPr bwMode="auto">
          <a:xfrm>
            <a:off x="571500" y="3949700"/>
            <a:ext cx="736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00"/>
                </a:solidFill>
                <a:latin typeface="Arial - 28"/>
              </a:rPr>
              <a:t>Real GDP - GDP that is adjusted for inflation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546100" y="698500"/>
            <a:ext cx="9067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a:solidFill>
                  <a:srgbClr val="000000"/>
                </a:solidFill>
                <a:latin typeface="Arial - 28"/>
              </a:rPr>
              <a:t>Nominal vs. Real GDP</a:t>
            </a:r>
          </a:p>
          <a:p>
            <a:pPr eaLnBrk="1" hangingPunct="1"/>
            <a:r>
              <a:rPr lang="en-US" sz="2000">
                <a:solidFill>
                  <a:srgbClr val="000000"/>
                </a:solidFill>
                <a:latin typeface="Arial - 28"/>
              </a:rPr>
              <a:t>Y</a:t>
            </a:r>
            <a:r>
              <a:rPr lang="en-US" sz="2000">
                <a:solidFill>
                  <a:srgbClr val="000000"/>
                </a:solidFill>
                <a:latin typeface="Arial - 24"/>
              </a:rPr>
              <a:t>ou are a government statistician and have been asked to report on the GDP of Miniland, a small economy which produces only hot dogs and haircuts.  Calculate the nominal GDP for year 1 and year 2 by multiplying the price of each good or service by the quantity of each good or service and adding the total production per year in dollars.</a:t>
            </a:r>
          </a:p>
        </p:txBody>
      </p:sp>
      <p:pic>
        <p:nvPicPr>
          <p:cNvPr id="16387" name="Picture 5" descr="n vs r gdp(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38500"/>
            <a:ext cx="8404225" cy="261461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7410" name="Group 9"/>
          <p:cNvGrpSpPr>
            <a:grpSpLocks/>
          </p:cNvGrpSpPr>
          <p:nvPr/>
        </p:nvGrpSpPr>
        <p:grpSpPr bwMode="auto">
          <a:xfrm>
            <a:off x="574675" y="701675"/>
            <a:ext cx="8855075" cy="2754313"/>
            <a:chOff x="574166" y="701166"/>
            <a:chExt cx="8854820" cy="2754884"/>
          </a:xfrm>
        </p:grpSpPr>
        <p:pic>
          <p:nvPicPr>
            <p:cNvPr id="17412" name="Picture 4" descr="n vs r gdp(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74166" y="701166"/>
              <a:ext cx="8854820" cy="2754884"/>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3" name="TextBox 5"/>
            <p:cNvSpPr txBox="1">
              <a:spLocks noChangeArrowheads="1"/>
            </p:cNvSpPr>
            <p:nvPr/>
          </p:nvSpPr>
          <p:spPr bwMode="auto">
            <a:xfrm>
              <a:off x="4152900" y="3035300"/>
              <a:ext cx="838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a:solidFill>
                    <a:srgbClr val="000000"/>
                  </a:solidFill>
                  <a:latin typeface="Arial - 20"/>
                </a:rPr>
                <a:t> </a:t>
              </a:r>
              <a:r>
                <a:rPr lang="en-US" sz="1500">
                  <a:solidFill>
                    <a:srgbClr val="FF0000"/>
                  </a:solidFill>
                  <a:latin typeface="Arial - 20"/>
                </a:rPr>
                <a:t> 30</a:t>
              </a:r>
            </a:p>
          </p:txBody>
        </p:sp>
        <p:sp>
          <p:nvSpPr>
            <p:cNvPr id="17414" name="TextBox 6"/>
            <p:cNvSpPr txBox="1">
              <a:spLocks noChangeArrowheads="1"/>
            </p:cNvSpPr>
            <p:nvPr/>
          </p:nvSpPr>
          <p:spPr bwMode="auto">
            <a:xfrm>
              <a:off x="8521700" y="2082800"/>
              <a:ext cx="838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a:solidFill>
                    <a:srgbClr val="FF0000"/>
                  </a:solidFill>
                  <a:latin typeface="Arial - 20"/>
                </a:rPr>
                <a:t>$60</a:t>
              </a:r>
            </a:p>
          </p:txBody>
        </p:sp>
        <p:sp>
          <p:nvSpPr>
            <p:cNvPr id="17415" name="TextBox 7"/>
            <p:cNvSpPr txBox="1">
              <a:spLocks noChangeArrowheads="1"/>
            </p:cNvSpPr>
            <p:nvPr/>
          </p:nvSpPr>
          <p:spPr bwMode="auto">
            <a:xfrm>
              <a:off x="8521700" y="2603500"/>
              <a:ext cx="838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a:solidFill>
                    <a:srgbClr val="FF0000"/>
                  </a:solidFill>
                  <a:latin typeface="Arial - 20"/>
                </a:rPr>
                <a:t>$60</a:t>
              </a:r>
            </a:p>
          </p:txBody>
        </p:sp>
        <p:sp>
          <p:nvSpPr>
            <p:cNvPr id="17416" name="TextBox 8"/>
            <p:cNvSpPr txBox="1">
              <a:spLocks noChangeArrowheads="1"/>
            </p:cNvSpPr>
            <p:nvPr/>
          </p:nvSpPr>
          <p:spPr bwMode="auto">
            <a:xfrm>
              <a:off x="8534400" y="3048000"/>
              <a:ext cx="838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a:solidFill>
                    <a:srgbClr val="FF0000"/>
                  </a:solidFill>
                  <a:latin typeface="Arial - 20"/>
                </a:rPr>
                <a:t>120</a:t>
              </a:r>
            </a:p>
          </p:txBody>
        </p:sp>
      </p:grpSp>
      <p:sp>
        <p:nvSpPr>
          <p:cNvPr id="17411" name="TextBox 10"/>
          <p:cNvSpPr txBox="1">
            <a:spLocks noChangeArrowheads="1"/>
          </p:cNvSpPr>
          <p:nvPr/>
        </p:nvSpPr>
        <p:spPr bwMode="auto">
          <a:xfrm>
            <a:off x="520700" y="3822700"/>
            <a:ext cx="9245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solidFill>
                  <a:srgbClr val="000000"/>
                </a:solidFill>
                <a:latin typeface="Arial - 24"/>
              </a:rPr>
              <a:t>If you looked at information that stated GDP in year 1 was $30 and in year 2 was $120, you might conclude that the economy produced _____ times as many goods and services in year 2 compared to year 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330200" y="800100"/>
            <a:ext cx="944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solidFill>
                  <a:srgbClr val="000000"/>
                </a:solidFill>
                <a:latin typeface="Arial - 24"/>
              </a:rPr>
              <a:t>To compare GDP over time, however, you need to determine real GDP.  Being a professional statistician, you know that it's possible that part of the increase in GDP from year 1 to year 2 could be due to inflation (rising prices), rather than increased output.  Calculate real GDP for year 2 using year 1 as the base year.</a:t>
            </a:r>
          </a:p>
        </p:txBody>
      </p:sp>
      <p:grpSp>
        <p:nvGrpSpPr>
          <p:cNvPr id="18435" name="Group 10"/>
          <p:cNvGrpSpPr>
            <a:grpSpLocks/>
          </p:cNvGrpSpPr>
          <p:nvPr/>
        </p:nvGrpSpPr>
        <p:grpSpPr bwMode="auto">
          <a:xfrm>
            <a:off x="406400" y="2616200"/>
            <a:ext cx="9288463" cy="2900363"/>
            <a:chOff x="406400" y="2616200"/>
            <a:chExt cx="9288271" cy="2900045"/>
          </a:xfrm>
        </p:grpSpPr>
        <p:pic>
          <p:nvPicPr>
            <p:cNvPr id="18436" name="Picture 5" descr="real gdp.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06400" y="2616200"/>
              <a:ext cx="9288271" cy="290004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223946" y="5092428"/>
              <a:ext cx="2882840" cy="339688"/>
            </a:xfrm>
            <a:custGeom>
              <a:avLst/>
              <a:gdLst/>
              <a:ahLst/>
              <a:cxnLst/>
              <a:rect l="0" t="0" r="0" b="0"/>
              <a:pathLst>
                <a:path w="2883155" h="340234">
                  <a:moveTo>
                    <a:pt x="0" y="0"/>
                  </a:moveTo>
                  <a:lnTo>
                    <a:pt x="2883154" y="0"/>
                  </a:lnTo>
                  <a:lnTo>
                    <a:pt x="2883154" y="340233"/>
                  </a:lnTo>
                  <a:lnTo>
                    <a:pt x="0" y="340233"/>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6076833" y="5086079"/>
              <a:ext cx="2506611" cy="346037"/>
            </a:xfrm>
            <a:custGeom>
              <a:avLst/>
              <a:gdLst/>
              <a:ahLst/>
              <a:cxnLst/>
              <a:rect l="0" t="0" r="0" b="0"/>
              <a:pathLst>
                <a:path w="2507107" h="346203">
                  <a:moveTo>
                    <a:pt x="0" y="0"/>
                  </a:moveTo>
                  <a:lnTo>
                    <a:pt x="2507106" y="0"/>
                  </a:lnTo>
                  <a:lnTo>
                    <a:pt x="2507106" y="346202"/>
                  </a:lnTo>
                  <a:lnTo>
                    <a:pt x="0" y="34620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9" name="TextBox 8"/>
            <p:cNvSpPr txBox="1">
              <a:spLocks noChangeArrowheads="1"/>
            </p:cNvSpPr>
            <p:nvPr/>
          </p:nvSpPr>
          <p:spPr bwMode="auto">
            <a:xfrm>
              <a:off x="1663700" y="5130800"/>
              <a:ext cx="2235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b="1">
                  <a:solidFill>
                    <a:srgbClr val="000000"/>
                  </a:solidFill>
                  <a:latin typeface="Arial - 20"/>
                </a:rPr>
                <a:t>Nominal GDP =</a:t>
              </a:r>
              <a:r>
                <a:rPr lang="en-US" sz="1200">
                  <a:solidFill>
                    <a:srgbClr val="000000"/>
                  </a:solidFill>
                  <a:latin typeface="Arial - 16"/>
                </a:rPr>
                <a:t> </a:t>
              </a:r>
            </a:p>
          </p:txBody>
        </p:sp>
        <p:sp>
          <p:nvSpPr>
            <p:cNvPr id="18440" name="TextBox 9"/>
            <p:cNvSpPr txBox="1">
              <a:spLocks noChangeArrowheads="1"/>
            </p:cNvSpPr>
            <p:nvPr/>
          </p:nvSpPr>
          <p:spPr bwMode="auto">
            <a:xfrm>
              <a:off x="6819900" y="5118100"/>
              <a:ext cx="1778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b="1">
                  <a:solidFill>
                    <a:srgbClr val="000000"/>
                  </a:solidFill>
                  <a:latin typeface="Arial - 20"/>
                </a:rPr>
                <a:t>Real GDP =</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330200" y="800100"/>
            <a:ext cx="944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solidFill>
                  <a:srgbClr val="000000"/>
                </a:solidFill>
                <a:latin typeface="Arial - 24"/>
              </a:rPr>
              <a:t>To compare GDP over time, however, you need to determine real GDP.  Being a professional statistician, you know that it's possible that part of the increase in GDP from year 1 to year 2 could be due to inflation (rising prices), rather than increased output.  Calculate real GDP for year 2 using year 1 as the base year.</a:t>
            </a:r>
          </a:p>
        </p:txBody>
      </p:sp>
      <p:grpSp>
        <p:nvGrpSpPr>
          <p:cNvPr id="19459" name="Group 15"/>
          <p:cNvGrpSpPr>
            <a:grpSpLocks/>
          </p:cNvGrpSpPr>
          <p:nvPr/>
        </p:nvGrpSpPr>
        <p:grpSpPr bwMode="auto">
          <a:xfrm>
            <a:off x="406400" y="2616200"/>
            <a:ext cx="9288463" cy="2900363"/>
            <a:chOff x="406400" y="2616200"/>
            <a:chExt cx="9288271" cy="2900045"/>
          </a:xfrm>
        </p:grpSpPr>
        <p:grpSp>
          <p:nvGrpSpPr>
            <p:cNvPr id="19460" name="Group 10"/>
            <p:cNvGrpSpPr>
              <a:grpSpLocks/>
            </p:cNvGrpSpPr>
            <p:nvPr/>
          </p:nvGrpSpPr>
          <p:grpSpPr bwMode="auto">
            <a:xfrm>
              <a:off x="406400" y="2616200"/>
              <a:ext cx="9288271" cy="2900045"/>
              <a:chOff x="406400" y="2616200"/>
              <a:chExt cx="9288271" cy="2900045"/>
            </a:xfrm>
          </p:grpSpPr>
          <p:pic>
            <p:nvPicPr>
              <p:cNvPr id="19465" name="Picture 5" descr="real gdp.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06400" y="2616200"/>
                <a:ext cx="9288271" cy="290004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a:off x="1223946" y="5092428"/>
                <a:ext cx="2882840" cy="339688"/>
              </a:xfrm>
              <a:custGeom>
                <a:avLst/>
                <a:gdLst/>
                <a:ahLst/>
                <a:cxnLst/>
                <a:rect l="0" t="0" r="0" b="0"/>
                <a:pathLst>
                  <a:path w="2883155" h="340234">
                    <a:moveTo>
                      <a:pt x="0" y="0"/>
                    </a:moveTo>
                    <a:lnTo>
                      <a:pt x="2883154" y="0"/>
                    </a:lnTo>
                    <a:lnTo>
                      <a:pt x="2883154" y="340233"/>
                    </a:lnTo>
                    <a:lnTo>
                      <a:pt x="0" y="340233"/>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6076833" y="5086079"/>
                <a:ext cx="2506611" cy="346037"/>
              </a:xfrm>
              <a:custGeom>
                <a:avLst/>
                <a:gdLst/>
                <a:ahLst/>
                <a:cxnLst/>
                <a:rect l="0" t="0" r="0" b="0"/>
                <a:pathLst>
                  <a:path w="2507107" h="346203">
                    <a:moveTo>
                      <a:pt x="0" y="0"/>
                    </a:moveTo>
                    <a:lnTo>
                      <a:pt x="2507106" y="0"/>
                    </a:lnTo>
                    <a:lnTo>
                      <a:pt x="2507106" y="346202"/>
                    </a:lnTo>
                    <a:lnTo>
                      <a:pt x="0" y="346202"/>
                    </a:lnTo>
                    <a:close/>
                  </a:path>
                </a:pathLst>
              </a:custGeom>
              <a:solidFill>
                <a:srgbClr val="FFFFFF"/>
              </a:solidFill>
              <a:ln w="38100"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8" name="TextBox 8"/>
              <p:cNvSpPr txBox="1">
                <a:spLocks noChangeArrowheads="1"/>
              </p:cNvSpPr>
              <p:nvPr/>
            </p:nvSpPr>
            <p:spPr bwMode="auto">
              <a:xfrm>
                <a:off x="1663700" y="5130800"/>
                <a:ext cx="2235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b="1">
                    <a:solidFill>
                      <a:srgbClr val="000000"/>
                    </a:solidFill>
                    <a:latin typeface="Arial - 20"/>
                  </a:rPr>
                  <a:t>Nominal GDP =</a:t>
                </a:r>
                <a:r>
                  <a:rPr lang="en-US" sz="1200">
                    <a:solidFill>
                      <a:srgbClr val="000000"/>
                    </a:solidFill>
                    <a:latin typeface="Arial - 16"/>
                  </a:rPr>
                  <a:t> </a:t>
                </a:r>
              </a:p>
            </p:txBody>
          </p:sp>
          <p:sp>
            <p:nvSpPr>
              <p:cNvPr id="19469" name="TextBox 9"/>
              <p:cNvSpPr txBox="1">
                <a:spLocks noChangeArrowheads="1"/>
              </p:cNvSpPr>
              <p:nvPr/>
            </p:nvSpPr>
            <p:spPr bwMode="auto">
              <a:xfrm>
                <a:off x="6819900" y="5118100"/>
                <a:ext cx="1778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b="1">
                    <a:solidFill>
                      <a:srgbClr val="000000"/>
                    </a:solidFill>
                    <a:latin typeface="Arial - 20"/>
                  </a:rPr>
                  <a:t>Real GDP =</a:t>
                </a:r>
              </a:p>
            </p:txBody>
          </p:sp>
        </p:grpSp>
        <p:sp>
          <p:nvSpPr>
            <p:cNvPr id="19461" name="TextBox 11"/>
            <p:cNvSpPr txBox="1">
              <a:spLocks noChangeArrowheads="1"/>
            </p:cNvSpPr>
            <p:nvPr/>
          </p:nvSpPr>
          <p:spPr bwMode="auto">
            <a:xfrm>
              <a:off x="4178300" y="5105400"/>
              <a:ext cx="812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a:solidFill>
                    <a:srgbClr val="000000"/>
                  </a:solidFill>
                  <a:latin typeface="Arial - 20"/>
                </a:rPr>
                <a:t>$30</a:t>
              </a:r>
            </a:p>
          </p:txBody>
        </p:sp>
        <p:sp>
          <p:nvSpPr>
            <p:cNvPr id="19462" name="TextBox 12"/>
            <p:cNvSpPr txBox="1">
              <a:spLocks noChangeArrowheads="1"/>
            </p:cNvSpPr>
            <p:nvPr/>
          </p:nvSpPr>
          <p:spPr bwMode="auto">
            <a:xfrm>
              <a:off x="8775700" y="4076700"/>
              <a:ext cx="812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a:solidFill>
                    <a:srgbClr val="000000"/>
                  </a:solidFill>
                  <a:latin typeface="Arial - 20"/>
                </a:rPr>
                <a:t>$20</a:t>
              </a:r>
            </a:p>
          </p:txBody>
        </p:sp>
        <p:sp>
          <p:nvSpPr>
            <p:cNvPr id="19463" name="TextBox 13"/>
            <p:cNvSpPr txBox="1">
              <a:spLocks noChangeArrowheads="1"/>
            </p:cNvSpPr>
            <p:nvPr/>
          </p:nvSpPr>
          <p:spPr bwMode="auto">
            <a:xfrm>
              <a:off x="8750300" y="4635500"/>
              <a:ext cx="812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a:solidFill>
                    <a:srgbClr val="000000"/>
                  </a:solidFill>
                  <a:latin typeface="Arial - 20"/>
                </a:rPr>
                <a:t>$25</a:t>
              </a:r>
            </a:p>
          </p:txBody>
        </p:sp>
        <p:sp>
          <p:nvSpPr>
            <p:cNvPr id="19464" name="TextBox 14"/>
            <p:cNvSpPr txBox="1">
              <a:spLocks noChangeArrowheads="1"/>
            </p:cNvSpPr>
            <p:nvPr/>
          </p:nvSpPr>
          <p:spPr bwMode="auto">
            <a:xfrm>
              <a:off x="8737600" y="5118100"/>
              <a:ext cx="812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500">
                  <a:solidFill>
                    <a:srgbClr val="000000"/>
                  </a:solidFill>
                  <a:latin typeface="Arial - 20"/>
                </a:rPr>
                <a:t>$45</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2" name="Picture 4" descr="Real GDP tren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41400" y="990600"/>
            <a:ext cx="8183563" cy="483076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6" name="Picture 4" descr="realGDPbar(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346200" y="1066800"/>
            <a:ext cx="7602538" cy="50292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482600" y="2451100"/>
            <a:ext cx="919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5400">
                <a:solidFill>
                  <a:srgbClr val="000000"/>
                </a:solidFill>
                <a:latin typeface="Britannic Bold - 72"/>
              </a:rPr>
              <a:t>DEPRESSION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30" name="Picture 4" descr="unemployment1.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65200" y="990600"/>
            <a:ext cx="8177213" cy="5089525"/>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554" name="Picture 4" descr="unemploymentbar.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117600" y="990600"/>
            <a:ext cx="7945438" cy="519588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723900" y="762000"/>
            <a:ext cx="8737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00"/>
                </a:solidFill>
                <a:latin typeface="Arial - 28"/>
              </a:rPr>
              <a:t>A depression is a period of severely declining economic activity spread across the economy (not limited to particular sectors or regions) normally visible in a decline in </a:t>
            </a:r>
          </a:p>
          <a:p>
            <a:pPr eaLnBrk="1" hangingPunct="1"/>
            <a:endParaRPr lang="en-US" sz="2800">
              <a:solidFill>
                <a:srgbClr val="000000"/>
              </a:solidFill>
              <a:latin typeface="Arial - 28"/>
            </a:endParaRPr>
          </a:p>
          <a:p>
            <a:pPr eaLnBrk="1" hangingPunct="1"/>
            <a:r>
              <a:rPr lang="en-US" sz="2800">
                <a:solidFill>
                  <a:srgbClr val="000000"/>
                </a:solidFill>
                <a:latin typeface="Arial - 28"/>
              </a:rPr>
              <a:t>·real GDP</a:t>
            </a:r>
          </a:p>
          <a:p>
            <a:pPr eaLnBrk="1" hangingPunct="1"/>
            <a:r>
              <a:rPr lang="en-US" sz="2800">
                <a:solidFill>
                  <a:srgbClr val="000000"/>
                </a:solidFill>
                <a:latin typeface="Arial - 28"/>
              </a:rPr>
              <a:t>·real income</a:t>
            </a:r>
          </a:p>
          <a:p>
            <a:pPr eaLnBrk="1" hangingPunct="1"/>
            <a:r>
              <a:rPr lang="en-US" sz="2800">
                <a:solidFill>
                  <a:srgbClr val="000000"/>
                </a:solidFill>
                <a:latin typeface="Arial - 28"/>
              </a:rPr>
              <a:t>·employment</a:t>
            </a:r>
          </a:p>
          <a:p>
            <a:pPr eaLnBrk="1" hangingPunct="1"/>
            <a:r>
              <a:rPr lang="en-US" sz="2800">
                <a:solidFill>
                  <a:srgbClr val="000000"/>
                </a:solidFill>
                <a:latin typeface="Arial - 28"/>
              </a:rPr>
              <a:t>·industrial production</a:t>
            </a:r>
          </a:p>
          <a:p>
            <a:pPr eaLnBrk="1" hangingPunct="1"/>
            <a:r>
              <a:rPr lang="en-US" sz="2800">
                <a:solidFill>
                  <a:srgbClr val="000000"/>
                </a:solidFill>
                <a:latin typeface="Arial - 28"/>
              </a:rPr>
              <a:t>·wholesale-retail credit</a:t>
            </a:r>
          </a:p>
          <a:p>
            <a:pPr eaLnBrk="1" hangingPunct="1"/>
            <a:endParaRPr lang="en-US" sz="2800">
              <a:solidFill>
                <a:srgbClr val="000000"/>
              </a:solidFill>
              <a:latin typeface="Arial - 28"/>
            </a:endParaRPr>
          </a:p>
          <a:p>
            <a:pPr eaLnBrk="1" hangingPunct="1"/>
            <a:r>
              <a:rPr lang="en-US" sz="2800">
                <a:solidFill>
                  <a:srgbClr val="000000"/>
                </a:solidFill>
                <a:latin typeface="Arial - 28"/>
              </a:rPr>
              <a:t>and the loss of overall confidence in the economy.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241300" y="736600"/>
            <a:ext cx="165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8"/>
              </a:rPr>
              <a:t>Review</a:t>
            </a:r>
          </a:p>
        </p:txBody>
      </p:sp>
      <p:sp>
        <p:nvSpPr>
          <p:cNvPr id="25603" name="TextBox 5"/>
          <p:cNvSpPr txBox="1">
            <a:spLocks noChangeArrowheads="1"/>
          </p:cNvSpPr>
          <p:nvPr/>
        </p:nvSpPr>
        <p:spPr bwMode="auto">
          <a:xfrm>
            <a:off x="254000" y="1612900"/>
            <a:ext cx="414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6"/>
              </a:rPr>
              <a:t>What is inflation?</a:t>
            </a:r>
          </a:p>
        </p:txBody>
      </p:sp>
      <p:sp>
        <p:nvSpPr>
          <p:cNvPr id="7" name="TextBox 6"/>
          <p:cNvSpPr txBox="1">
            <a:spLocks noChangeArrowheads="1"/>
          </p:cNvSpPr>
          <p:nvPr/>
        </p:nvSpPr>
        <p:spPr bwMode="auto">
          <a:xfrm>
            <a:off x="254000" y="2374900"/>
            <a:ext cx="9423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latin typeface="Arial - 26"/>
              </a:rPr>
              <a:t>Inflation can be defined as a general upward price movement of goods and services in an economy.  An increase in the price of one good, such as oil, does not constitute inflation; inflation occurs when an economy experiences a sustained increase in price levels.  Equivalently, inflation is a period of continuously falling value of money, i.e. falling purchasing power</a:t>
            </a:r>
            <a:r>
              <a:rPr lang="en-US" sz="1900">
                <a:solidFill>
                  <a:srgbClr val="FF0000"/>
                </a:solidFill>
                <a:latin typeface="Arial - 26"/>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241300" y="736600"/>
            <a:ext cx="165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8"/>
              </a:rPr>
              <a:t>Review</a:t>
            </a:r>
          </a:p>
        </p:txBody>
      </p:sp>
      <p:sp>
        <p:nvSpPr>
          <p:cNvPr id="26627" name="TextBox 5"/>
          <p:cNvSpPr txBox="1">
            <a:spLocks noChangeArrowheads="1"/>
          </p:cNvSpPr>
          <p:nvPr/>
        </p:nvSpPr>
        <p:spPr bwMode="auto">
          <a:xfrm>
            <a:off x="254000" y="1612900"/>
            <a:ext cx="429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6"/>
              </a:rPr>
              <a:t>What is deflation</a:t>
            </a:r>
            <a:r>
              <a:rPr lang="en-US" sz="2800">
                <a:solidFill>
                  <a:srgbClr val="000000"/>
                </a:solidFill>
                <a:latin typeface="Arial - 26"/>
              </a:rPr>
              <a:t>?</a:t>
            </a:r>
          </a:p>
        </p:txBody>
      </p:sp>
      <p:sp>
        <p:nvSpPr>
          <p:cNvPr id="7" name="TextBox 6"/>
          <p:cNvSpPr txBox="1">
            <a:spLocks noChangeArrowheads="1"/>
          </p:cNvSpPr>
          <p:nvPr/>
        </p:nvSpPr>
        <p:spPr bwMode="auto">
          <a:xfrm>
            <a:off x="254000" y="2374900"/>
            <a:ext cx="9474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latin typeface="Arial - 26"/>
              </a:rPr>
              <a:t>Deflation can be defined as a general downward price movement of goods and services in an economy.  A decrease in the price of one good, such as calculators, does not constitute deflation; deflation occurs when an economy experiences a sustained decrease in price levels.  Equivalently, deflation is a period of continuously rising value of money.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41300" y="736600"/>
            <a:ext cx="165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8"/>
              </a:rPr>
              <a:t>Review</a:t>
            </a:r>
          </a:p>
        </p:txBody>
      </p:sp>
      <p:sp>
        <p:nvSpPr>
          <p:cNvPr id="27651" name="TextBox 5"/>
          <p:cNvSpPr txBox="1">
            <a:spLocks noChangeArrowheads="1"/>
          </p:cNvSpPr>
          <p:nvPr/>
        </p:nvSpPr>
        <p:spPr bwMode="auto">
          <a:xfrm>
            <a:off x="254000" y="1612900"/>
            <a:ext cx="444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6"/>
              </a:rPr>
              <a:t>What is the CPI?</a:t>
            </a:r>
          </a:p>
        </p:txBody>
      </p:sp>
      <p:sp>
        <p:nvSpPr>
          <p:cNvPr id="7" name="TextBox 6"/>
          <p:cNvSpPr txBox="1">
            <a:spLocks noChangeArrowheads="1"/>
          </p:cNvSpPr>
          <p:nvPr/>
        </p:nvSpPr>
        <p:spPr bwMode="auto">
          <a:xfrm>
            <a:off x="254000" y="2374900"/>
            <a:ext cx="947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latin typeface="Arial - 26"/>
              </a:rPr>
              <a:t>The Consumer Price Index, or CPI, is a measure of the average change over time in the prices paid by urban consumers for a market basket of consumer goods and services.</a:t>
            </a:r>
          </a:p>
        </p:txBody>
      </p:sp>
      <p:sp>
        <p:nvSpPr>
          <p:cNvPr id="8" name="TextBox 7"/>
          <p:cNvSpPr txBox="1">
            <a:spLocks noChangeArrowheads="1"/>
          </p:cNvSpPr>
          <p:nvPr/>
        </p:nvSpPr>
        <p:spPr bwMode="auto">
          <a:xfrm>
            <a:off x="279400" y="4419600"/>
            <a:ext cx="937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6"/>
              </a:rPr>
              <a:t>What was happening to the price level during the Great Depression?</a:t>
            </a:r>
          </a:p>
        </p:txBody>
      </p:sp>
      <p:sp>
        <p:nvSpPr>
          <p:cNvPr id="9" name="TextBox 8"/>
          <p:cNvSpPr txBox="1">
            <a:spLocks noChangeArrowheads="1"/>
          </p:cNvSpPr>
          <p:nvPr/>
        </p:nvSpPr>
        <p:spPr bwMode="auto">
          <a:xfrm>
            <a:off x="279400" y="5562600"/>
            <a:ext cx="909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latin typeface="Arial - 26"/>
              </a:rPr>
              <a:t>It fell by roughly one-third, in excess of 10 percent per year.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Box 4"/>
          <p:cNvSpPr txBox="1">
            <a:spLocks noChangeArrowheads="1"/>
          </p:cNvSpPr>
          <p:nvPr/>
        </p:nvSpPr>
        <p:spPr bwMode="auto">
          <a:xfrm>
            <a:off x="241300" y="736600"/>
            <a:ext cx="165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8"/>
              </a:rPr>
              <a:t>Review</a:t>
            </a:r>
          </a:p>
        </p:txBody>
      </p:sp>
      <p:sp>
        <p:nvSpPr>
          <p:cNvPr id="28675" name="TextBox 5"/>
          <p:cNvSpPr txBox="1">
            <a:spLocks noChangeArrowheads="1"/>
          </p:cNvSpPr>
          <p:nvPr/>
        </p:nvSpPr>
        <p:spPr bwMode="auto">
          <a:xfrm>
            <a:off x="254000" y="1612900"/>
            <a:ext cx="703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6"/>
              </a:rPr>
              <a:t>What is the unemployment rate?</a:t>
            </a:r>
          </a:p>
        </p:txBody>
      </p:sp>
      <p:sp>
        <p:nvSpPr>
          <p:cNvPr id="7" name="TextBox 6"/>
          <p:cNvSpPr txBox="1">
            <a:spLocks noChangeArrowheads="1"/>
          </p:cNvSpPr>
          <p:nvPr/>
        </p:nvSpPr>
        <p:spPr bwMode="auto">
          <a:xfrm>
            <a:off x="254000" y="2374900"/>
            <a:ext cx="1038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latin typeface="Arial - 26"/>
              </a:rPr>
              <a:t>It is the percentage of the labor force who are unemployed.</a:t>
            </a:r>
          </a:p>
        </p:txBody>
      </p:sp>
      <p:sp>
        <p:nvSpPr>
          <p:cNvPr id="8" name="TextBox 7"/>
          <p:cNvSpPr txBox="1">
            <a:spLocks noChangeArrowheads="1"/>
          </p:cNvSpPr>
          <p:nvPr/>
        </p:nvSpPr>
        <p:spPr bwMode="auto">
          <a:xfrm>
            <a:off x="241300" y="3073400"/>
            <a:ext cx="939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6"/>
              </a:rPr>
              <a:t>What was happening to unemployment during the Great Depression?</a:t>
            </a:r>
          </a:p>
        </p:txBody>
      </p:sp>
      <p:sp>
        <p:nvSpPr>
          <p:cNvPr id="9" name="TextBox 8"/>
          <p:cNvSpPr txBox="1">
            <a:spLocks noChangeArrowheads="1"/>
          </p:cNvSpPr>
          <p:nvPr/>
        </p:nvSpPr>
        <p:spPr bwMode="auto">
          <a:xfrm>
            <a:off x="279400" y="4267200"/>
            <a:ext cx="9169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latin typeface="Arial - 26"/>
              </a:rPr>
              <a:t>Unemployment rose, reaching 25 percent of the labor force.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241300" y="736600"/>
            <a:ext cx="165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8"/>
              </a:rPr>
              <a:t>Review</a:t>
            </a:r>
          </a:p>
        </p:txBody>
      </p:sp>
      <p:sp>
        <p:nvSpPr>
          <p:cNvPr id="29699" name="TextBox 5"/>
          <p:cNvSpPr txBox="1">
            <a:spLocks noChangeArrowheads="1"/>
          </p:cNvSpPr>
          <p:nvPr/>
        </p:nvSpPr>
        <p:spPr bwMode="auto">
          <a:xfrm>
            <a:off x="254000" y="1612900"/>
            <a:ext cx="772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0000"/>
                </a:solidFill>
                <a:latin typeface="Arial - 26"/>
              </a:rPr>
              <a:t>What is Gross Domestic Product?</a:t>
            </a:r>
          </a:p>
        </p:txBody>
      </p:sp>
      <p:sp>
        <p:nvSpPr>
          <p:cNvPr id="7" name="TextBox 6"/>
          <p:cNvSpPr txBox="1">
            <a:spLocks noChangeArrowheads="1"/>
          </p:cNvSpPr>
          <p:nvPr/>
        </p:nvSpPr>
        <p:spPr bwMode="auto">
          <a:xfrm>
            <a:off x="254000" y="2374900"/>
            <a:ext cx="947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latin typeface="Arial - 26"/>
              </a:rPr>
              <a:t>It is the market value of all final goods and services produced in an economy in a year.</a:t>
            </a:r>
          </a:p>
        </p:txBody>
      </p:sp>
      <p:sp>
        <p:nvSpPr>
          <p:cNvPr id="8" name="TextBox 7"/>
          <p:cNvSpPr txBox="1">
            <a:spLocks noChangeArrowheads="1"/>
          </p:cNvSpPr>
          <p:nvPr/>
        </p:nvSpPr>
        <p:spPr bwMode="auto">
          <a:xfrm>
            <a:off x="254000" y="34925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0000"/>
                </a:solidFill>
                <a:latin typeface="Arial - 26"/>
              </a:rPr>
              <a:t>What was happening to GDP during the Great Depression?</a:t>
            </a:r>
          </a:p>
        </p:txBody>
      </p:sp>
      <p:sp>
        <p:nvSpPr>
          <p:cNvPr id="9" name="TextBox 8"/>
          <p:cNvSpPr txBox="1">
            <a:spLocks noChangeArrowheads="1"/>
          </p:cNvSpPr>
          <p:nvPr/>
        </p:nvSpPr>
        <p:spPr bwMode="auto">
          <a:xfrm>
            <a:off x="203200" y="4876800"/>
            <a:ext cx="872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FF0000"/>
                </a:solidFill>
                <a:latin typeface="Arial - 26"/>
              </a:rPr>
              <a:t>GDP fell 29 percent from 1929 to 1933.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2" name="Picture 4" descr="cartoonGD.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086100" y="673100"/>
            <a:ext cx="4660900" cy="60325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876300" y="914400"/>
            <a:ext cx="85598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solidFill>
                  <a:srgbClr val="000000"/>
                </a:solidFill>
                <a:latin typeface="Arial - 16"/>
              </a:rPr>
              <a:t>Response to Letter ______</a:t>
            </a:r>
          </a:p>
          <a:p>
            <a:pPr eaLnBrk="1" hangingPunct="1"/>
            <a:endParaRPr lang="en-US" sz="1600" b="1">
              <a:solidFill>
                <a:srgbClr val="000000"/>
              </a:solidFill>
              <a:latin typeface="Arial - 16"/>
            </a:endParaRPr>
          </a:p>
          <a:p>
            <a:pPr eaLnBrk="1" hangingPunct="1"/>
            <a:endParaRPr lang="en-US" sz="1600" b="1">
              <a:solidFill>
                <a:srgbClr val="000000"/>
              </a:solidFill>
              <a:latin typeface="Arial - 16"/>
            </a:endParaRPr>
          </a:p>
          <a:p>
            <a:pPr eaLnBrk="1" hangingPunct="1"/>
            <a:r>
              <a:rPr lang="en-US" sz="1600" i="1">
                <a:solidFill>
                  <a:srgbClr val="000000"/>
                </a:solidFill>
                <a:latin typeface="Arial - 16"/>
              </a:rPr>
              <a:t>Cost of living Adjustments (COLA) clauses are tied to the CPI, so your union contract causes your pay to adjust to price level changes.  It's true that a 4.2 percent increase in your paycheck is a good thing; however, that's a nominal increase in your pay.  If you take the inflation (increase in price level) out of your paycheck, your real paycheck is no greater than last year.  So your standard of living is no higher than last year.  Your paycheck may be for a larger amount of money, but the prices you pay for the things you buy on average have increased by the same amount.</a:t>
            </a:r>
          </a:p>
          <a:p>
            <a:pPr eaLnBrk="1" hangingPunct="1"/>
            <a:endParaRPr lang="en-US" sz="1600" i="1">
              <a:solidFill>
                <a:srgbClr val="000000"/>
              </a:solidFill>
              <a:latin typeface="Arial - 16"/>
            </a:endParaRPr>
          </a:p>
          <a:p>
            <a:pPr eaLnBrk="1" hangingPunct="1"/>
            <a:r>
              <a:rPr lang="en-US" sz="1600" i="1">
                <a:solidFill>
                  <a:srgbClr val="000000"/>
                </a:solidFill>
                <a:latin typeface="Arial - 16"/>
              </a:rPr>
              <a:t>Certainly the COLA clause gives you some protection against inflation in that at least you receive higher pay to compensate for higher prices in the economy, but don't go out and buy a new ski boat because you think you are better off than last year.  And many people are hurt from inflation because the dollars they've saved won't buy as much today as they had planned.  so those who have saved for retirement or for their children's education will find that those dollars just won't go as far.  Inflation has robbed them of purchasing power.</a:t>
            </a:r>
          </a:p>
          <a:p>
            <a:pPr eaLnBrk="1" hangingPunct="1"/>
            <a:endParaRPr lang="en-US" sz="1600" i="1">
              <a:solidFill>
                <a:srgbClr val="000000"/>
              </a:solidFill>
              <a:latin typeface="Arial - 16"/>
            </a:endParaRPr>
          </a:p>
          <a:p>
            <a:pPr eaLnBrk="1" hangingPunct="1"/>
            <a:r>
              <a:rPr lang="en-US" sz="1600" b="1">
                <a:solidFill>
                  <a:srgbClr val="000000"/>
                </a:solidFill>
                <a:latin typeface="Arial - 16"/>
              </a:rPr>
              <a:t>Is this response accurate?  Why or why not?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457200" y="2463800"/>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5400">
                <a:solidFill>
                  <a:srgbClr val="000000"/>
                </a:solidFill>
                <a:latin typeface="Britannic Bold - 72"/>
              </a:rPr>
              <a:t>GREAT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952500" y="9398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solidFill>
                  <a:srgbClr val="000000"/>
                </a:solidFill>
                <a:latin typeface="Arial - 16"/>
              </a:rPr>
              <a:t>Response to Letter______</a:t>
            </a:r>
          </a:p>
          <a:p>
            <a:pPr eaLnBrk="1" hangingPunct="1"/>
            <a:endParaRPr lang="en-US" sz="1600" b="1">
              <a:solidFill>
                <a:srgbClr val="000000"/>
              </a:solidFill>
              <a:latin typeface="Arial - 16"/>
            </a:endParaRPr>
          </a:p>
          <a:p>
            <a:pPr eaLnBrk="1" hangingPunct="1"/>
            <a:endParaRPr lang="en-US" sz="1600" b="1">
              <a:solidFill>
                <a:srgbClr val="000000"/>
              </a:solidFill>
              <a:latin typeface="Arial - 16"/>
            </a:endParaRPr>
          </a:p>
          <a:p>
            <a:pPr eaLnBrk="1" hangingPunct="1"/>
            <a:endParaRPr lang="en-US" sz="1600" b="1">
              <a:solidFill>
                <a:srgbClr val="000000"/>
              </a:solidFill>
              <a:latin typeface="Arial - 16"/>
            </a:endParaRPr>
          </a:p>
          <a:p>
            <a:pPr eaLnBrk="1" hangingPunct="1"/>
            <a:endParaRPr lang="en-US" sz="1600" b="1">
              <a:solidFill>
                <a:srgbClr val="000000"/>
              </a:solidFill>
              <a:latin typeface="Arial - 16"/>
            </a:endParaRPr>
          </a:p>
          <a:p>
            <a:pPr eaLnBrk="1" hangingPunct="1"/>
            <a:endParaRPr lang="en-US" sz="1600" b="1">
              <a:solidFill>
                <a:srgbClr val="000000"/>
              </a:solidFill>
              <a:latin typeface="Arial - 16"/>
            </a:endParaRPr>
          </a:p>
          <a:p>
            <a:pPr eaLnBrk="1" hangingPunct="1"/>
            <a:r>
              <a:rPr lang="en-US" sz="1600" i="1">
                <a:solidFill>
                  <a:srgbClr val="000000"/>
                </a:solidFill>
                <a:latin typeface="Arial - 16"/>
              </a:rPr>
              <a:t>Although the price of gasoline may be going up, that doesn't mean that the price for all goods and services is rising.  Within the economy, prices for some goods may be rising, while prices for other goods may be falling.  But it's the overall price level that is measured when defining inflation.  The CPI (Consumer Price Index) is a measurement of price changes in a market basket of goods and services that consumers regularly buy, including food, gasoline, clothing, medical care, education, rent, etc.  Presently, the CPI is around 2 percent, which doesn't indicate that our economy is experiencing high inflation.</a:t>
            </a:r>
          </a:p>
          <a:p>
            <a:pPr eaLnBrk="1" hangingPunct="1"/>
            <a:endParaRPr lang="en-US" sz="1600" i="1">
              <a:solidFill>
                <a:srgbClr val="000000"/>
              </a:solidFill>
              <a:latin typeface="Arial - 16"/>
            </a:endParaRPr>
          </a:p>
          <a:p>
            <a:pPr eaLnBrk="1" hangingPunct="1"/>
            <a:endParaRPr lang="en-US" sz="1600" i="1">
              <a:solidFill>
                <a:srgbClr val="000000"/>
              </a:solidFill>
              <a:latin typeface="Arial - 16"/>
            </a:endParaRPr>
          </a:p>
          <a:p>
            <a:pPr eaLnBrk="1" hangingPunct="1"/>
            <a:endParaRPr lang="en-US" sz="1600" i="1">
              <a:solidFill>
                <a:srgbClr val="000000"/>
              </a:solidFill>
              <a:latin typeface="Arial - 16"/>
            </a:endParaRPr>
          </a:p>
          <a:p>
            <a:pPr eaLnBrk="1" hangingPunct="1"/>
            <a:r>
              <a:rPr lang="en-US" sz="1600" b="1">
                <a:solidFill>
                  <a:srgbClr val="000000"/>
                </a:solidFill>
                <a:latin typeface="Arial - 16"/>
              </a:rPr>
              <a:t>Is this response accurate?  Why or why not?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1054100" y="977900"/>
            <a:ext cx="78232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solidFill>
                  <a:srgbClr val="000000"/>
                </a:solidFill>
                <a:latin typeface="Arial - 16"/>
              </a:rPr>
              <a:t>Response to Letter_____</a:t>
            </a:r>
          </a:p>
          <a:p>
            <a:pPr eaLnBrk="1" hangingPunct="1"/>
            <a:endParaRPr lang="en-US" sz="1600" b="1">
              <a:solidFill>
                <a:srgbClr val="000000"/>
              </a:solidFill>
              <a:latin typeface="Arial - 16"/>
            </a:endParaRPr>
          </a:p>
          <a:p>
            <a:pPr eaLnBrk="1" hangingPunct="1"/>
            <a:endParaRPr lang="en-US" sz="1600" b="1">
              <a:solidFill>
                <a:srgbClr val="000000"/>
              </a:solidFill>
              <a:latin typeface="Arial - 16"/>
            </a:endParaRPr>
          </a:p>
          <a:p>
            <a:pPr eaLnBrk="1" hangingPunct="1"/>
            <a:r>
              <a:rPr lang="en-US" sz="1600" i="1">
                <a:solidFill>
                  <a:srgbClr val="000000"/>
                </a:solidFill>
                <a:latin typeface="Arial - 16"/>
              </a:rPr>
              <a:t>As they say, timing is everything!  If you could have your choice, it would be nice to graduate during a time when the economy is expanding because lots of jobs are being created, so the demand for workers is much higher.  Your professor is right:  If the economy has slowed down considerably over the past nine months, businesses are seeing sluggish demand for their goods and services and are experiencing declining revenue as a result.  Naturally they are going to hesitate to hire new workers under these conditions.</a:t>
            </a:r>
          </a:p>
          <a:p>
            <a:pPr eaLnBrk="1" hangingPunct="1"/>
            <a:endParaRPr lang="en-US" sz="1600" i="1">
              <a:solidFill>
                <a:srgbClr val="000000"/>
              </a:solidFill>
              <a:latin typeface="Arial - 16"/>
            </a:endParaRPr>
          </a:p>
          <a:p>
            <a:pPr eaLnBrk="1" hangingPunct="1"/>
            <a:r>
              <a:rPr lang="en-US" sz="1600" i="1">
                <a:solidFill>
                  <a:srgbClr val="000000"/>
                </a:solidFill>
                <a:latin typeface="Arial - 16"/>
              </a:rPr>
              <a:t>GDP measures the output of goods and services and is the best single barometer of the condition of the economy.  If it's falling it may make job hunting a challenge in the near term.  Because of the dynamic nature of an economy as large as ours, however, I'm sure there are some jobs out there for those with education, skills and a good work ethic.</a:t>
            </a:r>
          </a:p>
          <a:p>
            <a:pPr eaLnBrk="1" hangingPunct="1"/>
            <a:endParaRPr lang="en-US" sz="1600" i="1">
              <a:solidFill>
                <a:srgbClr val="000000"/>
              </a:solidFill>
              <a:latin typeface="Arial - 16"/>
            </a:endParaRPr>
          </a:p>
          <a:p>
            <a:pPr eaLnBrk="1" hangingPunct="1"/>
            <a:endParaRPr lang="en-US" sz="1600" i="1">
              <a:solidFill>
                <a:srgbClr val="000000"/>
              </a:solidFill>
              <a:latin typeface="Arial - 16"/>
            </a:endParaRPr>
          </a:p>
          <a:p>
            <a:pPr eaLnBrk="1" hangingPunct="1"/>
            <a:r>
              <a:rPr lang="en-US" sz="1600" b="1">
                <a:solidFill>
                  <a:srgbClr val="000000"/>
                </a:solidFill>
                <a:latin typeface="Arial - 16"/>
              </a:rPr>
              <a:t>Is this response accurate?  Why or why not?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736600" y="990600"/>
            <a:ext cx="8712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solidFill>
                  <a:srgbClr val="000000"/>
                </a:solidFill>
                <a:latin typeface="Arial - 16"/>
              </a:rPr>
              <a:t>Response to Letter_____</a:t>
            </a:r>
          </a:p>
          <a:p>
            <a:pPr eaLnBrk="1" hangingPunct="1"/>
            <a:endParaRPr lang="en-US" sz="1600" b="1">
              <a:solidFill>
                <a:srgbClr val="000000"/>
              </a:solidFill>
              <a:latin typeface="Arial - 16"/>
            </a:endParaRPr>
          </a:p>
          <a:p>
            <a:pPr eaLnBrk="1" hangingPunct="1"/>
            <a:endParaRPr lang="en-US" sz="1600" b="1">
              <a:solidFill>
                <a:srgbClr val="000000"/>
              </a:solidFill>
              <a:latin typeface="Arial - 16"/>
            </a:endParaRPr>
          </a:p>
          <a:p>
            <a:pPr eaLnBrk="1" hangingPunct="1"/>
            <a:r>
              <a:rPr lang="en-US" sz="1600" i="1">
                <a:solidFill>
                  <a:srgbClr val="000000"/>
                </a:solidFill>
                <a:latin typeface="Arial - 16"/>
              </a:rPr>
              <a:t>As</a:t>
            </a:r>
            <a:r>
              <a:rPr lang="en-US" sz="1600" b="1">
                <a:solidFill>
                  <a:srgbClr val="000000"/>
                </a:solidFill>
                <a:latin typeface="Arial - 16"/>
              </a:rPr>
              <a:t> </a:t>
            </a:r>
            <a:r>
              <a:rPr lang="en-US" sz="1600" i="1">
                <a:solidFill>
                  <a:srgbClr val="000000"/>
                </a:solidFill>
                <a:latin typeface="Arial - 16"/>
              </a:rPr>
              <a:t>the saying goes, if you can read this, thank a teacher!  So thank you, Beth, for the years you spent in the classroom educating our children.  You asked a good question, because both inflation and deflation can have adverse effects on the economy.  What we hope for is a Goldilocks economy--one with stable prices.</a:t>
            </a:r>
          </a:p>
          <a:p>
            <a:pPr eaLnBrk="1" hangingPunct="1"/>
            <a:endParaRPr lang="en-US" sz="1600" i="1">
              <a:solidFill>
                <a:srgbClr val="000000"/>
              </a:solidFill>
              <a:latin typeface="Arial - 16"/>
            </a:endParaRPr>
          </a:p>
          <a:p>
            <a:pPr eaLnBrk="1" hangingPunct="1"/>
            <a:r>
              <a:rPr lang="en-US" sz="1600" i="1">
                <a:solidFill>
                  <a:srgbClr val="000000"/>
                </a:solidFill>
                <a:latin typeface="Arial - 16"/>
              </a:rPr>
              <a:t>You are right about inflation being bad--it robs people's savings of purchasing power, among other things.  Deflation may be like a wolf in sheep's clothing.  At first everybody likes the idea of falling prices, until they figure out that falling prices means that demand for goods and services will decline as people delay purchasing things until the price has gone down further.  Then businesses' revenues fall, so they lay off workers and/or cut pay.  Of course it gets personal when I lose my job!</a:t>
            </a:r>
          </a:p>
          <a:p>
            <a:pPr eaLnBrk="1" hangingPunct="1"/>
            <a:endParaRPr lang="en-US" sz="1600" i="1">
              <a:solidFill>
                <a:srgbClr val="000000"/>
              </a:solidFill>
              <a:latin typeface="Arial - 16"/>
            </a:endParaRPr>
          </a:p>
          <a:p>
            <a:pPr eaLnBrk="1" hangingPunct="1"/>
            <a:r>
              <a:rPr lang="en-US" sz="1600" i="1">
                <a:solidFill>
                  <a:srgbClr val="000000"/>
                </a:solidFill>
                <a:latin typeface="Arial - 16"/>
              </a:rPr>
              <a:t>so the domino effect can leave people in dire straits.  since you're on a fixed income, as long as the state retired teachers association can continue to pay your retirement, you may actually benefit.  If your income stays the same and things get cheaper, you benefit (although many others don't).  Whether you win or lose from unexpected inflation or deflation depends on your situation, but both are bad for the economy as a whole.</a:t>
            </a:r>
          </a:p>
          <a:p>
            <a:pPr eaLnBrk="1" hangingPunct="1"/>
            <a:endParaRPr lang="en-US" sz="1600" i="1">
              <a:solidFill>
                <a:srgbClr val="000000"/>
              </a:solidFill>
              <a:latin typeface="Arial - 16"/>
            </a:endParaRPr>
          </a:p>
          <a:p>
            <a:pPr eaLnBrk="1" hangingPunct="1"/>
            <a:r>
              <a:rPr lang="en-US" sz="1600" b="1">
                <a:solidFill>
                  <a:srgbClr val="000000"/>
                </a:solidFill>
                <a:latin typeface="Arial - 16"/>
              </a:rPr>
              <a:t>Is this response accurate?  Why or why not?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Box 4"/>
          <p:cNvSpPr txBox="1">
            <a:spLocks noChangeArrowheads="1"/>
          </p:cNvSpPr>
          <p:nvPr/>
        </p:nvSpPr>
        <p:spPr bwMode="auto">
          <a:xfrm>
            <a:off x="457200" y="2463800"/>
            <a:ext cx="8788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5400">
                <a:solidFill>
                  <a:srgbClr val="000000"/>
                </a:solidFill>
                <a:latin typeface="Britannic Bold - 72"/>
              </a:rPr>
              <a:t>GREAT</a:t>
            </a:r>
          </a:p>
          <a:p>
            <a:pPr algn="ctr" eaLnBrk="1" hangingPunct="1"/>
            <a:r>
              <a:rPr lang="en-US" sz="5400">
                <a:solidFill>
                  <a:srgbClr val="000000"/>
                </a:solidFill>
                <a:latin typeface="Britannic Bold - 72"/>
              </a:rPr>
              <a:t>DEPRESSION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4000" y="647700"/>
            <a:ext cx="9448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solidFill>
                  <a:srgbClr val="000000"/>
                </a:solidFill>
                <a:latin typeface="Frutiger-BoldCn - 18"/>
              </a:rPr>
              <a:t> Economics Definitions</a:t>
            </a:r>
          </a:p>
          <a:p>
            <a:pPr eaLnBrk="1" hangingPunct="1"/>
            <a:endParaRPr lang="en-US" sz="1600" b="1">
              <a:solidFill>
                <a:srgbClr val="000000"/>
              </a:solidFill>
              <a:latin typeface="Frutiger-BoldCn - 18"/>
            </a:endParaRPr>
          </a:p>
          <a:p>
            <a:pPr eaLnBrk="1" hangingPunct="1"/>
            <a:r>
              <a:rPr lang="en-US" sz="1600" b="1">
                <a:solidFill>
                  <a:srgbClr val="000000"/>
                </a:solidFill>
                <a:latin typeface="Frutiger-BoldCn - 18"/>
              </a:rPr>
              <a:t>Co</a:t>
            </a:r>
            <a:r>
              <a:rPr lang="en-US" sz="1600" b="1">
                <a:solidFill>
                  <a:srgbClr val="000000"/>
                </a:solidFill>
                <a:latin typeface="Frutiger-Bold - 16"/>
              </a:rPr>
              <a:t>nsumer Price Index (CPI) </a:t>
            </a:r>
            <a:r>
              <a:rPr lang="en-US" sz="1600">
                <a:solidFill>
                  <a:srgbClr val="000000"/>
                </a:solidFill>
                <a:latin typeface="Frutiger-Light - 16"/>
              </a:rPr>
              <a:t>is a measure of the average change over time in the prices paid by</a:t>
            </a:r>
          </a:p>
          <a:p>
            <a:pPr eaLnBrk="1" hangingPunct="1"/>
            <a:r>
              <a:rPr lang="en-US" sz="1600">
                <a:solidFill>
                  <a:srgbClr val="000000"/>
                </a:solidFill>
                <a:latin typeface="Frutiger-Light - 16"/>
              </a:rPr>
              <a:t>urban consumers for a market basket of consumer goods and services.</a:t>
            </a:r>
          </a:p>
          <a:p>
            <a:pPr eaLnBrk="1" hangingPunct="1"/>
            <a:endParaRPr lang="en-US" sz="1600">
              <a:solidFill>
                <a:srgbClr val="000000"/>
              </a:solidFill>
              <a:latin typeface="Frutiger-Light - 16"/>
            </a:endParaRPr>
          </a:p>
          <a:p>
            <a:pPr eaLnBrk="1" hangingPunct="1"/>
            <a:r>
              <a:rPr lang="en-US" sz="1600" b="1">
                <a:solidFill>
                  <a:srgbClr val="000000"/>
                </a:solidFill>
                <a:latin typeface="Frutiger-Light - 16"/>
              </a:rPr>
              <a:t>De</a:t>
            </a:r>
            <a:r>
              <a:rPr lang="en-US" sz="1600" b="1">
                <a:solidFill>
                  <a:srgbClr val="000000"/>
                </a:solidFill>
                <a:latin typeface="Frutiger-Bold - 16"/>
              </a:rPr>
              <a:t>flation </a:t>
            </a:r>
            <a:r>
              <a:rPr lang="en-US" sz="1600">
                <a:solidFill>
                  <a:srgbClr val="000000"/>
                </a:solidFill>
                <a:latin typeface="Frutiger-Light - 16"/>
              </a:rPr>
              <a:t>is a general downward movement of prices for goods and services in an economy.</a:t>
            </a:r>
          </a:p>
          <a:p>
            <a:pPr eaLnBrk="1" hangingPunct="1"/>
            <a:endParaRPr lang="en-US" sz="1600">
              <a:solidFill>
                <a:srgbClr val="000000"/>
              </a:solidFill>
              <a:latin typeface="Frutiger-Light - 16"/>
            </a:endParaRPr>
          </a:p>
          <a:p>
            <a:pPr eaLnBrk="1" hangingPunct="1"/>
            <a:r>
              <a:rPr lang="en-US" sz="1600" b="1">
                <a:solidFill>
                  <a:srgbClr val="000000"/>
                </a:solidFill>
                <a:latin typeface="Frutiger-Light - 16"/>
              </a:rPr>
              <a:t>De</a:t>
            </a:r>
            <a:r>
              <a:rPr lang="en-US" sz="1600" b="1">
                <a:solidFill>
                  <a:srgbClr val="000000"/>
                </a:solidFill>
                <a:latin typeface="Frutiger-Bold - 16"/>
              </a:rPr>
              <a:t>pression </a:t>
            </a:r>
            <a:r>
              <a:rPr lang="en-US" sz="1600">
                <a:solidFill>
                  <a:srgbClr val="000000"/>
                </a:solidFill>
                <a:latin typeface="Frutiger-Light - 16"/>
              </a:rPr>
              <a:t>is a very severe recession; a period of severely declining economic activity spread  across the economy (not limited to particular sectors or regions) normally visible in a decline in real GDP, real income, employment, industrial production, wholesale-retail credit and the loss of the overall confidence in the economy.</a:t>
            </a:r>
          </a:p>
          <a:p>
            <a:pPr eaLnBrk="1" hangingPunct="1"/>
            <a:endParaRPr lang="en-US" sz="1600">
              <a:solidFill>
                <a:srgbClr val="000000"/>
              </a:solidFill>
              <a:latin typeface="Frutiger-Light - 16"/>
            </a:endParaRPr>
          </a:p>
          <a:p>
            <a:pPr eaLnBrk="1" hangingPunct="1"/>
            <a:r>
              <a:rPr lang="en-US" sz="1600" b="1">
                <a:solidFill>
                  <a:srgbClr val="000000"/>
                </a:solidFill>
                <a:latin typeface="Frutiger-Light - 16"/>
              </a:rPr>
              <a:t>In</a:t>
            </a:r>
            <a:r>
              <a:rPr lang="en-US" sz="1600" b="1">
                <a:solidFill>
                  <a:srgbClr val="000000"/>
                </a:solidFill>
                <a:latin typeface="Frutiger-Bold - 16"/>
              </a:rPr>
              <a:t>flation </a:t>
            </a:r>
            <a:r>
              <a:rPr lang="en-US" sz="1600">
                <a:solidFill>
                  <a:srgbClr val="000000"/>
                </a:solidFill>
                <a:latin typeface="Frutiger-Light - 16"/>
              </a:rPr>
              <a:t>is a general upward movement of prices for goods and services in an economy.</a:t>
            </a:r>
          </a:p>
          <a:p>
            <a:pPr eaLnBrk="1" hangingPunct="1"/>
            <a:endParaRPr lang="en-US" sz="1600">
              <a:solidFill>
                <a:srgbClr val="000000"/>
              </a:solidFill>
              <a:latin typeface="Frutiger-Light - 16"/>
            </a:endParaRPr>
          </a:p>
          <a:p>
            <a:pPr eaLnBrk="1" hangingPunct="1"/>
            <a:r>
              <a:rPr lang="en-US" sz="1600" b="1">
                <a:solidFill>
                  <a:srgbClr val="000000"/>
                </a:solidFill>
                <a:latin typeface="Frutiger-Light - 16"/>
              </a:rPr>
              <a:t>No</a:t>
            </a:r>
            <a:r>
              <a:rPr lang="en-US" sz="1600" b="1">
                <a:solidFill>
                  <a:srgbClr val="000000"/>
                </a:solidFill>
                <a:latin typeface="Frutiger-Bold - 16"/>
              </a:rPr>
              <a:t>minal Gross Domestic Product (GDP) </a:t>
            </a:r>
            <a:r>
              <a:rPr lang="en-US" sz="1600">
                <a:solidFill>
                  <a:srgbClr val="000000"/>
                </a:solidFill>
                <a:latin typeface="Frutiger-Light - 16"/>
              </a:rPr>
              <a:t>is the market value of all final goods and services produced within a country in a year.</a:t>
            </a:r>
          </a:p>
          <a:p>
            <a:pPr eaLnBrk="1" hangingPunct="1"/>
            <a:endParaRPr lang="en-US" sz="1600">
              <a:solidFill>
                <a:srgbClr val="000000"/>
              </a:solidFill>
              <a:latin typeface="Frutiger-Light - 16"/>
            </a:endParaRPr>
          </a:p>
          <a:p>
            <a:pPr eaLnBrk="1" hangingPunct="1"/>
            <a:r>
              <a:rPr lang="en-US" sz="1600" b="1">
                <a:solidFill>
                  <a:srgbClr val="000000"/>
                </a:solidFill>
                <a:latin typeface="Frutiger-Light - 16"/>
              </a:rPr>
              <a:t>Re</a:t>
            </a:r>
            <a:r>
              <a:rPr lang="en-US" sz="1600" b="1">
                <a:solidFill>
                  <a:srgbClr val="000000"/>
                </a:solidFill>
                <a:latin typeface="Frutiger-Bold - 16"/>
              </a:rPr>
              <a:t>al Gross Domestic Product (GDP) </a:t>
            </a:r>
            <a:r>
              <a:rPr lang="en-US" sz="1600">
                <a:solidFill>
                  <a:srgbClr val="000000"/>
                </a:solidFill>
                <a:latin typeface="Frutiger-Light - 16"/>
              </a:rPr>
              <a:t>is the production of all final goods and services within a</a:t>
            </a:r>
          </a:p>
          <a:p>
            <a:pPr eaLnBrk="1" hangingPunct="1"/>
            <a:r>
              <a:rPr lang="en-US" sz="1600">
                <a:solidFill>
                  <a:srgbClr val="000000"/>
                </a:solidFill>
                <a:latin typeface="Frutiger-Light - 16"/>
              </a:rPr>
              <a:t>country valued at constant prices (i.e., adjusted for inflation or deflation.  </a:t>
            </a:r>
          </a:p>
          <a:p>
            <a:pPr eaLnBrk="1" hangingPunct="1"/>
            <a:endParaRPr lang="en-US" sz="1600">
              <a:solidFill>
                <a:srgbClr val="000000"/>
              </a:solidFill>
              <a:latin typeface="Frutiger-Light - 16"/>
            </a:endParaRPr>
          </a:p>
          <a:p>
            <a:pPr eaLnBrk="1" hangingPunct="1"/>
            <a:r>
              <a:rPr lang="en-US" sz="1600" b="1">
                <a:solidFill>
                  <a:srgbClr val="000000"/>
                </a:solidFill>
                <a:latin typeface="Frutiger-Light - 16"/>
              </a:rPr>
              <a:t>Un</a:t>
            </a:r>
            <a:r>
              <a:rPr lang="en-US" sz="1600" b="1">
                <a:solidFill>
                  <a:srgbClr val="000000"/>
                </a:solidFill>
                <a:latin typeface="Frutiger-Bold - 16"/>
              </a:rPr>
              <a:t>employment rate </a:t>
            </a:r>
            <a:r>
              <a:rPr lang="en-US" sz="1600">
                <a:solidFill>
                  <a:srgbClr val="000000"/>
                </a:solidFill>
                <a:latin typeface="Frutiger-Light - 16"/>
              </a:rPr>
              <a:t>is the percentage of the labor force who are unemployed.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685800" y="1384300"/>
            <a:ext cx="8991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100" b="1">
                <a:solidFill>
                  <a:srgbClr val="000000"/>
                </a:solidFill>
                <a:latin typeface="Arial - 28"/>
              </a:rPr>
              <a:t>Inflation</a:t>
            </a:r>
            <a:r>
              <a:rPr lang="en-US" sz="2100">
                <a:solidFill>
                  <a:srgbClr val="000000"/>
                </a:solidFill>
                <a:latin typeface="Arial - 28"/>
              </a:rPr>
              <a:t> is a general upward movement in the price of goods and services in an economy.</a:t>
            </a:r>
          </a:p>
          <a:p>
            <a:pPr eaLnBrk="1" hangingPunct="1"/>
            <a:endParaRPr lang="en-US" sz="2100">
              <a:solidFill>
                <a:srgbClr val="000000"/>
              </a:solidFill>
              <a:latin typeface="Arial - 28"/>
            </a:endParaRPr>
          </a:p>
          <a:p>
            <a:pPr eaLnBrk="1" hangingPunct="1"/>
            <a:endParaRPr lang="en-US" sz="2100">
              <a:solidFill>
                <a:srgbClr val="000000"/>
              </a:solidFill>
              <a:latin typeface="Arial - 28"/>
            </a:endParaRPr>
          </a:p>
          <a:p>
            <a:pPr eaLnBrk="1" hangingPunct="1"/>
            <a:r>
              <a:rPr lang="en-US" sz="2100" b="1">
                <a:solidFill>
                  <a:srgbClr val="000000"/>
                </a:solidFill>
                <a:latin typeface="Arial - 28"/>
              </a:rPr>
              <a:t>Deflation</a:t>
            </a:r>
            <a:r>
              <a:rPr lang="en-US" sz="2100">
                <a:solidFill>
                  <a:srgbClr val="000000"/>
                </a:solidFill>
                <a:latin typeface="Arial - 28"/>
              </a:rPr>
              <a:t> is a general downward movement in the prices of goods and services in an economy.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218" name="Group 9"/>
          <p:cNvGrpSpPr>
            <a:grpSpLocks/>
          </p:cNvGrpSpPr>
          <p:nvPr/>
        </p:nvGrpSpPr>
        <p:grpSpPr bwMode="auto">
          <a:xfrm>
            <a:off x="228600" y="774700"/>
            <a:ext cx="9918700" cy="5106988"/>
            <a:chOff x="229107" y="774700"/>
            <a:chExt cx="9918193" cy="5106797"/>
          </a:xfrm>
        </p:grpSpPr>
        <p:grpSp>
          <p:nvGrpSpPr>
            <p:cNvPr id="9219" name="Group 6"/>
            <p:cNvGrpSpPr>
              <a:grpSpLocks/>
            </p:cNvGrpSpPr>
            <p:nvPr/>
          </p:nvGrpSpPr>
          <p:grpSpPr bwMode="auto">
            <a:xfrm>
              <a:off x="229107" y="1006221"/>
              <a:ext cx="9753093" cy="4875276"/>
              <a:chOff x="229107" y="1006221"/>
              <a:chExt cx="9753093" cy="4875276"/>
            </a:xfrm>
          </p:grpSpPr>
          <p:sp>
            <p:nvSpPr>
              <p:cNvPr id="5" name="Oval 4"/>
              <p:cNvSpPr/>
              <p:nvPr/>
            </p:nvSpPr>
            <p:spPr>
              <a:xfrm>
                <a:off x="3222979" y="1041390"/>
                <a:ext cx="6759229" cy="4827408"/>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29107" y="1006466"/>
                <a:ext cx="6475082" cy="4875031"/>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220" name="TextBox 7"/>
            <p:cNvSpPr txBox="1">
              <a:spLocks noChangeArrowheads="1"/>
            </p:cNvSpPr>
            <p:nvPr/>
          </p:nvSpPr>
          <p:spPr bwMode="auto">
            <a:xfrm>
              <a:off x="266700" y="774700"/>
              <a:ext cx="1701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100">
                  <a:solidFill>
                    <a:srgbClr val="000000"/>
                  </a:solidFill>
                  <a:latin typeface="Arial - 28"/>
                </a:rPr>
                <a:t>Inflation</a:t>
              </a:r>
            </a:p>
          </p:txBody>
        </p:sp>
        <p:sp>
          <p:nvSpPr>
            <p:cNvPr id="9221" name="TextBox 8"/>
            <p:cNvSpPr txBox="1">
              <a:spLocks noChangeArrowheads="1"/>
            </p:cNvSpPr>
            <p:nvPr/>
          </p:nvSpPr>
          <p:spPr bwMode="auto">
            <a:xfrm>
              <a:off x="8242300" y="774700"/>
              <a:ext cx="1905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100">
                  <a:solidFill>
                    <a:srgbClr val="000000"/>
                  </a:solidFill>
                  <a:latin typeface="Arial - 28"/>
                </a:rPr>
                <a:t>Deflation</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42" name="Group 22"/>
          <p:cNvGrpSpPr>
            <a:grpSpLocks/>
          </p:cNvGrpSpPr>
          <p:nvPr/>
        </p:nvGrpSpPr>
        <p:grpSpPr bwMode="auto">
          <a:xfrm>
            <a:off x="203200" y="596900"/>
            <a:ext cx="9931400" cy="5608638"/>
            <a:chOff x="203200" y="596900"/>
            <a:chExt cx="9931400" cy="5609054"/>
          </a:xfrm>
        </p:grpSpPr>
        <p:sp>
          <p:nvSpPr>
            <p:cNvPr id="5" name="Oval 4"/>
            <p:cNvSpPr/>
            <p:nvPr/>
          </p:nvSpPr>
          <p:spPr>
            <a:xfrm>
              <a:off x="3211513" y="863620"/>
              <a:ext cx="6757987" cy="4826358"/>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15900" y="828692"/>
              <a:ext cx="6475413" cy="4875575"/>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5" name="TextBox 6"/>
            <p:cNvSpPr txBox="1">
              <a:spLocks noChangeArrowheads="1"/>
            </p:cNvSpPr>
            <p:nvPr/>
          </p:nvSpPr>
          <p:spPr bwMode="auto">
            <a:xfrm>
              <a:off x="228600" y="596900"/>
              <a:ext cx="1701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100">
                  <a:solidFill>
                    <a:srgbClr val="000000"/>
                  </a:solidFill>
                  <a:latin typeface="Arial - 28"/>
                </a:rPr>
                <a:t>Inflation</a:t>
              </a:r>
            </a:p>
          </p:txBody>
        </p:sp>
        <p:sp>
          <p:nvSpPr>
            <p:cNvPr id="10246" name="TextBox 7"/>
            <p:cNvSpPr txBox="1">
              <a:spLocks noChangeArrowheads="1"/>
            </p:cNvSpPr>
            <p:nvPr/>
          </p:nvSpPr>
          <p:spPr bwMode="auto">
            <a:xfrm>
              <a:off x="8229600" y="596900"/>
              <a:ext cx="1905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100">
                  <a:solidFill>
                    <a:srgbClr val="000000"/>
                  </a:solidFill>
                  <a:latin typeface="Arial - 28"/>
                </a:rPr>
                <a:t>Deflation</a:t>
              </a:r>
            </a:p>
          </p:txBody>
        </p:sp>
        <p:sp>
          <p:nvSpPr>
            <p:cNvPr id="10247" name="TextBox 8"/>
            <p:cNvSpPr txBox="1">
              <a:spLocks noChangeArrowheads="1"/>
            </p:cNvSpPr>
            <p:nvPr/>
          </p:nvSpPr>
          <p:spPr bwMode="auto">
            <a:xfrm>
              <a:off x="6362700" y="1397000"/>
              <a:ext cx="2133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A52A00"/>
                  </a:solidFill>
                  <a:latin typeface="Arial - 12"/>
                </a:rPr>
                <a:t>Purchasing power increases.</a:t>
              </a:r>
            </a:p>
          </p:txBody>
        </p:sp>
        <p:sp>
          <p:nvSpPr>
            <p:cNvPr id="10248" name="TextBox 9"/>
            <p:cNvSpPr txBox="1">
              <a:spLocks noChangeArrowheads="1"/>
            </p:cNvSpPr>
            <p:nvPr/>
          </p:nvSpPr>
          <p:spPr bwMode="auto">
            <a:xfrm>
              <a:off x="7010400" y="3581400"/>
              <a:ext cx="2311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9300"/>
                  </a:solidFill>
                  <a:latin typeface="Arial - 12"/>
                </a:rPr>
                <a:t>Consumers postpone spending.</a:t>
              </a:r>
            </a:p>
          </p:txBody>
        </p:sp>
        <p:sp>
          <p:nvSpPr>
            <p:cNvPr id="10249" name="TextBox 10"/>
            <p:cNvSpPr txBox="1">
              <a:spLocks noChangeArrowheads="1"/>
            </p:cNvSpPr>
            <p:nvPr/>
          </p:nvSpPr>
          <p:spPr bwMode="auto">
            <a:xfrm>
              <a:off x="6845300" y="4305300"/>
              <a:ext cx="2362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00FF"/>
                  </a:solidFill>
                  <a:latin typeface="Arial - 12"/>
                </a:rPr>
                <a:t>The cost of borrowing increases.</a:t>
              </a:r>
            </a:p>
          </p:txBody>
        </p:sp>
        <p:sp>
          <p:nvSpPr>
            <p:cNvPr id="10250" name="TextBox 11"/>
            <p:cNvSpPr txBox="1">
              <a:spLocks noChangeArrowheads="1"/>
            </p:cNvSpPr>
            <p:nvPr/>
          </p:nvSpPr>
          <p:spPr bwMode="auto">
            <a:xfrm>
              <a:off x="6477000" y="2032000"/>
              <a:ext cx="309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282828"/>
                  </a:solidFill>
                  <a:latin typeface="Arial - 12"/>
                </a:rPr>
                <a:t>Businesses don't generate enough revenue to pay workers.</a:t>
              </a:r>
            </a:p>
          </p:txBody>
        </p:sp>
        <p:sp>
          <p:nvSpPr>
            <p:cNvPr id="10251" name="TextBox 12"/>
            <p:cNvSpPr txBox="1">
              <a:spLocks noChangeArrowheads="1"/>
            </p:cNvSpPr>
            <p:nvPr/>
          </p:nvSpPr>
          <p:spPr bwMode="auto">
            <a:xfrm>
              <a:off x="1828800" y="1295400"/>
              <a:ext cx="218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FF0000"/>
                  </a:solidFill>
                  <a:latin typeface="Arial - 12"/>
                </a:rPr>
                <a:t>Purchasing power decreases.</a:t>
              </a:r>
            </a:p>
          </p:txBody>
        </p:sp>
        <p:sp>
          <p:nvSpPr>
            <p:cNvPr id="10252" name="TextBox 13"/>
            <p:cNvSpPr txBox="1">
              <a:spLocks noChangeArrowheads="1"/>
            </p:cNvSpPr>
            <p:nvPr/>
          </p:nvSpPr>
          <p:spPr bwMode="auto">
            <a:xfrm>
              <a:off x="1130300" y="1714500"/>
              <a:ext cx="2387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8B0000"/>
                  </a:solidFill>
                  <a:latin typeface="Arial - 12"/>
                </a:rPr>
                <a:t>Businesses can't plan for the future.</a:t>
              </a:r>
            </a:p>
          </p:txBody>
        </p:sp>
        <p:sp>
          <p:nvSpPr>
            <p:cNvPr id="10253" name="TextBox 14"/>
            <p:cNvSpPr txBox="1">
              <a:spLocks noChangeArrowheads="1"/>
            </p:cNvSpPr>
            <p:nvPr/>
          </p:nvSpPr>
          <p:spPr bwMode="auto">
            <a:xfrm>
              <a:off x="469900" y="2857500"/>
              <a:ext cx="2717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480048"/>
                  </a:solidFill>
                  <a:latin typeface="Arial - 12"/>
                </a:rPr>
                <a:t>Consumers spend, rather than save.  </a:t>
              </a:r>
            </a:p>
          </p:txBody>
        </p:sp>
        <p:sp>
          <p:nvSpPr>
            <p:cNvPr id="10254" name="TextBox 15"/>
            <p:cNvSpPr txBox="1">
              <a:spLocks noChangeArrowheads="1"/>
            </p:cNvSpPr>
            <p:nvPr/>
          </p:nvSpPr>
          <p:spPr bwMode="auto">
            <a:xfrm>
              <a:off x="2324100" y="4864100"/>
              <a:ext cx="1346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4040"/>
                  </a:solidFill>
                  <a:latin typeface="Arial - 12"/>
                </a:rPr>
                <a:t>People don't save.</a:t>
              </a:r>
            </a:p>
          </p:txBody>
        </p:sp>
        <p:sp>
          <p:nvSpPr>
            <p:cNvPr id="10255" name="TextBox 16"/>
            <p:cNvSpPr txBox="1">
              <a:spLocks noChangeArrowheads="1"/>
            </p:cNvSpPr>
            <p:nvPr/>
          </p:nvSpPr>
          <p:spPr bwMode="auto">
            <a:xfrm>
              <a:off x="584200" y="3454400"/>
              <a:ext cx="287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800080"/>
                  </a:solidFill>
                  <a:latin typeface="Arial - 12"/>
                </a:rPr>
                <a:t>People may use their savings to purchase jewelry, art or other collectibles that might retain their value in an inflationary period rather than place savings in banks.</a:t>
              </a:r>
            </a:p>
          </p:txBody>
        </p:sp>
        <p:sp>
          <p:nvSpPr>
            <p:cNvPr id="10256" name="TextBox 17"/>
            <p:cNvSpPr txBox="1">
              <a:spLocks noChangeArrowheads="1"/>
            </p:cNvSpPr>
            <p:nvPr/>
          </p:nvSpPr>
          <p:spPr bwMode="auto">
            <a:xfrm>
              <a:off x="203200" y="5867400"/>
              <a:ext cx="967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rgbClr val="000000"/>
                  </a:solidFill>
                  <a:latin typeface="Arial - 16"/>
                </a:rPr>
                <a:t>Fill the center portion with characteristics shared by inflation and deflation. One characteristic is provided.</a:t>
              </a:r>
            </a:p>
          </p:txBody>
        </p:sp>
        <p:sp>
          <p:nvSpPr>
            <p:cNvPr id="10257" name="TextBox 18"/>
            <p:cNvSpPr txBox="1">
              <a:spLocks noChangeArrowheads="1"/>
            </p:cNvSpPr>
            <p:nvPr/>
          </p:nvSpPr>
          <p:spPr bwMode="auto">
            <a:xfrm>
              <a:off x="3670300" y="2260600"/>
              <a:ext cx="256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00" i="1">
                  <a:solidFill>
                    <a:srgbClr val="000000"/>
                  </a:solidFill>
                  <a:latin typeface="Frutiger-LightItalic - 12"/>
                </a:rPr>
                <a:t>price level changes</a:t>
              </a:r>
            </a:p>
            <a:p>
              <a:pPr algn="ctr" eaLnBrk="1" hangingPunct="1"/>
              <a:endParaRPr lang="en-US" sz="900" i="1">
                <a:solidFill>
                  <a:srgbClr val="000000"/>
                </a:solidFill>
                <a:latin typeface="Frutiger-LightItalic - 12"/>
              </a:endParaRPr>
            </a:p>
          </p:txBody>
        </p:sp>
        <p:sp>
          <p:nvSpPr>
            <p:cNvPr id="10258" name="TextBox 19"/>
            <p:cNvSpPr txBox="1">
              <a:spLocks noChangeArrowheads="1"/>
            </p:cNvSpPr>
            <p:nvPr/>
          </p:nvSpPr>
          <p:spPr bwMode="auto">
            <a:xfrm>
              <a:off x="736600" y="2247900"/>
              <a:ext cx="2717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0000"/>
                  </a:solidFill>
                  <a:latin typeface="Arial - 11"/>
                </a:rPr>
                <a:t>The cost of doing business increases.</a:t>
              </a:r>
            </a:p>
          </p:txBody>
        </p:sp>
        <p:sp>
          <p:nvSpPr>
            <p:cNvPr id="10259" name="TextBox 20"/>
            <p:cNvSpPr txBox="1">
              <a:spLocks noChangeArrowheads="1"/>
            </p:cNvSpPr>
            <p:nvPr/>
          </p:nvSpPr>
          <p:spPr bwMode="auto">
            <a:xfrm>
              <a:off x="1447800" y="4394200"/>
              <a:ext cx="1295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0000"/>
                  </a:solidFill>
                  <a:latin typeface="Arial - 11"/>
                </a:rPr>
                <a:t>Prices increase.</a:t>
              </a:r>
            </a:p>
          </p:txBody>
        </p:sp>
        <p:sp>
          <p:nvSpPr>
            <p:cNvPr id="10260" name="TextBox 21"/>
            <p:cNvSpPr txBox="1">
              <a:spLocks noChangeArrowheads="1"/>
            </p:cNvSpPr>
            <p:nvPr/>
          </p:nvSpPr>
          <p:spPr bwMode="auto">
            <a:xfrm>
              <a:off x="7137400" y="2857500"/>
              <a:ext cx="2590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0000"/>
                  </a:solidFill>
                  <a:latin typeface="Arial - 11"/>
                </a:rPr>
                <a:t>Businesses can't plan for the future.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266" name="Group 22"/>
          <p:cNvGrpSpPr>
            <a:grpSpLocks/>
          </p:cNvGrpSpPr>
          <p:nvPr/>
        </p:nvGrpSpPr>
        <p:grpSpPr bwMode="auto">
          <a:xfrm>
            <a:off x="215900" y="622300"/>
            <a:ext cx="9918700" cy="5583238"/>
            <a:chOff x="216407" y="622300"/>
            <a:chExt cx="9918193" cy="5583654"/>
          </a:xfrm>
        </p:grpSpPr>
        <p:sp>
          <p:nvSpPr>
            <p:cNvPr id="5" name="Oval 4"/>
            <p:cNvSpPr/>
            <p:nvPr/>
          </p:nvSpPr>
          <p:spPr>
            <a:xfrm>
              <a:off x="3210279" y="889020"/>
              <a:ext cx="6759229" cy="482636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16407" y="854092"/>
              <a:ext cx="6475082" cy="4875576"/>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9" name="TextBox 6"/>
            <p:cNvSpPr txBox="1">
              <a:spLocks noChangeArrowheads="1"/>
            </p:cNvSpPr>
            <p:nvPr/>
          </p:nvSpPr>
          <p:spPr bwMode="auto">
            <a:xfrm>
              <a:off x="254000" y="622300"/>
              <a:ext cx="1701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100">
                  <a:solidFill>
                    <a:srgbClr val="000000"/>
                  </a:solidFill>
                  <a:latin typeface="Arial - 28"/>
                </a:rPr>
                <a:t>Inflation</a:t>
              </a:r>
            </a:p>
          </p:txBody>
        </p:sp>
        <p:sp>
          <p:nvSpPr>
            <p:cNvPr id="11270" name="TextBox 7"/>
            <p:cNvSpPr txBox="1">
              <a:spLocks noChangeArrowheads="1"/>
            </p:cNvSpPr>
            <p:nvPr/>
          </p:nvSpPr>
          <p:spPr bwMode="auto">
            <a:xfrm>
              <a:off x="8229600" y="622300"/>
              <a:ext cx="1905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100">
                  <a:solidFill>
                    <a:srgbClr val="000000"/>
                  </a:solidFill>
                  <a:latin typeface="Arial - 28"/>
                </a:rPr>
                <a:t>Deflation</a:t>
              </a:r>
            </a:p>
          </p:txBody>
        </p:sp>
        <p:sp>
          <p:nvSpPr>
            <p:cNvPr id="11271" name="TextBox 8"/>
            <p:cNvSpPr txBox="1">
              <a:spLocks noChangeArrowheads="1"/>
            </p:cNvSpPr>
            <p:nvPr/>
          </p:nvSpPr>
          <p:spPr bwMode="auto">
            <a:xfrm>
              <a:off x="6362700" y="1422400"/>
              <a:ext cx="2133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A52A00"/>
                  </a:solidFill>
                  <a:latin typeface="Arial - 12"/>
                </a:rPr>
                <a:t>Purchasing power increases.</a:t>
              </a:r>
            </a:p>
          </p:txBody>
        </p:sp>
        <p:sp>
          <p:nvSpPr>
            <p:cNvPr id="11272" name="TextBox 9"/>
            <p:cNvSpPr txBox="1">
              <a:spLocks noChangeArrowheads="1"/>
            </p:cNvSpPr>
            <p:nvPr/>
          </p:nvSpPr>
          <p:spPr bwMode="auto">
            <a:xfrm>
              <a:off x="7010400" y="3606800"/>
              <a:ext cx="2311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9300"/>
                  </a:solidFill>
                  <a:latin typeface="Arial - 12"/>
                </a:rPr>
                <a:t>Consumers postpone spending.</a:t>
              </a:r>
            </a:p>
          </p:txBody>
        </p:sp>
        <p:sp>
          <p:nvSpPr>
            <p:cNvPr id="11273" name="TextBox 10"/>
            <p:cNvSpPr txBox="1">
              <a:spLocks noChangeArrowheads="1"/>
            </p:cNvSpPr>
            <p:nvPr/>
          </p:nvSpPr>
          <p:spPr bwMode="auto">
            <a:xfrm>
              <a:off x="6845300" y="4330700"/>
              <a:ext cx="2362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00FF"/>
                  </a:solidFill>
                  <a:latin typeface="Arial - 12"/>
                </a:rPr>
                <a:t>The cost of borrowing increases.</a:t>
              </a:r>
            </a:p>
          </p:txBody>
        </p:sp>
        <p:sp>
          <p:nvSpPr>
            <p:cNvPr id="11274" name="TextBox 11"/>
            <p:cNvSpPr txBox="1">
              <a:spLocks noChangeArrowheads="1"/>
            </p:cNvSpPr>
            <p:nvPr/>
          </p:nvSpPr>
          <p:spPr bwMode="auto">
            <a:xfrm>
              <a:off x="6477000" y="2057400"/>
              <a:ext cx="309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282828"/>
                  </a:solidFill>
                  <a:latin typeface="Arial - 12"/>
                </a:rPr>
                <a:t>Businesses don't generate enough revenue to pay workers.</a:t>
              </a:r>
            </a:p>
          </p:txBody>
        </p:sp>
        <p:sp>
          <p:nvSpPr>
            <p:cNvPr id="11275" name="TextBox 12"/>
            <p:cNvSpPr txBox="1">
              <a:spLocks noChangeArrowheads="1"/>
            </p:cNvSpPr>
            <p:nvPr/>
          </p:nvSpPr>
          <p:spPr bwMode="auto">
            <a:xfrm>
              <a:off x="1828800" y="1320800"/>
              <a:ext cx="218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FF0000"/>
                  </a:solidFill>
                  <a:latin typeface="Arial - 12"/>
                </a:rPr>
                <a:t>Purchasing power decreases.</a:t>
              </a:r>
            </a:p>
          </p:txBody>
        </p:sp>
        <p:sp>
          <p:nvSpPr>
            <p:cNvPr id="11276" name="TextBox 13"/>
            <p:cNvSpPr txBox="1">
              <a:spLocks noChangeArrowheads="1"/>
            </p:cNvSpPr>
            <p:nvPr/>
          </p:nvSpPr>
          <p:spPr bwMode="auto">
            <a:xfrm>
              <a:off x="1130300" y="1739900"/>
              <a:ext cx="2387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8B0000"/>
                  </a:solidFill>
                  <a:latin typeface="Arial - 12"/>
                </a:rPr>
                <a:t>Businesses can't plan for the future.</a:t>
              </a:r>
            </a:p>
          </p:txBody>
        </p:sp>
        <p:sp>
          <p:nvSpPr>
            <p:cNvPr id="11277" name="TextBox 14"/>
            <p:cNvSpPr txBox="1">
              <a:spLocks noChangeArrowheads="1"/>
            </p:cNvSpPr>
            <p:nvPr/>
          </p:nvSpPr>
          <p:spPr bwMode="auto">
            <a:xfrm>
              <a:off x="469900" y="2882900"/>
              <a:ext cx="2717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480048"/>
                  </a:solidFill>
                  <a:latin typeface="Arial - 12"/>
                </a:rPr>
                <a:t>Consumers spend, rather than save.  </a:t>
              </a:r>
            </a:p>
          </p:txBody>
        </p:sp>
        <p:sp>
          <p:nvSpPr>
            <p:cNvPr id="11278" name="TextBox 15"/>
            <p:cNvSpPr txBox="1">
              <a:spLocks noChangeArrowheads="1"/>
            </p:cNvSpPr>
            <p:nvPr/>
          </p:nvSpPr>
          <p:spPr bwMode="auto">
            <a:xfrm>
              <a:off x="2324100" y="4889500"/>
              <a:ext cx="1346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4040"/>
                  </a:solidFill>
                  <a:latin typeface="Arial - 12"/>
                </a:rPr>
                <a:t>People don't save.</a:t>
              </a:r>
            </a:p>
          </p:txBody>
        </p:sp>
        <p:sp>
          <p:nvSpPr>
            <p:cNvPr id="11279" name="TextBox 16"/>
            <p:cNvSpPr txBox="1">
              <a:spLocks noChangeArrowheads="1"/>
            </p:cNvSpPr>
            <p:nvPr/>
          </p:nvSpPr>
          <p:spPr bwMode="auto">
            <a:xfrm>
              <a:off x="584200" y="3479800"/>
              <a:ext cx="287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800080"/>
                  </a:solidFill>
                  <a:latin typeface="Arial - 12"/>
                </a:rPr>
                <a:t>People may use their savings to purchase jewelry, art or other collectibles that might retain their value in an inflationary period rather than place savings in banks.</a:t>
              </a:r>
            </a:p>
          </p:txBody>
        </p:sp>
        <p:sp>
          <p:nvSpPr>
            <p:cNvPr id="11280" name="TextBox 17"/>
            <p:cNvSpPr txBox="1">
              <a:spLocks noChangeArrowheads="1"/>
            </p:cNvSpPr>
            <p:nvPr/>
          </p:nvSpPr>
          <p:spPr bwMode="auto">
            <a:xfrm>
              <a:off x="279400" y="5867400"/>
              <a:ext cx="967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rgbClr val="000000"/>
                  </a:solidFill>
                  <a:latin typeface="Arial - 16"/>
                </a:rPr>
                <a:t>Fill the center portion with characteristics shared by inflation and deflation. One characteristic is provided</a:t>
              </a:r>
              <a:r>
                <a:rPr lang="en-US" sz="1200">
                  <a:solidFill>
                    <a:srgbClr val="000000"/>
                  </a:solidFill>
                  <a:latin typeface="Arial - 16"/>
                </a:rPr>
                <a:t>.</a:t>
              </a:r>
            </a:p>
          </p:txBody>
        </p:sp>
        <p:sp>
          <p:nvSpPr>
            <p:cNvPr id="11281" name="TextBox 18"/>
            <p:cNvSpPr txBox="1">
              <a:spLocks noChangeArrowheads="1"/>
            </p:cNvSpPr>
            <p:nvPr/>
          </p:nvSpPr>
          <p:spPr bwMode="auto">
            <a:xfrm>
              <a:off x="736600" y="2273300"/>
              <a:ext cx="2717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0000"/>
                  </a:solidFill>
                  <a:latin typeface="Arial - 11"/>
                </a:rPr>
                <a:t>The cost of doing business increases.</a:t>
              </a:r>
            </a:p>
          </p:txBody>
        </p:sp>
        <p:sp>
          <p:nvSpPr>
            <p:cNvPr id="11282" name="TextBox 19"/>
            <p:cNvSpPr txBox="1">
              <a:spLocks noChangeArrowheads="1"/>
            </p:cNvSpPr>
            <p:nvPr/>
          </p:nvSpPr>
          <p:spPr bwMode="auto">
            <a:xfrm>
              <a:off x="1447800" y="4419600"/>
              <a:ext cx="1295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0000"/>
                  </a:solidFill>
                  <a:latin typeface="Arial - 11"/>
                </a:rPr>
                <a:t>Prices increase.</a:t>
              </a:r>
            </a:p>
          </p:txBody>
        </p:sp>
        <p:sp>
          <p:nvSpPr>
            <p:cNvPr id="11283" name="TextBox 20"/>
            <p:cNvSpPr txBox="1">
              <a:spLocks noChangeArrowheads="1"/>
            </p:cNvSpPr>
            <p:nvPr/>
          </p:nvSpPr>
          <p:spPr bwMode="auto">
            <a:xfrm>
              <a:off x="7137400" y="2882900"/>
              <a:ext cx="2590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900">
                  <a:solidFill>
                    <a:srgbClr val="000000"/>
                  </a:solidFill>
                  <a:latin typeface="Arial - 11"/>
                </a:rPr>
                <a:t>Businesses can't plan for the future.</a:t>
              </a:r>
            </a:p>
          </p:txBody>
        </p:sp>
        <p:sp>
          <p:nvSpPr>
            <p:cNvPr id="11284" name="TextBox 21"/>
            <p:cNvSpPr txBox="1">
              <a:spLocks noChangeArrowheads="1"/>
            </p:cNvSpPr>
            <p:nvPr/>
          </p:nvSpPr>
          <p:spPr bwMode="auto">
            <a:xfrm>
              <a:off x="3670300" y="2235200"/>
              <a:ext cx="25654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00" i="1">
                  <a:solidFill>
                    <a:srgbClr val="000000"/>
                  </a:solidFill>
                  <a:latin typeface="Frutiger-LightItalic - 12"/>
                </a:rPr>
                <a:t>price level changes</a:t>
              </a:r>
            </a:p>
            <a:p>
              <a:pPr algn="ctr" eaLnBrk="1" hangingPunct="1"/>
              <a:endParaRPr lang="en-US" sz="900" i="1">
                <a:solidFill>
                  <a:srgbClr val="000000"/>
                </a:solidFill>
                <a:latin typeface="Frutiger-LightItalic - 12"/>
              </a:endParaRPr>
            </a:p>
            <a:p>
              <a:pPr algn="ctr" eaLnBrk="1" hangingPunct="1"/>
              <a:r>
                <a:rPr lang="en-US" sz="900" i="1">
                  <a:solidFill>
                    <a:srgbClr val="000000"/>
                  </a:solidFill>
                  <a:latin typeface="Frutiger-LightItalic - 12"/>
                </a:rPr>
                <a:t>price instability</a:t>
              </a:r>
            </a:p>
            <a:p>
              <a:pPr algn="ctr" eaLnBrk="1" hangingPunct="1"/>
              <a:endParaRPr lang="en-US" sz="900" i="1">
                <a:solidFill>
                  <a:srgbClr val="000000"/>
                </a:solidFill>
                <a:latin typeface="Frutiger-LightItalic - 12"/>
              </a:endParaRPr>
            </a:p>
            <a:p>
              <a:pPr algn="ctr" eaLnBrk="1" hangingPunct="1"/>
              <a:r>
                <a:rPr lang="en-US" sz="900" i="1">
                  <a:solidFill>
                    <a:srgbClr val="000000"/>
                  </a:solidFill>
                  <a:latin typeface="Frutiger-LightItalic - 12"/>
                </a:rPr>
                <a:t>difficult to make financial decisions for future spending</a:t>
              </a:r>
            </a:p>
            <a:p>
              <a:pPr algn="ctr" eaLnBrk="1" hangingPunct="1"/>
              <a:endParaRPr lang="en-US" sz="900" i="1">
                <a:solidFill>
                  <a:srgbClr val="000000"/>
                </a:solidFill>
                <a:latin typeface="Frutiger-LightItalic - 12"/>
              </a:endParaRPr>
            </a:p>
            <a:p>
              <a:pPr algn="ctr" eaLnBrk="1" hangingPunct="1"/>
              <a:r>
                <a:rPr lang="en-US" sz="900" i="1">
                  <a:solidFill>
                    <a:srgbClr val="000000"/>
                  </a:solidFill>
                  <a:latin typeface="Frutiger-LightItalic - 12"/>
                </a:rPr>
                <a:t>affects spending behavior</a:t>
              </a:r>
            </a:p>
            <a:p>
              <a:pPr algn="ctr" eaLnBrk="1" hangingPunct="1"/>
              <a:endParaRPr lang="en-US" sz="900" i="1">
                <a:solidFill>
                  <a:srgbClr val="000000"/>
                </a:solidFill>
                <a:latin typeface="Frutiger-LightItalic - 12"/>
              </a:endParaRPr>
            </a:p>
            <a:p>
              <a:pPr algn="ctr" eaLnBrk="1" hangingPunct="1"/>
              <a:r>
                <a:rPr lang="en-US" sz="900" i="1">
                  <a:solidFill>
                    <a:srgbClr val="000000"/>
                  </a:solidFill>
                  <a:latin typeface="Frutiger-LightItalic - 12"/>
                </a:rPr>
                <a:t>creates winners and losers</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1991</Words>
  <Application>Microsoft Office PowerPoint</Application>
  <PresentationFormat>Custom</PresentationFormat>
  <Paragraphs>175</Paragraphs>
  <Slides>32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Arial</vt:lpstr>
      <vt:lpstr>Calibri</vt:lpstr>
      <vt:lpstr>Arial - 24</vt:lpstr>
      <vt:lpstr>Arial - 12</vt:lpstr>
      <vt:lpstr>Arial - 20</vt:lpstr>
      <vt:lpstr>Arial - 16</vt:lpstr>
      <vt:lpstr>Arial - 26</vt:lpstr>
      <vt:lpstr>Arial - 11</vt:lpstr>
      <vt:lpstr>Frutiger-BoldCn - 18</vt:lpstr>
      <vt:lpstr>Frutiger-Bold - 16</vt:lpstr>
      <vt:lpstr>Frutiger-LightItalic - 12</vt:lpstr>
      <vt:lpstr>Frutiger-Light - 16</vt:lpstr>
      <vt:lpstr>Britannic Bold - 72</vt:lpstr>
      <vt:lpstr>Arial - 28</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Barbara Flowers</cp:lastModifiedBy>
  <cp:revision>15</cp:revision>
  <dcterms:created xsi:type="dcterms:W3CDTF">2012-02-20T18:58:27Z</dcterms:created>
  <dcterms:modified xsi:type="dcterms:W3CDTF">2012-08-16T14:58:40Z</dcterms:modified>
</cp:coreProperties>
</file>