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FBC826-3499-4B02-9411-E2816B1043B3}"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2432843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FBC826-3499-4B02-9411-E2816B1043B3}"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3043985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FBC826-3499-4B02-9411-E2816B1043B3}"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1759916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FBC826-3499-4B02-9411-E2816B1043B3}"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1327145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FBC826-3499-4B02-9411-E2816B1043B3}"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352499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FBC826-3499-4B02-9411-E2816B1043B3}"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1793621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FBC826-3499-4B02-9411-E2816B1043B3}" type="datetimeFigureOut">
              <a:rPr lang="en-US" smtClean="0"/>
              <a:t>9/3/2014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4276759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FBC826-3499-4B02-9411-E2816B1043B3}" type="datetimeFigureOut">
              <a:rPr lang="en-US" smtClean="0"/>
              <a:t>9/3/2014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1275572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FBC826-3499-4B02-9411-E2816B1043B3}" type="datetimeFigureOut">
              <a:rPr lang="en-US" smtClean="0"/>
              <a:t>9/3/2014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3832410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FBC826-3499-4B02-9411-E2816B1043B3}"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1411729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FBC826-3499-4B02-9411-E2816B1043B3}"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B341B-3588-4361-9627-65071568FF13}" type="slidenum">
              <a:rPr lang="en-US" smtClean="0"/>
              <a:t>‹#›</a:t>
            </a:fld>
            <a:endParaRPr lang="en-US"/>
          </a:p>
        </p:txBody>
      </p:sp>
    </p:spTree>
    <p:extLst>
      <p:ext uri="{BB962C8B-B14F-4D97-AF65-F5344CB8AC3E}">
        <p14:creationId xmlns:p14="http://schemas.microsoft.com/office/powerpoint/2010/main" val="80346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BC826-3499-4B02-9411-E2816B1043B3}" type="datetimeFigureOut">
              <a:rPr lang="en-US" smtClean="0"/>
              <a:t>9/3/2014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B341B-3588-4361-9627-65071568FF13}" type="slidenum">
              <a:rPr lang="en-US" smtClean="0"/>
              <a:t>‹#›</a:t>
            </a:fld>
            <a:endParaRPr lang="en-US"/>
          </a:p>
        </p:txBody>
      </p:sp>
    </p:spTree>
    <p:extLst>
      <p:ext uri="{BB962C8B-B14F-4D97-AF65-F5344CB8AC3E}">
        <p14:creationId xmlns:p14="http://schemas.microsoft.com/office/powerpoint/2010/main" val="936394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093428"/>
          </a:xfrm>
          <a:prstGeom prst="rect">
            <a:avLst/>
          </a:prstGeom>
          <a:noFill/>
        </p:spPr>
        <p:txBody>
          <a:bodyPr wrap="square" rtlCol="0">
            <a:spAutoFit/>
          </a:bodyPr>
          <a:lstStyle/>
          <a:p>
            <a:pPr marL="457200" indent="-457200">
              <a:buAutoNum type="arabicPeriod"/>
            </a:pPr>
            <a:r>
              <a:rPr lang="en-US" sz="2000" dirty="0" smtClean="0"/>
              <a:t>The Federal Reserve System (often referred to as “the Fed”) is the central bank of the United States. “Central bank” is the generic name given to a country’s primary monetary authority. Generally, a nation’s central bank is responsible for determining the money supply, supervising and regulating banks, providing banking services for the government, and lending to banks.</a:t>
            </a:r>
          </a:p>
          <a:p>
            <a:endParaRPr lang="en-US" sz="2000" dirty="0" smtClean="0"/>
          </a:p>
          <a:p>
            <a:pPr marL="457200" indent="-457200">
              <a:buAutoNum type="arabicPeriod" startAt="2"/>
            </a:pPr>
            <a:r>
              <a:rPr lang="en-US" sz="2000" dirty="0" smtClean="0"/>
              <a:t>Congress created the Federal Reserve System in 1913. The Fed must work within the objectives Congress established, yet Congress gave the Federal Reserve autonomy to carry out its responsibilities without political pressure. The Federal Reserve System is a central bank under public control, with many checks and balances. </a:t>
            </a:r>
          </a:p>
          <a:p>
            <a:endParaRPr lang="en-US" sz="2000" dirty="0"/>
          </a:p>
        </p:txBody>
      </p:sp>
    </p:spTree>
    <p:extLst>
      <p:ext uri="{BB962C8B-B14F-4D97-AF65-F5344CB8AC3E}">
        <p14:creationId xmlns:p14="http://schemas.microsoft.com/office/powerpoint/2010/main" val="2290351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5570756"/>
          </a:xfrm>
          <a:prstGeom prst="rect">
            <a:avLst/>
          </a:prstGeom>
          <a:noFill/>
        </p:spPr>
        <p:txBody>
          <a:bodyPr wrap="square" rtlCol="0">
            <a:spAutoFit/>
          </a:bodyPr>
          <a:lstStyle/>
          <a:p>
            <a:pPr marL="457200" indent="-457200">
              <a:buAutoNum type="arabicPeriod" startAt="13"/>
            </a:pPr>
            <a:r>
              <a:rPr lang="en-US" sz="2000" dirty="0" smtClean="0"/>
              <a:t>a.   iv.    The Fed’s purchase of government securities is referred to as </a:t>
            </a:r>
          </a:p>
          <a:p>
            <a:r>
              <a:rPr lang="en-US" sz="2000" dirty="0"/>
              <a:t> </a:t>
            </a:r>
            <a:r>
              <a:rPr lang="en-US" sz="2000" dirty="0" smtClean="0"/>
              <a:t>                     expansionary monetary policy and its sale of government</a:t>
            </a:r>
          </a:p>
          <a:p>
            <a:r>
              <a:rPr lang="en-US" sz="2000" dirty="0"/>
              <a:t> </a:t>
            </a:r>
            <a:r>
              <a:rPr lang="en-US" sz="2000" dirty="0" smtClean="0"/>
              <a:t>                     securities as contractionary monetary policy.</a:t>
            </a:r>
          </a:p>
          <a:p>
            <a:endParaRPr lang="en-US" sz="800" dirty="0"/>
          </a:p>
          <a:p>
            <a:r>
              <a:rPr lang="en-US" sz="2000" dirty="0" smtClean="0"/>
              <a:t>                      1.   Expansionary monetary policy</a:t>
            </a:r>
          </a:p>
          <a:p>
            <a:endParaRPr lang="en-US" sz="800" dirty="0"/>
          </a:p>
          <a:p>
            <a:r>
              <a:rPr lang="en-US" sz="2000" dirty="0" smtClean="0"/>
              <a:t>                             a.  Purchases of government securities increase bank reserves,</a:t>
            </a:r>
          </a:p>
          <a:p>
            <a:r>
              <a:rPr lang="en-US" sz="2000" dirty="0"/>
              <a:t> </a:t>
            </a:r>
            <a:r>
              <a:rPr lang="en-US" sz="2000" dirty="0" smtClean="0"/>
              <a:t>                                 making more funds available for lending. This action puts</a:t>
            </a:r>
          </a:p>
          <a:p>
            <a:r>
              <a:rPr lang="en-US" sz="2000" dirty="0" smtClean="0"/>
              <a:t>                                  downward pressure on the federal funds rate. Policymakers</a:t>
            </a:r>
          </a:p>
          <a:p>
            <a:r>
              <a:rPr lang="en-US" sz="2000" dirty="0"/>
              <a:t> </a:t>
            </a:r>
            <a:r>
              <a:rPr lang="en-US" sz="2000" dirty="0" smtClean="0"/>
              <a:t>                                 call this easing, or expansionary monetary policy.</a:t>
            </a:r>
          </a:p>
          <a:p>
            <a:endParaRPr lang="en-US" sz="800" dirty="0"/>
          </a:p>
          <a:p>
            <a:r>
              <a:rPr lang="en-US" sz="2000" dirty="0"/>
              <a:t> </a:t>
            </a:r>
            <a:r>
              <a:rPr lang="en-US" sz="2000" dirty="0" smtClean="0"/>
              <a:t>                           b.  When the Fed buys government securities through </a:t>
            </a:r>
          </a:p>
          <a:p>
            <a:r>
              <a:rPr lang="en-US" sz="2000" dirty="0"/>
              <a:t> </a:t>
            </a:r>
            <a:r>
              <a:rPr lang="en-US" sz="2000" dirty="0" smtClean="0"/>
              <a:t>                                 securities dealers in the bond market, the money it pays</a:t>
            </a:r>
          </a:p>
          <a:p>
            <a:r>
              <a:rPr lang="en-US" sz="2000" dirty="0"/>
              <a:t> </a:t>
            </a:r>
            <a:r>
              <a:rPr lang="en-US" sz="2000" dirty="0" smtClean="0"/>
              <a:t>                                 the dealers is ultimately deposited into the bank accounts</a:t>
            </a:r>
          </a:p>
          <a:p>
            <a:r>
              <a:rPr lang="en-US" sz="2000" dirty="0"/>
              <a:t> </a:t>
            </a:r>
            <a:r>
              <a:rPr lang="en-US" sz="2000" dirty="0" smtClean="0"/>
              <a:t>                                 of the banks, businesses, and individuals for whom the</a:t>
            </a:r>
          </a:p>
          <a:p>
            <a:r>
              <a:rPr lang="en-US" sz="2000" dirty="0"/>
              <a:t> </a:t>
            </a:r>
            <a:r>
              <a:rPr lang="en-US" sz="2000" dirty="0" smtClean="0"/>
              <a:t>                                 dealers sold the securities. </a:t>
            </a:r>
          </a:p>
          <a:p>
            <a:r>
              <a:rPr lang="en-US" sz="2000" dirty="0" smtClean="0"/>
              <a:t>               </a:t>
            </a:r>
            <a:endParaRPr lang="en-US" sz="2000" dirty="0"/>
          </a:p>
          <a:p>
            <a:r>
              <a:rPr lang="en-US" sz="2000" dirty="0" smtClean="0"/>
              <a:t> </a:t>
            </a:r>
          </a:p>
          <a:p>
            <a:endParaRPr lang="en-US" sz="2000" dirty="0"/>
          </a:p>
        </p:txBody>
      </p:sp>
    </p:spTree>
    <p:extLst>
      <p:ext uri="{BB962C8B-B14F-4D97-AF65-F5344CB8AC3E}">
        <p14:creationId xmlns:p14="http://schemas.microsoft.com/office/powerpoint/2010/main" val="1268065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5139869"/>
          </a:xfrm>
          <a:prstGeom prst="rect">
            <a:avLst/>
          </a:prstGeom>
          <a:noFill/>
        </p:spPr>
        <p:txBody>
          <a:bodyPr wrap="square" rtlCol="0">
            <a:spAutoFit/>
          </a:bodyPr>
          <a:lstStyle/>
          <a:p>
            <a:pPr marL="457200" indent="-457200">
              <a:buAutoNum type="arabicPeriod" startAt="13"/>
            </a:pPr>
            <a:r>
              <a:rPr lang="en-US" sz="2000" dirty="0" smtClean="0"/>
              <a:t>a.   iv.    1.   c.  Those deposits become part of the funds in commercial </a:t>
            </a:r>
            <a:br>
              <a:rPr lang="en-US" sz="2000" dirty="0" smtClean="0"/>
            </a:br>
            <a:r>
              <a:rPr lang="en-US" sz="2000" dirty="0" smtClean="0"/>
              <a:t>                          bank accounts and thus part of the funds that commercial</a:t>
            </a:r>
          </a:p>
          <a:p>
            <a:r>
              <a:rPr lang="en-US" sz="2000" dirty="0" smtClean="0"/>
              <a:t>                                  banks have available to lend. </a:t>
            </a:r>
          </a:p>
          <a:p>
            <a:endParaRPr lang="en-US" sz="800" dirty="0" smtClean="0"/>
          </a:p>
          <a:p>
            <a:r>
              <a:rPr lang="en-US" sz="2000" dirty="0" smtClean="0"/>
              <a:t>                             d.  Because banks want to lend money, to attract borrowers </a:t>
            </a:r>
          </a:p>
          <a:p>
            <a:r>
              <a:rPr lang="en-US" sz="2000" dirty="0"/>
              <a:t> </a:t>
            </a:r>
            <a:r>
              <a:rPr lang="en-US" sz="2000" dirty="0" smtClean="0"/>
              <a:t>                                  they decrease interest rates, including the rate they charge</a:t>
            </a:r>
          </a:p>
          <a:p>
            <a:r>
              <a:rPr lang="en-US" sz="2000" dirty="0"/>
              <a:t> </a:t>
            </a:r>
            <a:r>
              <a:rPr lang="en-US" sz="2000" dirty="0" smtClean="0"/>
              <a:t>                                  each other for overnight loans (the federal funds rate). </a:t>
            </a:r>
          </a:p>
          <a:p>
            <a:endParaRPr lang="en-US" sz="2000" dirty="0"/>
          </a:p>
          <a:p>
            <a:r>
              <a:rPr lang="en-US" sz="2000" dirty="0" smtClean="0"/>
              <a:t>                      2.   Contractionary monetary policy</a:t>
            </a:r>
          </a:p>
          <a:p>
            <a:endParaRPr lang="en-US" sz="800" dirty="0"/>
          </a:p>
          <a:p>
            <a:r>
              <a:rPr lang="en-US" sz="2000" dirty="0" smtClean="0"/>
              <a:t>                             a.  Sales of government securities reduce bank reserves. Less </a:t>
            </a:r>
          </a:p>
          <a:p>
            <a:r>
              <a:rPr lang="en-US" sz="2000" dirty="0"/>
              <a:t> </a:t>
            </a:r>
            <a:r>
              <a:rPr lang="en-US" sz="2000" dirty="0" smtClean="0"/>
              <a:t>                                 money available for lending tends to raise the federal funds</a:t>
            </a:r>
          </a:p>
          <a:p>
            <a:r>
              <a:rPr lang="en-US" sz="2000" dirty="0"/>
              <a:t> </a:t>
            </a:r>
            <a:r>
              <a:rPr lang="en-US" sz="2000" dirty="0" smtClean="0"/>
              <a:t>                                 rate. Policymakers call this tightening, or contractionary</a:t>
            </a:r>
          </a:p>
          <a:p>
            <a:r>
              <a:rPr lang="en-US" sz="2000" dirty="0"/>
              <a:t> </a:t>
            </a:r>
            <a:r>
              <a:rPr lang="en-US" sz="2000" dirty="0" smtClean="0"/>
              <a:t>                                 monetary policy.</a:t>
            </a:r>
            <a:endParaRPr lang="en-US" sz="2000" dirty="0"/>
          </a:p>
          <a:p>
            <a:r>
              <a:rPr lang="en-US" sz="2000" dirty="0"/>
              <a:t> </a:t>
            </a:r>
            <a:r>
              <a:rPr lang="en-US" sz="2000" dirty="0" smtClean="0"/>
              <a:t>                           </a:t>
            </a:r>
            <a:endParaRPr lang="en-US" sz="2000" dirty="0"/>
          </a:p>
          <a:p>
            <a:r>
              <a:rPr lang="en-US" sz="2000" dirty="0" smtClean="0"/>
              <a:t> </a:t>
            </a:r>
          </a:p>
          <a:p>
            <a:endParaRPr lang="en-US" sz="2000" dirty="0"/>
          </a:p>
        </p:txBody>
      </p:sp>
    </p:spTree>
    <p:extLst>
      <p:ext uri="{BB962C8B-B14F-4D97-AF65-F5344CB8AC3E}">
        <p14:creationId xmlns:p14="http://schemas.microsoft.com/office/powerpoint/2010/main" val="2578446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3724096"/>
          </a:xfrm>
          <a:prstGeom prst="rect">
            <a:avLst/>
          </a:prstGeom>
          <a:noFill/>
        </p:spPr>
        <p:txBody>
          <a:bodyPr wrap="square" rtlCol="0">
            <a:spAutoFit/>
          </a:bodyPr>
          <a:lstStyle/>
          <a:p>
            <a:pPr marL="457200" indent="-457200">
              <a:buAutoNum type="arabicPeriod" startAt="13"/>
            </a:pPr>
            <a:r>
              <a:rPr lang="en-US" sz="2000" dirty="0" smtClean="0"/>
              <a:t>a.   iv.    2.   b.  When the Fed sells government securities, buyers pay from</a:t>
            </a:r>
          </a:p>
          <a:p>
            <a:r>
              <a:rPr lang="en-US" sz="2000" dirty="0"/>
              <a:t> </a:t>
            </a:r>
            <a:r>
              <a:rPr lang="en-US" sz="2000" dirty="0" smtClean="0"/>
              <a:t>                                 their bank accounts, which reduces the amount of funds</a:t>
            </a:r>
          </a:p>
          <a:p>
            <a:r>
              <a:rPr lang="en-US" sz="2000" dirty="0"/>
              <a:t> </a:t>
            </a:r>
            <a:r>
              <a:rPr lang="en-US" sz="2000" dirty="0" smtClean="0"/>
              <a:t>                                 held in bank accounts.</a:t>
            </a:r>
          </a:p>
          <a:p>
            <a:endParaRPr lang="en-US" sz="800" dirty="0" smtClean="0"/>
          </a:p>
          <a:p>
            <a:r>
              <a:rPr lang="en-US" sz="2000" dirty="0" smtClean="0"/>
              <a:t>                            c.   Because there is less money in bank accounts, banks have</a:t>
            </a:r>
          </a:p>
          <a:p>
            <a:r>
              <a:rPr lang="en-US" sz="2000" dirty="0"/>
              <a:t> </a:t>
            </a:r>
            <a:r>
              <a:rPr lang="en-US" sz="2000" dirty="0" smtClean="0"/>
              <a:t>                                 less money available to lend.</a:t>
            </a:r>
          </a:p>
          <a:p>
            <a:endParaRPr lang="en-US" sz="800" dirty="0"/>
          </a:p>
          <a:p>
            <a:r>
              <a:rPr lang="en-US" sz="2000" dirty="0" smtClean="0"/>
              <a:t>                            d.  When banks have less money to lend, the price of lending </a:t>
            </a:r>
          </a:p>
          <a:p>
            <a:r>
              <a:rPr lang="en-US" sz="2000" dirty="0"/>
              <a:t> </a:t>
            </a:r>
            <a:r>
              <a:rPr lang="en-US" sz="2000" dirty="0" smtClean="0"/>
              <a:t>                                 that money—the interest rate—goes up, and that includes </a:t>
            </a:r>
          </a:p>
          <a:p>
            <a:r>
              <a:rPr lang="en-US" sz="2000" dirty="0"/>
              <a:t> </a:t>
            </a:r>
            <a:r>
              <a:rPr lang="en-US" sz="2000" dirty="0" smtClean="0"/>
              <a:t>                                 the federal funds rate.</a:t>
            </a:r>
            <a:endParaRPr lang="en-US" sz="2000" dirty="0"/>
          </a:p>
          <a:p>
            <a:r>
              <a:rPr lang="en-US" sz="2000" dirty="0"/>
              <a:t> </a:t>
            </a:r>
            <a:r>
              <a:rPr lang="en-US" sz="2000" dirty="0" smtClean="0"/>
              <a:t>                           </a:t>
            </a:r>
            <a:endParaRPr lang="en-US" sz="2000" dirty="0"/>
          </a:p>
          <a:p>
            <a:r>
              <a:rPr lang="en-US" sz="2000" dirty="0" smtClean="0"/>
              <a:t> </a:t>
            </a:r>
          </a:p>
          <a:p>
            <a:endParaRPr lang="en-US" sz="2000" dirty="0"/>
          </a:p>
        </p:txBody>
      </p:sp>
    </p:spTree>
    <p:extLst>
      <p:ext uri="{BB962C8B-B14F-4D97-AF65-F5344CB8AC3E}">
        <p14:creationId xmlns:p14="http://schemas.microsoft.com/office/powerpoint/2010/main" val="156085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770537"/>
          </a:xfrm>
          <a:prstGeom prst="rect">
            <a:avLst/>
          </a:prstGeom>
          <a:noFill/>
        </p:spPr>
        <p:txBody>
          <a:bodyPr wrap="square" rtlCol="0">
            <a:spAutoFit/>
          </a:bodyPr>
          <a:lstStyle/>
          <a:p>
            <a:r>
              <a:rPr lang="en-US" sz="2000" dirty="0"/>
              <a:t>13.  The Fed has four main tools to achieve its monetary policy goals:</a:t>
            </a:r>
          </a:p>
          <a:p>
            <a:pPr marL="457200" indent="-457200">
              <a:buAutoNum type="arabicPeriod" startAt="12"/>
            </a:pPr>
            <a:endParaRPr lang="en-US" sz="800" dirty="0"/>
          </a:p>
          <a:p>
            <a:r>
              <a:rPr lang="en-US" sz="2000" dirty="0"/>
              <a:t>        </a:t>
            </a:r>
            <a:r>
              <a:rPr lang="en-US" sz="2000" dirty="0" smtClean="0"/>
              <a:t>b.  The discount rate</a:t>
            </a:r>
            <a:endParaRPr lang="en-US" sz="2000" dirty="0"/>
          </a:p>
          <a:p>
            <a:r>
              <a:rPr lang="en-US" sz="800" dirty="0"/>
              <a:t>       </a:t>
            </a:r>
          </a:p>
          <a:p>
            <a:r>
              <a:rPr lang="en-US" sz="2000" dirty="0"/>
              <a:t>              i</a:t>
            </a:r>
            <a:r>
              <a:rPr lang="en-US" sz="2000" dirty="0" smtClean="0"/>
              <a:t>.     The discount rate is the interest rate Reserve Banks charge </a:t>
            </a:r>
          </a:p>
          <a:p>
            <a:r>
              <a:rPr lang="en-US" sz="2000" dirty="0"/>
              <a:t> </a:t>
            </a:r>
            <a:r>
              <a:rPr lang="en-US" sz="2000" dirty="0" smtClean="0"/>
              <a:t>                    commercial banks for short-term loans. The discount rate</a:t>
            </a:r>
          </a:p>
          <a:p>
            <a:r>
              <a:rPr lang="en-US" sz="2000" dirty="0"/>
              <a:t> </a:t>
            </a:r>
            <a:r>
              <a:rPr lang="en-US" sz="2000" dirty="0" smtClean="0"/>
              <a:t>                    influences other interest rates. Federal Reserve lending at the</a:t>
            </a:r>
          </a:p>
          <a:p>
            <a:r>
              <a:rPr lang="en-US" sz="2000" dirty="0"/>
              <a:t> </a:t>
            </a:r>
            <a:r>
              <a:rPr lang="en-US" sz="2000" dirty="0" smtClean="0"/>
              <a:t>                    discount rate complements open market operations in achieving</a:t>
            </a:r>
          </a:p>
          <a:p>
            <a:r>
              <a:rPr lang="en-US" sz="2000" dirty="0"/>
              <a:t> </a:t>
            </a:r>
            <a:r>
              <a:rPr lang="en-US" sz="2000" dirty="0" smtClean="0"/>
              <a:t>                    the target federal funds rate and serves as a backup source of </a:t>
            </a:r>
          </a:p>
          <a:p>
            <a:r>
              <a:rPr lang="en-US" sz="2000" dirty="0"/>
              <a:t> </a:t>
            </a:r>
            <a:r>
              <a:rPr lang="en-US" sz="2000" dirty="0" smtClean="0"/>
              <a:t>                    liquidity for commercial banks. Reserve Banks and the Board of </a:t>
            </a:r>
          </a:p>
          <a:p>
            <a:r>
              <a:rPr lang="en-US" sz="2000" dirty="0"/>
              <a:t> </a:t>
            </a:r>
            <a:r>
              <a:rPr lang="en-US" sz="2000" dirty="0" smtClean="0"/>
              <a:t>                    Governors make changes to the discount rate.</a:t>
            </a:r>
          </a:p>
          <a:p>
            <a:endParaRPr lang="en-US" sz="800" dirty="0"/>
          </a:p>
          <a:p>
            <a:r>
              <a:rPr lang="en-US" sz="2000" dirty="0" smtClean="0"/>
              <a:t>              ii.    Lowering the discount rate is expansionary monetary policy </a:t>
            </a:r>
          </a:p>
          <a:p>
            <a:r>
              <a:rPr lang="en-US" sz="2000" dirty="0"/>
              <a:t> </a:t>
            </a:r>
            <a:r>
              <a:rPr lang="en-US" sz="2000" dirty="0" smtClean="0"/>
              <a:t>                    because lower interest rates encourage lending and spending by</a:t>
            </a:r>
          </a:p>
          <a:p>
            <a:r>
              <a:rPr lang="en-US" sz="2000" dirty="0"/>
              <a:t> </a:t>
            </a:r>
            <a:r>
              <a:rPr lang="en-US" sz="2000" dirty="0" smtClean="0"/>
              <a:t>                    consumers and businesses. </a:t>
            </a:r>
            <a:endParaRPr lang="en-US" sz="2000" dirty="0"/>
          </a:p>
          <a:p>
            <a:r>
              <a:rPr lang="en-US" sz="2000" dirty="0" smtClean="0"/>
              <a:t> </a:t>
            </a:r>
          </a:p>
          <a:p>
            <a:endParaRPr lang="en-US" sz="2000" dirty="0"/>
          </a:p>
        </p:txBody>
      </p:sp>
    </p:spTree>
    <p:extLst>
      <p:ext uri="{BB962C8B-B14F-4D97-AF65-F5344CB8AC3E}">
        <p14:creationId xmlns:p14="http://schemas.microsoft.com/office/powerpoint/2010/main" val="3957435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955203"/>
          </a:xfrm>
          <a:prstGeom prst="rect">
            <a:avLst/>
          </a:prstGeom>
          <a:noFill/>
        </p:spPr>
        <p:txBody>
          <a:bodyPr wrap="square" rtlCol="0">
            <a:spAutoFit/>
          </a:bodyPr>
          <a:lstStyle/>
          <a:p>
            <a:pPr marL="457200" indent="-457200">
              <a:buAutoNum type="arabicPeriod" startAt="13"/>
            </a:pPr>
            <a:r>
              <a:rPr lang="en-US" sz="2000" dirty="0" smtClean="0"/>
              <a:t>b.   iii.   Raising the discount rate is contractionary monetary policy </a:t>
            </a:r>
          </a:p>
          <a:p>
            <a:r>
              <a:rPr lang="en-US" sz="2000" dirty="0"/>
              <a:t> </a:t>
            </a:r>
            <a:r>
              <a:rPr lang="en-US" sz="2000" dirty="0" smtClean="0"/>
              <a:t>                     because higher interest rates discourage lending and spending by </a:t>
            </a:r>
          </a:p>
          <a:p>
            <a:r>
              <a:rPr lang="en-US" sz="2000" dirty="0"/>
              <a:t> </a:t>
            </a:r>
            <a:r>
              <a:rPr lang="en-US" sz="2000" dirty="0" smtClean="0"/>
              <a:t>                     consumers and businesses. </a:t>
            </a:r>
            <a:endParaRPr lang="en-US" sz="2000" dirty="0"/>
          </a:p>
          <a:p>
            <a:pPr marL="457200" indent="-457200">
              <a:buAutoNum type="arabicPeriod" startAt="12"/>
            </a:pPr>
            <a:endParaRPr lang="en-US" sz="800" dirty="0"/>
          </a:p>
          <a:p>
            <a:r>
              <a:rPr lang="en-US" sz="2000" dirty="0"/>
              <a:t>        </a:t>
            </a:r>
            <a:r>
              <a:rPr lang="en-US" sz="2000" dirty="0" smtClean="0"/>
              <a:t>c.   Reserve requirements</a:t>
            </a:r>
            <a:endParaRPr lang="en-US" sz="2000" dirty="0"/>
          </a:p>
          <a:p>
            <a:r>
              <a:rPr lang="en-US" sz="800" dirty="0"/>
              <a:t>       </a:t>
            </a:r>
          </a:p>
          <a:p>
            <a:r>
              <a:rPr lang="en-US" sz="2000" dirty="0"/>
              <a:t>              i</a:t>
            </a:r>
            <a:r>
              <a:rPr lang="en-US" sz="2000" dirty="0" smtClean="0"/>
              <a:t>.     A reserve requirement is the portion of deposits the Fed requires</a:t>
            </a:r>
          </a:p>
          <a:p>
            <a:r>
              <a:rPr lang="en-US" sz="2000" dirty="0"/>
              <a:t> </a:t>
            </a:r>
            <a:r>
              <a:rPr lang="en-US" sz="2000" dirty="0" smtClean="0"/>
              <a:t>                    banks to hold in cash, either in their vaults or on deposit at a</a:t>
            </a:r>
          </a:p>
          <a:p>
            <a:r>
              <a:rPr lang="en-US" sz="2000" dirty="0"/>
              <a:t> </a:t>
            </a:r>
            <a:r>
              <a:rPr lang="en-US" sz="2000" dirty="0" smtClean="0"/>
              <a:t>                    Federal Reserve Bank. The Board of Governors has sole authority</a:t>
            </a:r>
          </a:p>
          <a:p>
            <a:r>
              <a:rPr lang="en-US" sz="2000" dirty="0"/>
              <a:t> </a:t>
            </a:r>
            <a:r>
              <a:rPr lang="en-US" sz="2000" dirty="0" smtClean="0"/>
              <a:t>                    over changes to reserve requirements. The Fed rarely changes</a:t>
            </a:r>
          </a:p>
          <a:p>
            <a:r>
              <a:rPr lang="en-US" sz="2000" dirty="0"/>
              <a:t> </a:t>
            </a:r>
            <a:r>
              <a:rPr lang="en-US" sz="2000" dirty="0" smtClean="0"/>
              <a:t>                    reserve requirements. </a:t>
            </a:r>
          </a:p>
          <a:p>
            <a:endParaRPr lang="en-US" sz="800" dirty="0"/>
          </a:p>
          <a:p>
            <a:r>
              <a:rPr lang="en-US" sz="2000" dirty="0" smtClean="0"/>
              <a:t>              ii.    A decrease in reserve requirements is expansionary monetary </a:t>
            </a:r>
          </a:p>
          <a:p>
            <a:r>
              <a:rPr lang="en-US" sz="2000" dirty="0"/>
              <a:t> </a:t>
            </a:r>
            <a:r>
              <a:rPr lang="en-US" sz="2000" dirty="0" smtClean="0"/>
              <a:t>                    policy because it increases the funds available in the banking</a:t>
            </a:r>
          </a:p>
          <a:p>
            <a:r>
              <a:rPr lang="en-US" sz="2000" dirty="0"/>
              <a:t> </a:t>
            </a:r>
            <a:r>
              <a:rPr lang="en-US" sz="2000" dirty="0" smtClean="0"/>
              <a:t>                    system to lend to consumers and businesses. </a:t>
            </a:r>
            <a:endParaRPr lang="en-US" sz="2000" dirty="0"/>
          </a:p>
          <a:p>
            <a:r>
              <a:rPr lang="en-US" sz="2000" dirty="0" smtClean="0"/>
              <a:t> </a:t>
            </a:r>
          </a:p>
          <a:p>
            <a:endParaRPr lang="en-US" sz="2000" dirty="0"/>
          </a:p>
        </p:txBody>
      </p:sp>
    </p:spTree>
    <p:extLst>
      <p:ext uri="{BB962C8B-B14F-4D97-AF65-F5344CB8AC3E}">
        <p14:creationId xmlns:p14="http://schemas.microsoft.com/office/powerpoint/2010/main" val="1072785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462760"/>
          </a:xfrm>
          <a:prstGeom prst="rect">
            <a:avLst/>
          </a:prstGeom>
          <a:noFill/>
        </p:spPr>
        <p:txBody>
          <a:bodyPr wrap="square" rtlCol="0">
            <a:spAutoFit/>
          </a:bodyPr>
          <a:lstStyle/>
          <a:p>
            <a:pPr marL="457200" indent="-457200">
              <a:buAutoNum type="arabicPeriod" startAt="13"/>
            </a:pPr>
            <a:r>
              <a:rPr lang="en-US" sz="2000" dirty="0" smtClean="0"/>
              <a:t>c.   iii.   An increase in reserve requirements is contractionary monetary </a:t>
            </a:r>
          </a:p>
          <a:p>
            <a:r>
              <a:rPr lang="en-US" sz="2000" dirty="0"/>
              <a:t> </a:t>
            </a:r>
            <a:r>
              <a:rPr lang="en-US" sz="2000" dirty="0" smtClean="0"/>
              <a:t>                    policy because it reduces the funds available in the banking system</a:t>
            </a:r>
          </a:p>
          <a:p>
            <a:r>
              <a:rPr lang="en-US" sz="2000" dirty="0"/>
              <a:t> </a:t>
            </a:r>
            <a:r>
              <a:rPr lang="en-US" sz="2000" dirty="0" smtClean="0"/>
              <a:t>                    to lend to customers and businesses. </a:t>
            </a:r>
            <a:endParaRPr lang="en-US" sz="2000" dirty="0"/>
          </a:p>
          <a:p>
            <a:pPr marL="457200" indent="-457200">
              <a:buAutoNum type="arabicPeriod" startAt="12"/>
            </a:pPr>
            <a:endParaRPr lang="en-US" sz="800" dirty="0"/>
          </a:p>
          <a:p>
            <a:r>
              <a:rPr lang="en-US" sz="2000" dirty="0"/>
              <a:t>        </a:t>
            </a:r>
            <a:r>
              <a:rPr lang="en-US" sz="2000" dirty="0" smtClean="0"/>
              <a:t>d.   Interest on reserves</a:t>
            </a:r>
            <a:endParaRPr lang="en-US" sz="2000" dirty="0"/>
          </a:p>
          <a:p>
            <a:r>
              <a:rPr lang="en-US" sz="800" dirty="0"/>
              <a:t>       </a:t>
            </a:r>
          </a:p>
          <a:p>
            <a:r>
              <a:rPr lang="en-US" sz="2000" dirty="0"/>
              <a:t>              i</a:t>
            </a:r>
            <a:r>
              <a:rPr lang="en-US" sz="2000" dirty="0" smtClean="0"/>
              <a:t>.     The Fed has fairly recently added a tool, interest on reserves. </a:t>
            </a:r>
          </a:p>
          <a:p>
            <a:r>
              <a:rPr lang="en-US" sz="2000" dirty="0"/>
              <a:t> </a:t>
            </a:r>
            <a:r>
              <a:rPr lang="en-US" sz="2000" dirty="0" smtClean="0"/>
              <a:t>                    Interest on reserves is interest paid by the Federal Reserve on</a:t>
            </a:r>
          </a:p>
          <a:p>
            <a:r>
              <a:rPr lang="en-US" sz="2000" dirty="0"/>
              <a:t> </a:t>
            </a:r>
            <a:r>
              <a:rPr lang="en-US" sz="2000" dirty="0" smtClean="0"/>
              <a:t>                    required and excess reserves held by banks at Federal Reserve</a:t>
            </a:r>
          </a:p>
          <a:p>
            <a:r>
              <a:rPr lang="en-US" sz="2000" dirty="0"/>
              <a:t> </a:t>
            </a:r>
            <a:r>
              <a:rPr lang="en-US" sz="2000" dirty="0" smtClean="0"/>
              <a:t>                    Banks.  </a:t>
            </a:r>
          </a:p>
          <a:p>
            <a:endParaRPr lang="en-US" sz="800" dirty="0"/>
          </a:p>
          <a:p>
            <a:r>
              <a:rPr lang="en-US" sz="2000" dirty="0" smtClean="0"/>
              <a:t>              ii.    While many central banks around the world have paid interest on</a:t>
            </a:r>
          </a:p>
          <a:p>
            <a:r>
              <a:rPr lang="en-US" sz="2000" dirty="0"/>
              <a:t> </a:t>
            </a:r>
            <a:r>
              <a:rPr lang="en-US" sz="2000" dirty="0" smtClean="0"/>
              <a:t>                    reserves for some time, the Fed did not implement this policy until</a:t>
            </a:r>
          </a:p>
          <a:p>
            <a:r>
              <a:rPr lang="en-US" sz="2000" dirty="0"/>
              <a:t> </a:t>
            </a:r>
            <a:r>
              <a:rPr lang="en-US" sz="2000" dirty="0" smtClean="0"/>
              <a:t>                    2008. </a:t>
            </a:r>
            <a:endParaRPr lang="en-US" sz="2000" dirty="0"/>
          </a:p>
          <a:p>
            <a:r>
              <a:rPr lang="en-US" sz="2000" dirty="0" smtClean="0"/>
              <a:t> </a:t>
            </a:r>
          </a:p>
          <a:p>
            <a:endParaRPr lang="en-US" sz="2000" dirty="0"/>
          </a:p>
        </p:txBody>
      </p:sp>
    </p:spTree>
    <p:extLst>
      <p:ext uri="{BB962C8B-B14F-4D97-AF65-F5344CB8AC3E}">
        <p14:creationId xmlns:p14="http://schemas.microsoft.com/office/powerpoint/2010/main" val="30425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031873"/>
          </a:xfrm>
          <a:prstGeom prst="rect">
            <a:avLst/>
          </a:prstGeom>
          <a:noFill/>
        </p:spPr>
        <p:txBody>
          <a:bodyPr wrap="square" rtlCol="0">
            <a:spAutoFit/>
          </a:bodyPr>
          <a:lstStyle/>
          <a:p>
            <a:pPr marL="457200" indent="-457200">
              <a:buAutoNum type="arabicPeriod" startAt="13"/>
            </a:pPr>
            <a:r>
              <a:rPr lang="en-US" sz="2000" dirty="0" smtClean="0"/>
              <a:t>d.   iii.   Banks can choose to either hold their reserves, including excess </a:t>
            </a:r>
          </a:p>
          <a:p>
            <a:r>
              <a:rPr lang="en-US" sz="2000" dirty="0" smtClean="0"/>
              <a:t>                      reserves, on deposit at a Federal Reserve Bank and earn interest</a:t>
            </a:r>
          </a:p>
          <a:p>
            <a:r>
              <a:rPr lang="en-US" sz="2000" dirty="0"/>
              <a:t> </a:t>
            </a:r>
            <a:r>
              <a:rPr lang="en-US" sz="2000" dirty="0" smtClean="0"/>
              <a:t>                     or use their excess reserves to make loans to businesses and</a:t>
            </a:r>
          </a:p>
          <a:p>
            <a:r>
              <a:rPr lang="en-US" sz="2000" dirty="0"/>
              <a:t> </a:t>
            </a:r>
            <a:r>
              <a:rPr lang="en-US" sz="2000" dirty="0" smtClean="0"/>
              <a:t>                     individuals and charge interest.  </a:t>
            </a:r>
            <a:endParaRPr lang="en-US" sz="2000" dirty="0"/>
          </a:p>
          <a:p>
            <a:pPr marL="457200" indent="-457200">
              <a:buAutoNum type="arabicPeriod" startAt="12"/>
            </a:pPr>
            <a:endParaRPr lang="en-US" sz="800" dirty="0"/>
          </a:p>
          <a:p>
            <a:r>
              <a:rPr lang="en-US" sz="2000" dirty="0" smtClean="0"/>
              <a:t>              iv.   The Federal Reserve can influence banks’ decisions to hold excess</a:t>
            </a:r>
          </a:p>
          <a:p>
            <a:r>
              <a:rPr lang="en-US" sz="2000" dirty="0"/>
              <a:t> </a:t>
            </a:r>
            <a:r>
              <a:rPr lang="en-US" sz="2000" dirty="0" smtClean="0"/>
              <a:t>                    reserves at the Fed or lend to customers by increasing or</a:t>
            </a:r>
          </a:p>
          <a:p>
            <a:r>
              <a:rPr lang="en-US" sz="2000" dirty="0"/>
              <a:t> </a:t>
            </a:r>
            <a:r>
              <a:rPr lang="en-US" sz="2000" dirty="0" smtClean="0"/>
              <a:t>                    decreasing the interest rate paid on excess reserves.</a:t>
            </a:r>
          </a:p>
          <a:p>
            <a:r>
              <a:rPr lang="en-US" sz="800" dirty="0" smtClean="0"/>
              <a:t>  </a:t>
            </a:r>
            <a:endParaRPr lang="en-US" sz="800" dirty="0"/>
          </a:p>
          <a:p>
            <a:r>
              <a:rPr lang="en-US" sz="2000" dirty="0" smtClean="0"/>
              <a:t>              v.    Raising interest rates on reserves is contractionary monetary</a:t>
            </a:r>
          </a:p>
          <a:p>
            <a:r>
              <a:rPr lang="en-US" sz="2000" dirty="0"/>
              <a:t> </a:t>
            </a:r>
            <a:r>
              <a:rPr lang="en-US" sz="2000" dirty="0" smtClean="0"/>
              <a:t>                    policy. Reducing interest rates on reserves is expansionary</a:t>
            </a:r>
          </a:p>
          <a:p>
            <a:r>
              <a:rPr lang="en-US" sz="2000" dirty="0"/>
              <a:t> </a:t>
            </a:r>
            <a:r>
              <a:rPr lang="en-US" sz="2000" dirty="0" smtClean="0"/>
              <a:t>                   monetary policy.</a:t>
            </a:r>
            <a:endParaRPr lang="en-US" sz="2000" dirty="0"/>
          </a:p>
          <a:p>
            <a:r>
              <a:rPr lang="en-US" sz="2000" dirty="0" smtClean="0"/>
              <a:t> </a:t>
            </a:r>
          </a:p>
          <a:p>
            <a:endParaRPr lang="en-US" sz="2000" dirty="0"/>
          </a:p>
        </p:txBody>
      </p:sp>
    </p:spTree>
    <p:extLst>
      <p:ext uri="{BB962C8B-B14F-4D97-AF65-F5344CB8AC3E}">
        <p14:creationId xmlns:p14="http://schemas.microsoft.com/office/powerpoint/2010/main" val="2931383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7725192"/>
          </a:xfrm>
          <a:prstGeom prst="rect">
            <a:avLst/>
          </a:prstGeom>
          <a:noFill/>
        </p:spPr>
        <p:txBody>
          <a:bodyPr wrap="square" rtlCol="0">
            <a:spAutoFit/>
          </a:bodyPr>
          <a:lstStyle/>
          <a:p>
            <a:pPr marL="457200" indent="-457200">
              <a:buAutoNum type="arabicPeriod" startAt="3"/>
            </a:pPr>
            <a:r>
              <a:rPr lang="en-US" sz="2000" dirty="0" smtClean="0"/>
              <a:t>The nation’s periodic episodes of banking panics were one of the most </a:t>
            </a:r>
          </a:p>
          <a:p>
            <a:r>
              <a:rPr lang="en-US" sz="2000" dirty="0"/>
              <a:t> </a:t>
            </a:r>
            <a:r>
              <a:rPr lang="en-US" sz="2000" dirty="0" smtClean="0"/>
              <a:t>       serious concerns that led Congress to create the Federal Reserve and </a:t>
            </a:r>
          </a:p>
          <a:p>
            <a:r>
              <a:rPr lang="en-US" sz="2000" dirty="0"/>
              <a:t> </a:t>
            </a:r>
            <a:r>
              <a:rPr lang="en-US" sz="2000" dirty="0" smtClean="0"/>
              <a:t>       establish the following as its responsibility: safe, sound, and competitive</a:t>
            </a:r>
          </a:p>
          <a:p>
            <a:r>
              <a:rPr lang="en-US" sz="2000" dirty="0"/>
              <a:t> </a:t>
            </a:r>
            <a:r>
              <a:rPr lang="en-US" sz="2000" dirty="0" smtClean="0"/>
              <a:t>       practices in the nation’s banking system. To accomplish this, Congress </a:t>
            </a:r>
          </a:p>
          <a:p>
            <a:r>
              <a:rPr lang="en-US" sz="2000" dirty="0"/>
              <a:t> </a:t>
            </a:r>
            <a:r>
              <a:rPr lang="en-US" sz="2000" dirty="0" smtClean="0"/>
              <a:t>       included the Fed among those responsible for regulating the banking</a:t>
            </a:r>
          </a:p>
          <a:p>
            <a:r>
              <a:rPr lang="en-US" sz="2000" dirty="0"/>
              <a:t> </a:t>
            </a:r>
            <a:r>
              <a:rPr lang="en-US" sz="2000" dirty="0" smtClean="0"/>
              <a:t>       system and supervising financial institutions.</a:t>
            </a:r>
          </a:p>
          <a:p>
            <a:endParaRPr lang="en-US" sz="800" dirty="0" smtClean="0"/>
          </a:p>
          <a:p>
            <a:r>
              <a:rPr lang="en-US" sz="2000" dirty="0"/>
              <a:t> </a:t>
            </a:r>
            <a:r>
              <a:rPr lang="en-US" sz="2000" dirty="0" smtClean="0"/>
              <a:t>       a.  Regulation refers to the written rules that define acceptable behavior </a:t>
            </a:r>
          </a:p>
          <a:p>
            <a:r>
              <a:rPr lang="en-US" sz="2000" dirty="0"/>
              <a:t> </a:t>
            </a:r>
            <a:r>
              <a:rPr lang="en-US" sz="2000" dirty="0" smtClean="0"/>
              <a:t>            and conduct for financial institutions. Regulations help establish safe,</a:t>
            </a:r>
          </a:p>
          <a:p>
            <a:r>
              <a:rPr lang="en-US" sz="2000" dirty="0"/>
              <a:t> </a:t>
            </a:r>
            <a:r>
              <a:rPr lang="en-US" sz="2000" dirty="0" smtClean="0"/>
              <a:t>            sound banking practices and protect consumers in financial</a:t>
            </a:r>
          </a:p>
          <a:p>
            <a:r>
              <a:rPr lang="en-US" sz="2000" dirty="0"/>
              <a:t> </a:t>
            </a:r>
            <a:r>
              <a:rPr lang="en-US" sz="2000" dirty="0" smtClean="0"/>
              <a:t>            transactions.</a:t>
            </a:r>
          </a:p>
          <a:p>
            <a:endParaRPr lang="en-US" sz="800" dirty="0"/>
          </a:p>
          <a:p>
            <a:r>
              <a:rPr lang="en-US" sz="2000" dirty="0" smtClean="0"/>
              <a:t>       b.  The nation’s banking system is only as safe and sound as the banks </a:t>
            </a:r>
          </a:p>
          <a:p>
            <a:r>
              <a:rPr lang="en-US" sz="2000" dirty="0"/>
              <a:t> </a:t>
            </a:r>
            <a:r>
              <a:rPr lang="en-US" sz="2000" dirty="0" smtClean="0"/>
              <a:t>           within the system. The Federal Reserve examines banks regularly to</a:t>
            </a:r>
          </a:p>
          <a:p>
            <a:r>
              <a:rPr lang="en-US" sz="2000" dirty="0"/>
              <a:t> </a:t>
            </a:r>
            <a:r>
              <a:rPr lang="en-US" sz="2000" dirty="0" smtClean="0"/>
              <a:t>           identify and contain bank risks. </a:t>
            </a:r>
          </a:p>
          <a:p>
            <a:endParaRPr lang="en-US" sz="2000" dirty="0"/>
          </a:p>
          <a:p>
            <a:endParaRPr lang="en-US" sz="2000" dirty="0" smtClean="0"/>
          </a:p>
          <a:p>
            <a:endParaRPr lang="en-US" sz="2000" dirty="0"/>
          </a:p>
          <a:p>
            <a:endParaRPr lang="en-US" sz="2000" dirty="0" smtClean="0"/>
          </a:p>
          <a:p>
            <a:endParaRPr lang="en-US" sz="2000" dirty="0" smtClean="0"/>
          </a:p>
          <a:p>
            <a:pPr marL="457200" indent="-457200">
              <a:buAutoNum type="arabicPeriod" startAt="2"/>
            </a:pPr>
            <a:r>
              <a:rPr lang="en-US" sz="2000" dirty="0" smtClean="0"/>
              <a:t>Congress created the Federal Reserve System in 1913. The Fed must work within the objectives Congress established, yet Congress gave the Federal Reserve autonomy to carry out its responsibilities without political pressure. The Federal Reserve System is a central bank under public control, with many checks and balances. </a:t>
            </a:r>
          </a:p>
          <a:p>
            <a:endParaRPr lang="en-US" sz="2000" dirty="0"/>
          </a:p>
        </p:txBody>
      </p:sp>
    </p:spTree>
    <p:extLst>
      <p:ext uri="{BB962C8B-B14F-4D97-AF65-F5344CB8AC3E}">
        <p14:creationId xmlns:p14="http://schemas.microsoft.com/office/powerpoint/2010/main" val="2171835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524315"/>
          </a:xfrm>
          <a:prstGeom prst="rect">
            <a:avLst/>
          </a:prstGeom>
          <a:noFill/>
        </p:spPr>
        <p:txBody>
          <a:bodyPr wrap="square" rtlCol="0">
            <a:spAutoFit/>
          </a:bodyPr>
          <a:lstStyle/>
          <a:p>
            <a:pPr marL="457200" indent="-457200">
              <a:buAutoNum type="arabicPeriod" startAt="4"/>
            </a:pPr>
            <a:r>
              <a:rPr lang="en-US" sz="2000" dirty="0" smtClean="0"/>
              <a:t>The Fed has three main parts: (1) the Board of Governors, (2) 12 regional </a:t>
            </a:r>
          </a:p>
          <a:p>
            <a:r>
              <a:rPr lang="en-US" sz="2000" dirty="0" smtClean="0"/>
              <a:t>        Reserve Banks, and (3) the Federal Reserve Open Market Committee </a:t>
            </a:r>
          </a:p>
          <a:p>
            <a:r>
              <a:rPr lang="en-US" sz="2000" dirty="0"/>
              <a:t> </a:t>
            </a:r>
            <a:r>
              <a:rPr lang="en-US" sz="2000" dirty="0" smtClean="0"/>
              <a:t>       (FOMC).</a:t>
            </a:r>
          </a:p>
          <a:p>
            <a:endParaRPr lang="en-US" sz="2000" dirty="0"/>
          </a:p>
          <a:p>
            <a:pPr marL="457200" indent="-457200">
              <a:buAutoNum type="arabicPeriod" startAt="5"/>
            </a:pPr>
            <a:r>
              <a:rPr lang="en-US" sz="2000" dirty="0" smtClean="0"/>
              <a:t>The Board of Governors (BOG), also called the Federal Reserve Board, is </a:t>
            </a:r>
          </a:p>
          <a:p>
            <a:r>
              <a:rPr lang="en-US" sz="2000" dirty="0"/>
              <a:t> </a:t>
            </a:r>
            <a:r>
              <a:rPr lang="en-US" sz="2000" dirty="0" smtClean="0"/>
              <a:t>       an agency of the federal government located in Washington, D.C. It is the</a:t>
            </a:r>
          </a:p>
          <a:p>
            <a:r>
              <a:rPr lang="en-US" sz="2000" dirty="0"/>
              <a:t> </a:t>
            </a:r>
            <a:r>
              <a:rPr lang="en-US" sz="2000" dirty="0" smtClean="0"/>
              <a:t>       Fed’s centralized component. The BOG consists of seven members who</a:t>
            </a:r>
          </a:p>
          <a:p>
            <a:r>
              <a:rPr lang="en-US" sz="2000" dirty="0"/>
              <a:t> </a:t>
            </a:r>
            <a:r>
              <a:rPr lang="en-US" sz="2000" dirty="0" smtClean="0"/>
              <a:t>       are appointed by the president of the United States and confirmed by the</a:t>
            </a:r>
          </a:p>
          <a:p>
            <a:r>
              <a:rPr lang="en-US" sz="2000" dirty="0"/>
              <a:t> </a:t>
            </a:r>
            <a:r>
              <a:rPr lang="en-US" sz="2000" dirty="0" smtClean="0"/>
              <a:t>       Senate to staggered 14-year terms, which expire every 2 years. Fed </a:t>
            </a:r>
          </a:p>
          <a:p>
            <a:r>
              <a:rPr lang="en-US" sz="2000" dirty="0"/>
              <a:t> </a:t>
            </a:r>
            <a:r>
              <a:rPr lang="en-US" sz="2000" dirty="0" smtClean="0"/>
              <a:t>       governors guide the Federal Reserve’s policy actions. Longer, staggered </a:t>
            </a:r>
          </a:p>
          <a:p>
            <a:r>
              <a:rPr lang="en-US" sz="2000" dirty="0"/>
              <a:t> </a:t>
            </a:r>
            <a:r>
              <a:rPr lang="en-US" sz="2000" dirty="0" smtClean="0"/>
              <a:t>       terms ensure the Fed’s political independence as a central bank. </a:t>
            </a:r>
          </a:p>
          <a:p>
            <a:endParaRPr lang="en-US" sz="2000" dirty="0"/>
          </a:p>
          <a:p>
            <a:r>
              <a:rPr lang="en-US" sz="2000" dirty="0" smtClean="0"/>
              <a:t>        a.  The president of the United States appoints two Fed governors to serve</a:t>
            </a:r>
          </a:p>
          <a:p>
            <a:r>
              <a:rPr lang="en-US" sz="2000" dirty="0"/>
              <a:t> </a:t>
            </a:r>
            <a:r>
              <a:rPr lang="en-US" sz="2000" dirty="0" smtClean="0"/>
              <a:t>            4-year terms as Chair and Vice Chair of the BOG.</a:t>
            </a:r>
          </a:p>
          <a:p>
            <a:endParaRPr lang="en-US" sz="800" dirty="0" smtClean="0"/>
          </a:p>
        </p:txBody>
      </p:sp>
    </p:spTree>
    <p:extLst>
      <p:ext uri="{BB962C8B-B14F-4D97-AF65-F5344CB8AC3E}">
        <p14:creationId xmlns:p14="http://schemas.microsoft.com/office/powerpoint/2010/main" val="2087328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401205"/>
          </a:xfrm>
          <a:prstGeom prst="rect">
            <a:avLst/>
          </a:prstGeom>
          <a:noFill/>
        </p:spPr>
        <p:txBody>
          <a:bodyPr wrap="square" rtlCol="0">
            <a:spAutoFit/>
          </a:bodyPr>
          <a:lstStyle/>
          <a:p>
            <a:pPr marL="457200" indent="-457200">
              <a:buAutoNum type="arabicPeriod" startAt="5"/>
            </a:pPr>
            <a:r>
              <a:rPr lang="en-US" sz="2000" dirty="0" smtClean="0"/>
              <a:t>b.  The Chair reports to Congress twice a year regarding the Fed’s</a:t>
            </a:r>
          </a:p>
          <a:p>
            <a:r>
              <a:rPr lang="en-US" sz="2000" dirty="0"/>
              <a:t> </a:t>
            </a:r>
            <a:r>
              <a:rPr lang="en-US" sz="2000" dirty="0" smtClean="0"/>
              <a:t>            monetary policy objectives, testifies before Congress on numerous</a:t>
            </a:r>
          </a:p>
          <a:p>
            <a:r>
              <a:rPr lang="en-US" sz="2000" dirty="0"/>
              <a:t> </a:t>
            </a:r>
            <a:r>
              <a:rPr lang="en-US" sz="2000" dirty="0" smtClean="0"/>
              <a:t>            other issues, and meets periodically with the Secretary of the Treasury.</a:t>
            </a:r>
            <a:br>
              <a:rPr lang="en-US" sz="2000" dirty="0" smtClean="0"/>
            </a:br>
            <a:r>
              <a:rPr lang="en-US" sz="2000" dirty="0" smtClean="0"/>
              <a:t> </a:t>
            </a:r>
            <a:endParaRPr lang="en-US" sz="2000" dirty="0"/>
          </a:p>
          <a:p>
            <a:pPr marL="457200" indent="-457200">
              <a:buAutoNum type="arabicPeriod" startAt="6"/>
            </a:pPr>
            <a:r>
              <a:rPr lang="en-US" sz="2000" dirty="0" smtClean="0"/>
              <a:t>The structure of the Federal Reserve is complex, yet effective. Reserve Banks operate somewhat independently but under the general oversight of the BOG. </a:t>
            </a:r>
          </a:p>
          <a:p>
            <a:pPr marL="457200" indent="-457200">
              <a:buAutoNum type="arabicPeriod" startAt="6"/>
            </a:pPr>
            <a:endParaRPr lang="en-US" sz="2000" dirty="0"/>
          </a:p>
          <a:p>
            <a:pPr marL="457200" indent="-457200">
              <a:buAutoNum type="arabicPeriod" startAt="6"/>
            </a:pPr>
            <a:r>
              <a:rPr lang="en-US" sz="2000" dirty="0" smtClean="0"/>
              <a:t>Federal Reserve Banks are often called the “bankers’ banks” because they provide services to commercial banks similar to the services commercial banks provide to their customers. Federal Reserve Banks authorize or distribute currency and coin to banks, lend money to banks, and process electronic payments. </a:t>
            </a:r>
          </a:p>
          <a:p>
            <a:r>
              <a:rPr lang="en-US" sz="2000" dirty="0" smtClean="0"/>
              <a:t>        </a:t>
            </a:r>
            <a:endParaRPr lang="en-US" sz="800" dirty="0" smtClean="0"/>
          </a:p>
        </p:txBody>
      </p:sp>
    </p:spTree>
    <p:extLst>
      <p:ext uri="{BB962C8B-B14F-4D97-AF65-F5344CB8AC3E}">
        <p14:creationId xmlns:p14="http://schemas.microsoft.com/office/powerpoint/2010/main" val="1517139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2862322"/>
          </a:xfrm>
          <a:prstGeom prst="rect">
            <a:avLst/>
          </a:prstGeom>
          <a:noFill/>
        </p:spPr>
        <p:txBody>
          <a:bodyPr wrap="square" rtlCol="0">
            <a:spAutoFit/>
          </a:bodyPr>
          <a:lstStyle/>
          <a:p>
            <a:pPr marL="457200" indent="-457200">
              <a:buAutoNum type="arabicPeriod" startAt="8"/>
            </a:pPr>
            <a:r>
              <a:rPr lang="en-US" sz="2000" dirty="0" smtClean="0"/>
              <a:t>Reserve Banks also serve as fiscal agents for the U.S. government. They maintain accounts for the U.S. Treasury, process government checks, and conduct government securities auctions. </a:t>
            </a:r>
          </a:p>
          <a:p>
            <a:pPr marL="457200" indent="-457200">
              <a:buAutoNum type="arabicPeriod" startAt="8"/>
            </a:pPr>
            <a:endParaRPr lang="en-US" sz="2000" dirty="0"/>
          </a:p>
          <a:p>
            <a:pPr marL="457200" indent="-457200">
              <a:buAutoNum type="arabicPeriod" startAt="8"/>
            </a:pPr>
            <a:r>
              <a:rPr lang="en-US" sz="2000" dirty="0" smtClean="0"/>
              <a:t>Economists at Reserve Banks conduct regional, national, and international research; prepare Reserve Bank presidents for their participation on the FOMC; and distribute information about the economy through publications, speeches, educational workshops, and websites. </a:t>
            </a:r>
          </a:p>
          <a:p>
            <a:endParaRPr lang="en-US" sz="2000" dirty="0"/>
          </a:p>
        </p:txBody>
      </p:sp>
    </p:spTree>
    <p:extLst>
      <p:ext uri="{BB962C8B-B14F-4D97-AF65-F5344CB8AC3E}">
        <p14:creationId xmlns:p14="http://schemas.microsoft.com/office/powerpoint/2010/main" val="3277756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955203"/>
          </a:xfrm>
          <a:prstGeom prst="rect">
            <a:avLst/>
          </a:prstGeom>
          <a:noFill/>
        </p:spPr>
        <p:txBody>
          <a:bodyPr wrap="square" rtlCol="0">
            <a:spAutoFit/>
          </a:bodyPr>
          <a:lstStyle/>
          <a:p>
            <a:pPr marL="457200" indent="-457200">
              <a:buAutoNum type="arabicPeriod" startAt="10"/>
            </a:pPr>
            <a:r>
              <a:rPr lang="en-US" sz="2000" dirty="0" smtClean="0"/>
              <a:t>The FOMC is the Fed’s chief body for monetary policy.</a:t>
            </a:r>
          </a:p>
          <a:p>
            <a:pPr marL="457200" indent="-457200">
              <a:buAutoNum type="arabicPeriod" startAt="10"/>
            </a:pPr>
            <a:endParaRPr lang="en-US" sz="800" dirty="0"/>
          </a:p>
          <a:p>
            <a:r>
              <a:rPr lang="en-US" sz="2000" dirty="0"/>
              <a:t> </a:t>
            </a:r>
            <a:r>
              <a:rPr lang="en-US" sz="2000" dirty="0" smtClean="0"/>
              <a:t>        a.  By tradition, the Chair of the FOMC is also the Chair of the BOG. The </a:t>
            </a:r>
          </a:p>
          <a:p>
            <a:r>
              <a:rPr lang="en-US" sz="2000" dirty="0"/>
              <a:t> </a:t>
            </a:r>
            <a:r>
              <a:rPr lang="en-US" sz="2000" dirty="0" smtClean="0"/>
              <a:t>             FOMC includes the 7 Fed governors and the 12 District Reserve Bank</a:t>
            </a:r>
          </a:p>
          <a:p>
            <a:r>
              <a:rPr lang="en-US" sz="2000" dirty="0"/>
              <a:t> </a:t>
            </a:r>
            <a:r>
              <a:rPr lang="en-US" sz="2000" dirty="0" smtClean="0"/>
              <a:t>             presidents. </a:t>
            </a:r>
          </a:p>
          <a:p>
            <a:pPr marL="457200" indent="-457200">
              <a:buAutoNum type="arabicPeriod" startAt="8"/>
            </a:pPr>
            <a:endParaRPr lang="en-US" sz="800" dirty="0" smtClean="0"/>
          </a:p>
          <a:p>
            <a:r>
              <a:rPr lang="en-US" sz="2000" dirty="0" smtClean="0"/>
              <a:t>        b.  At any time, only 12 of the members vote on policy decisions. These </a:t>
            </a:r>
          </a:p>
          <a:p>
            <a:r>
              <a:rPr lang="en-US" sz="2000" dirty="0"/>
              <a:t> </a:t>
            </a:r>
            <a:r>
              <a:rPr lang="en-US" sz="2000" dirty="0" smtClean="0"/>
              <a:t>             include the 7 members of the BOG, the president of the Federal</a:t>
            </a:r>
          </a:p>
          <a:p>
            <a:r>
              <a:rPr lang="en-US" sz="2000" dirty="0"/>
              <a:t> </a:t>
            </a:r>
            <a:r>
              <a:rPr lang="en-US" sz="2000" dirty="0" smtClean="0"/>
              <a:t>            Reserve Bank of New York, and 4 other Reserve Bank presidents.</a:t>
            </a:r>
          </a:p>
          <a:p>
            <a:r>
              <a:rPr lang="en-US" sz="2000" dirty="0"/>
              <a:t> </a:t>
            </a:r>
            <a:r>
              <a:rPr lang="en-US" sz="2000" dirty="0" smtClean="0"/>
              <a:t>            Although Reserve Bank presidents vote on a rotating basis, all of them </a:t>
            </a:r>
          </a:p>
          <a:p>
            <a:r>
              <a:rPr lang="en-US" sz="2000" dirty="0"/>
              <a:t> </a:t>
            </a:r>
            <a:r>
              <a:rPr lang="en-US" sz="2000" dirty="0" smtClean="0"/>
              <a:t>            attend and participate in the deliberations at FOMC meetings even</a:t>
            </a:r>
          </a:p>
          <a:p>
            <a:r>
              <a:rPr lang="en-US" sz="2000" dirty="0"/>
              <a:t> </a:t>
            </a:r>
            <a:r>
              <a:rPr lang="en-US" sz="2000" dirty="0" smtClean="0"/>
              <a:t>            when they are not voting members. </a:t>
            </a:r>
          </a:p>
          <a:p>
            <a:endParaRPr lang="en-US" sz="800" dirty="0"/>
          </a:p>
          <a:p>
            <a:r>
              <a:rPr lang="en-US" sz="2000" dirty="0" smtClean="0"/>
              <a:t>        c.  The FOMC typically meets eight times a year in Washington, D.C. If </a:t>
            </a:r>
          </a:p>
          <a:p>
            <a:r>
              <a:rPr lang="en-US" sz="2000" dirty="0"/>
              <a:t> </a:t>
            </a:r>
            <a:r>
              <a:rPr lang="en-US" sz="2000" dirty="0" smtClean="0"/>
              <a:t>            economic conditions require additional meetings, the FOMC can and</a:t>
            </a:r>
          </a:p>
          <a:p>
            <a:r>
              <a:rPr lang="en-US" sz="2000" dirty="0"/>
              <a:t> </a:t>
            </a:r>
            <a:r>
              <a:rPr lang="en-US" sz="2000" dirty="0" smtClean="0"/>
              <a:t>            does meet more often.  </a:t>
            </a:r>
          </a:p>
          <a:p>
            <a:endParaRPr lang="en-US" sz="2000" dirty="0"/>
          </a:p>
        </p:txBody>
      </p:sp>
    </p:spTree>
    <p:extLst>
      <p:ext uri="{BB962C8B-B14F-4D97-AF65-F5344CB8AC3E}">
        <p14:creationId xmlns:p14="http://schemas.microsoft.com/office/powerpoint/2010/main" val="2889098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216539"/>
          </a:xfrm>
          <a:prstGeom prst="rect">
            <a:avLst/>
          </a:prstGeom>
          <a:noFill/>
        </p:spPr>
        <p:txBody>
          <a:bodyPr wrap="square" rtlCol="0">
            <a:spAutoFit/>
          </a:bodyPr>
          <a:lstStyle/>
          <a:p>
            <a:pPr marL="457200" indent="-457200">
              <a:buAutoNum type="arabicPeriod" startAt="11"/>
            </a:pPr>
            <a:r>
              <a:rPr lang="en-US" sz="2000" dirty="0" smtClean="0"/>
              <a:t> The Federal Reserve System has a dual mandate from Congress. By law, </a:t>
            </a:r>
          </a:p>
          <a:p>
            <a:r>
              <a:rPr lang="en-US" sz="2000" dirty="0"/>
              <a:t> </a:t>
            </a:r>
            <a:r>
              <a:rPr lang="en-US" sz="2000" dirty="0" smtClean="0"/>
              <a:t>        the Fed must pursue the economic goals of price stability and maximum</a:t>
            </a:r>
          </a:p>
          <a:p>
            <a:r>
              <a:rPr lang="en-US" sz="2000" dirty="0"/>
              <a:t> </a:t>
            </a:r>
            <a:r>
              <a:rPr lang="en-US" sz="2000" dirty="0" smtClean="0"/>
              <a:t>        employment. It does this by managing the nation’s system of money and    </a:t>
            </a:r>
          </a:p>
          <a:p>
            <a:r>
              <a:rPr lang="en-US" sz="2000" dirty="0"/>
              <a:t> </a:t>
            </a:r>
            <a:r>
              <a:rPr lang="en-US" sz="2000" dirty="0" smtClean="0"/>
              <a:t>        credit—in other words, by conducting monetary policy. The Fed can</a:t>
            </a:r>
          </a:p>
          <a:p>
            <a:r>
              <a:rPr lang="en-US" sz="2000" dirty="0"/>
              <a:t> </a:t>
            </a:r>
            <a:r>
              <a:rPr lang="en-US" sz="2000" dirty="0" smtClean="0"/>
              <a:t>        pursue expansionary and/or contractionary monetary policy.</a:t>
            </a:r>
          </a:p>
          <a:p>
            <a:endParaRPr lang="en-US" sz="2000" dirty="0"/>
          </a:p>
          <a:p>
            <a:pPr marL="457200" indent="-457200">
              <a:buAutoNum type="arabicPeriod" startAt="12"/>
            </a:pPr>
            <a:r>
              <a:rPr lang="en-US" sz="2000" dirty="0" smtClean="0"/>
              <a:t>Expansionary policy actions are intended to increase economic activity, and contractionary policy actions are intended to moderate or decrease economic activity.  </a:t>
            </a:r>
          </a:p>
          <a:p>
            <a:pPr marL="457200" indent="-457200">
              <a:buAutoNum type="arabicPeriod" startAt="10"/>
            </a:pPr>
            <a:endParaRPr lang="en-US" sz="800" dirty="0"/>
          </a:p>
          <a:p>
            <a:r>
              <a:rPr lang="en-US" sz="2000" dirty="0" smtClean="0"/>
              <a:t>        a.  Expansionary monetary policy refers to actions taken by the Federal</a:t>
            </a:r>
          </a:p>
          <a:p>
            <a:r>
              <a:rPr lang="en-US" sz="2000" dirty="0"/>
              <a:t> </a:t>
            </a:r>
            <a:r>
              <a:rPr lang="en-US" sz="2000" dirty="0" smtClean="0"/>
              <a:t>            Reserve to increase the growth of the money supply and the amount of</a:t>
            </a:r>
          </a:p>
          <a:p>
            <a:r>
              <a:rPr lang="en-US" sz="2000" dirty="0"/>
              <a:t> </a:t>
            </a:r>
            <a:r>
              <a:rPr lang="en-US" sz="2000" dirty="0" smtClean="0"/>
              <a:t>            credit available.</a:t>
            </a:r>
          </a:p>
          <a:p>
            <a:endParaRPr lang="en-US" sz="2000" dirty="0"/>
          </a:p>
        </p:txBody>
      </p:sp>
    </p:spTree>
    <p:extLst>
      <p:ext uri="{BB962C8B-B14F-4D97-AF65-F5344CB8AC3E}">
        <p14:creationId xmlns:p14="http://schemas.microsoft.com/office/powerpoint/2010/main" val="2347042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4524315"/>
          </a:xfrm>
          <a:prstGeom prst="rect">
            <a:avLst/>
          </a:prstGeom>
          <a:noFill/>
        </p:spPr>
        <p:txBody>
          <a:bodyPr wrap="square" rtlCol="0">
            <a:spAutoFit/>
          </a:bodyPr>
          <a:lstStyle/>
          <a:p>
            <a:pPr marL="457200" indent="-457200">
              <a:buAutoNum type="arabicPeriod" startAt="12"/>
            </a:pPr>
            <a:r>
              <a:rPr lang="en-US" sz="2000" dirty="0" smtClean="0"/>
              <a:t>b.  Contractionary monetary policy refers to actions taken by the Federal</a:t>
            </a:r>
          </a:p>
          <a:p>
            <a:r>
              <a:rPr lang="en-US" sz="2000" dirty="0"/>
              <a:t> </a:t>
            </a:r>
            <a:r>
              <a:rPr lang="en-US" sz="2000" dirty="0" smtClean="0"/>
              <a:t>             Reserve to decrease the growth of the money supply and the amount</a:t>
            </a:r>
          </a:p>
          <a:p>
            <a:r>
              <a:rPr lang="en-US" sz="2000" dirty="0"/>
              <a:t> </a:t>
            </a:r>
            <a:r>
              <a:rPr lang="en-US" sz="2000" dirty="0" smtClean="0"/>
              <a:t>             of credit available. </a:t>
            </a:r>
          </a:p>
          <a:p>
            <a:pPr marL="457200" indent="-457200">
              <a:buAutoNum type="arabicPeriod" startAt="12"/>
            </a:pPr>
            <a:endParaRPr lang="en-US" sz="2000" dirty="0"/>
          </a:p>
          <a:p>
            <a:r>
              <a:rPr lang="en-US" sz="2000" dirty="0" smtClean="0"/>
              <a:t>13.  The Fed has four main tools to achieve its monetary policy goals:</a:t>
            </a:r>
          </a:p>
          <a:p>
            <a:pPr marL="457200" indent="-457200">
              <a:buAutoNum type="arabicPeriod" startAt="12"/>
            </a:pPr>
            <a:endParaRPr lang="en-US" sz="800" dirty="0"/>
          </a:p>
          <a:p>
            <a:r>
              <a:rPr lang="en-US" sz="2000" dirty="0" smtClean="0"/>
              <a:t>        a.  Open market operations</a:t>
            </a:r>
          </a:p>
          <a:p>
            <a:r>
              <a:rPr lang="en-US" sz="2000" dirty="0" smtClean="0"/>
              <a:t>       </a:t>
            </a:r>
          </a:p>
          <a:p>
            <a:r>
              <a:rPr lang="en-US" sz="2000" dirty="0"/>
              <a:t> </a:t>
            </a:r>
            <a:r>
              <a:rPr lang="en-US" sz="2000" dirty="0" smtClean="0"/>
              <a:t>             i.     Open market operations refers to the Fed buying and selling </a:t>
            </a:r>
          </a:p>
          <a:p>
            <a:r>
              <a:rPr lang="en-US" sz="2000" dirty="0"/>
              <a:t> </a:t>
            </a:r>
            <a:r>
              <a:rPr lang="en-US" sz="2000" dirty="0" smtClean="0"/>
              <a:t>                    government securities from its portfolio. It is the most frequently</a:t>
            </a:r>
          </a:p>
          <a:p>
            <a:r>
              <a:rPr lang="en-US" sz="2000" dirty="0"/>
              <a:t> </a:t>
            </a:r>
            <a:r>
              <a:rPr lang="en-US" sz="2000" dirty="0" smtClean="0"/>
              <a:t>                    used monetary policy tool by far. </a:t>
            </a:r>
          </a:p>
          <a:p>
            <a:endParaRPr lang="en-US" sz="2000" dirty="0"/>
          </a:p>
          <a:p>
            <a:r>
              <a:rPr lang="en-US" sz="2000" dirty="0" smtClean="0"/>
              <a:t>               </a:t>
            </a:r>
            <a:endParaRPr lang="en-US" sz="2000" dirty="0"/>
          </a:p>
          <a:p>
            <a:r>
              <a:rPr lang="en-US" sz="2000" dirty="0" smtClean="0"/>
              <a:t> </a:t>
            </a:r>
          </a:p>
          <a:p>
            <a:endParaRPr lang="en-US" sz="2000" dirty="0"/>
          </a:p>
        </p:txBody>
      </p:sp>
    </p:spTree>
    <p:extLst>
      <p:ext uri="{BB962C8B-B14F-4D97-AF65-F5344CB8AC3E}">
        <p14:creationId xmlns:p14="http://schemas.microsoft.com/office/powerpoint/2010/main" val="2291461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5: THE FEDERAL RESERVE SYSTEM</a:t>
            </a:r>
          </a:p>
          <a:p>
            <a:pPr algn="ctr"/>
            <a:endParaRPr lang="en-US" sz="1000" b="1" dirty="0"/>
          </a:p>
          <a:p>
            <a:pPr algn="ctr"/>
            <a:r>
              <a:rPr lang="en-US" sz="2800" b="1" dirty="0" smtClean="0"/>
              <a:t>TALKING POINTS</a:t>
            </a:r>
            <a:endParaRPr lang="en-US" sz="2800" b="1" dirty="0"/>
          </a:p>
        </p:txBody>
      </p:sp>
      <p:sp>
        <p:nvSpPr>
          <p:cNvPr id="6" name="Rectangle 5"/>
          <p:cNvSpPr/>
          <p:nvPr/>
        </p:nvSpPr>
        <p:spPr>
          <a:xfrm>
            <a:off x="2438400" y="83536"/>
            <a:ext cx="3151120" cy="369332"/>
          </a:xfrm>
          <a:prstGeom prst="rect">
            <a:avLst/>
          </a:prstGeom>
        </p:spPr>
        <p:txBody>
          <a:bodyPr wrap="none">
            <a:spAutoFit/>
          </a:bodyPr>
          <a:lstStyle/>
          <a:p>
            <a:pPr algn="ctr"/>
            <a:r>
              <a:rPr lang="en-US" b="1" dirty="0" smtClean="0">
                <a:solidFill>
                  <a:schemeClr val="bg1"/>
                </a:solidFill>
              </a:rPr>
              <a:t>THE FEDERAL RESERVE SYSTEM</a:t>
            </a:r>
          </a:p>
        </p:txBody>
      </p:sp>
      <p:sp>
        <p:nvSpPr>
          <p:cNvPr id="7" name="TextBox 6"/>
          <p:cNvSpPr txBox="1"/>
          <p:nvPr/>
        </p:nvSpPr>
        <p:spPr>
          <a:xfrm>
            <a:off x="381000" y="2286000"/>
            <a:ext cx="8305800" cy="5324535"/>
          </a:xfrm>
          <a:prstGeom prst="rect">
            <a:avLst/>
          </a:prstGeom>
          <a:noFill/>
        </p:spPr>
        <p:txBody>
          <a:bodyPr wrap="square" rtlCol="0">
            <a:spAutoFit/>
          </a:bodyPr>
          <a:lstStyle/>
          <a:p>
            <a:pPr marL="457200" indent="-457200">
              <a:buAutoNum type="arabicPeriod" startAt="13"/>
            </a:pPr>
            <a:r>
              <a:rPr lang="en-US" sz="2000" dirty="0" smtClean="0"/>
              <a:t>a.   ii.    Buying and selling securities affects an important interest rate </a:t>
            </a:r>
          </a:p>
          <a:p>
            <a:r>
              <a:rPr lang="en-US" sz="2000" dirty="0" smtClean="0"/>
              <a:t>                     called the federal funds rate. The federal funds rate is the interest</a:t>
            </a:r>
          </a:p>
          <a:p>
            <a:r>
              <a:rPr lang="en-US" sz="2000" dirty="0"/>
              <a:t> </a:t>
            </a:r>
            <a:r>
              <a:rPr lang="en-US" sz="2000" dirty="0" smtClean="0"/>
              <a:t>                    rate that banks charge one another for overnight loans. It is an</a:t>
            </a:r>
          </a:p>
          <a:p>
            <a:r>
              <a:rPr lang="en-US" sz="2000" dirty="0"/>
              <a:t> </a:t>
            </a:r>
            <a:r>
              <a:rPr lang="en-US" sz="2000" dirty="0" smtClean="0"/>
              <a:t>                    important rate because it influences other interest rates in the</a:t>
            </a:r>
          </a:p>
          <a:p>
            <a:r>
              <a:rPr lang="en-US" sz="2000" dirty="0"/>
              <a:t> </a:t>
            </a:r>
            <a:r>
              <a:rPr lang="en-US" sz="2000" dirty="0" smtClean="0"/>
              <a:t>                    economy. For example, if the federal funds rate rises, home loan</a:t>
            </a:r>
          </a:p>
          <a:p>
            <a:r>
              <a:rPr lang="en-US" sz="2000" dirty="0"/>
              <a:t> </a:t>
            </a:r>
            <a:r>
              <a:rPr lang="en-US" sz="2000" dirty="0" smtClean="0"/>
              <a:t>                    rates and car loan rates will likely rise as well. The FOMC</a:t>
            </a:r>
          </a:p>
          <a:p>
            <a:r>
              <a:rPr lang="en-US" sz="2000" dirty="0"/>
              <a:t> </a:t>
            </a:r>
            <a:r>
              <a:rPr lang="en-US" sz="2000" dirty="0" smtClean="0"/>
              <a:t>                    establishes a target for the federal funds rate and then uses open</a:t>
            </a:r>
          </a:p>
          <a:p>
            <a:r>
              <a:rPr lang="en-US" sz="2000" dirty="0"/>
              <a:t> </a:t>
            </a:r>
            <a:r>
              <a:rPr lang="en-US" sz="2000" dirty="0" smtClean="0"/>
              <a:t>                    market operations to move the rate toward that target. </a:t>
            </a:r>
          </a:p>
          <a:p>
            <a:endParaRPr lang="en-US" sz="2000" dirty="0"/>
          </a:p>
          <a:p>
            <a:r>
              <a:rPr lang="en-US" sz="2000" dirty="0" smtClean="0"/>
              <a:t>              iii.   The term “open market” means that market forces and not the </a:t>
            </a:r>
          </a:p>
          <a:p>
            <a:r>
              <a:rPr lang="en-US" sz="2000" dirty="0"/>
              <a:t> </a:t>
            </a:r>
            <a:r>
              <a:rPr lang="en-US" sz="2000" dirty="0" smtClean="0"/>
              <a:t>                    Fed itself decide with which securities dealers the Fed will buy and</a:t>
            </a:r>
          </a:p>
          <a:p>
            <a:r>
              <a:rPr lang="en-US" sz="2000" dirty="0"/>
              <a:t> </a:t>
            </a:r>
            <a:r>
              <a:rPr lang="en-US" sz="2000" dirty="0" smtClean="0"/>
              <a:t>                    sell government securities—that is, various securities dealers</a:t>
            </a:r>
          </a:p>
          <a:p>
            <a:r>
              <a:rPr lang="en-US" sz="2000" dirty="0"/>
              <a:t> </a:t>
            </a:r>
            <a:r>
              <a:rPr lang="en-US" sz="2000" dirty="0" smtClean="0"/>
              <a:t>                    compete against each other in the government securities market</a:t>
            </a:r>
          </a:p>
          <a:p>
            <a:r>
              <a:rPr lang="en-US" sz="2000" dirty="0"/>
              <a:t> </a:t>
            </a:r>
            <a:r>
              <a:rPr lang="en-US" sz="2000" dirty="0" smtClean="0"/>
              <a:t>                    based on price. </a:t>
            </a:r>
            <a:endParaRPr lang="en-US" sz="2000" dirty="0"/>
          </a:p>
          <a:p>
            <a:r>
              <a:rPr lang="en-US" sz="2000" dirty="0" smtClean="0"/>
              <a:t>               </a:t>
            </a:r>
            <a:endParaRPr lang="en-US" sz="2000" dirty="0"/>
          </a:p>
          <a:p>
            <a:r>
              <a:rPr lang="en-US" sz="2000" dirty="0" smtClean="0"/>
              <a:t> </a:t>
            </a:r>
          </a:p>
          <a:p>
            <a:endParaRPr lang="en-US" sz="2000" dirty="0"/>
          </a:p>
        </p:txBody>
      </p:sp>
    </p:spTree>
    <p:extLst>
      <p:ext uri="{BB962C8B-B14F-4D97-AF65-F5344CB8AC3E}">
        <p14:creationId xmlns:p14="http://schemas.microsoft.com/office/powerpoint/2010/main" val="1903918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2024</Words>
  <Application>Microsoft Office PowerPoint</Application>
  <PresentationFormat>On-screen Show (4:3)</PresentationFormat>
  <Paragraphs>274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Flowers, Barbara</dc:creator>
  <cp:lastModifiedBy>Matzenbacher, Andria L</cp:lastModifiedBy>
  <cp:revision>15</cp:revision>
  <dcterms:created xsi:type="dcterms:W3CDTF">2014-08-29T20:19:38Z</dcterms:created>
  <dcterms:modified xsi:type="dcterms:W3CDTF">2014-09-03T14:36:02Z</dcterms:modified>
</cp:coreProperties>
</file>