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0" r:id="rId5"/>
    <p:sldId id="261" r:id="rId6"/>
    <p:sldId id="257" r:id="rId7"/>
    <p:sldId id="264" r:id="rId8"/>
    <p:sldId id="266" r:id="rId9"/>
    <p:sldId id="268" r:id="rId10"/>
    <p:sldId id="269" r:id="rId11"/>
    <p:sldId id="270" r:id="rId12"/>
    <p:sldId id="272" r:id="rId13"/>
    <p:sldId id="274" r:id="rId14"/>
    <p:sldId id="275" r:id="rId15"/>
    <p:sldId id="276" r:id="rId16"/>
    <p:sldId id="278" r:id="rId17"/>
    <p:sldId id="280" r:id="rId18"/>
    <p:sldId id="28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7D35B0-58F0-4F9E-B7C1-7F6B269FBA72}"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3870441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D35B0-58F0-4F9E-B7C1-7F6B269FBA72}"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2255162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D35B0-58F0-4F9E-B7C1-7F6B269FBA72}"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384946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D35B0-58F0-4F9E-B7C1-7F6B269FBA72}"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275741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7D35B0-58F0-4F9E-B7C1-7F6B269FBA72}" type="datetimeFigureOut">
              <a:rPr lang="en-US" smtClean="0"/>
              <a:t>9/3/2014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4052704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7D35B0-58F0-4F9E-B7C1-7F6B269FBA72}"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211719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7D35B0-58F0-4F9E-B7C1-7F6B269FBA72}" type="datetimeFigureOut">
              <a:rPr lang="en-US" smtClean="0"/>
              <a:t>9/3/2014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311657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7D35B0-58F0-4F9E-B7C1-7F6B269FBA72}" type="datetimeFigureOut">
              <a:rPr lang="en-US" smtClean="0"/>
              <a:t>9/3/2014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3522739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D35B0-58F0-4F9E-B7C1-7F6B269FBA72}" type="datetimeFigureOut">
              <a:rPr lang="en-US" smtClean="0"/>
              <a:t>9/3/2014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2478878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D35B0-58F0-4F9E-B7C1-7F6B269FBA72}"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405811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D35B0-58F0-4F9E-B7C1-7F6B269FBA72}" type="datetimeFigureOut">
              <a:rPr lang="en-US" smtClean="0"/>
              <a:t>9/3/2014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3E6526-61B8-4D49-851E-8763AE948E2A}" type="slidenum">
              <a:rPr lang="en-US" smtClean="0"/>
              <a:t>‹#›</a:t>
            </a:fld>
            <a:endParaRPr lang="en-US"/>
          </a:p>
        </p:txBody>
      </p:sp>
    </p:spTree>
    <p:extLst>
      <p:ext uri="{BB962C8B-B14F-4D97-AF65-F5344CB8AC3E}">
        <p14:creationId xmlns:p14="http://schemas.microsoft.com/office/powerpoint/2010/main" val="3633270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D35B0-58F0-4F9E-B7C1-7F6B269FBA72}" type="datetimeFigureOut">
              <a:rPr lang="en-US" smtClean="0"/>
              <a:t>9/3/2014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E6526-61B8-4D49-851E-8763AE948E2A}" type="slidenum">
              <a:rPr lang="en-US" smtClean="0"/>
              <a:t>‹#›</a:t>
            </a:fld>
            <a:endParaRPr lang="en-US"/>
          </a:p>
        </p:txBody>
      </p:sp>
    </p:spTree>
    <p:extLst>
      <p:ext uri="{BB962C8B-B14F-4D97-AF65-F5344CB8AC3E}">
        <p14:creationId xmlns:p14="http://schemas.microsoft.com/office/powerpoint/2010/main" val="3533044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6247864"/>
          </a:xfrm>
          <a:prstGeom prst="rect">
            <a:avLst/>
          </a:prstGeom>
          <a:noFill/>
        </p:spPr>
        <p:txBody>
          <a:bodyPr wrap="square" rtlCol="0">
            <a:spAutoFit/>
          </a:bodyPr>
          <a:lstStyle/>
          <a:p>
            <a:pPr marL="457200" indent="-457200">
              <a:buAutoNum type="arabicPeriod"/>
            </a:pPr>
            <a:r>
              <a:rPr lang="en-US" sz="2000" dirty="0" smtClean="0"/>
              <a:t>People’s income is saved, spent on goods and services, or used to pay taxes. People choose between immediate spending and saving for future consumption. Because some people are less patient than others, they choose immediate spending over saving.</a:t>
            </a:r>
          </a:p>
          <a:p>
            <a:endParaRPr lang="en-US" sz="2000" dirty="0" smtClean="0"/>
          </a:p>
          <a:p>
            <a:pPr marL="457200" indent="-457200">
              <a:buAutoNum type="arabicPeriod" startAt="2"/>
            </a:pPr>
            <a:r>
              <a:rPr lang="en-US" sz="2000" dirty="0" smtClean="0"/>
              <a:t>Setting a savings goal can serve as an incentive to encourage people to save. And, having a savings plan helps people reach their savings goals.</a:t>
            </a:r>
          </a:p>
          <a:p>
            <a:pPr marL="457200" indent="-457200">
              <a:buAutoNum type="arabicPeriod" startAt="2"/>
            </a:pPr>
            <a:endParaRPr lang="en-US" sz="2000" dirty="0"/>
          </a:p>
          <a:p>
            <a:pPr marL="457200" indent="-457200">
              <a:buAutoNum type="arabicPeriod" startAt="2"/>
            </a:pPr>
            <a:r>
              <a:rPr lang="en-US" sz="2000" dirty="0" smtClean="0"/>
              <a:t>People may choose to save money in many places. For example, they can save at home</a:t>
            </a:r>
            <a:r>
              <a:rPr lang="en-US" sz="2000" dirty="0" smtClean="0"/>
              <a:t>, </a:t>
            </a:r>
            <a:r>
              <a:rPr lang="en-US" sz="2000" dirty="0" smtClean="0"/>
              <a:t>a commercial bank, a credit union, or a savings and loan.</a:t>
            </a:r>
          </a:p>
          <a:p>
            <a:pPr marL="457200" indent="-457200">
              <a:buAutoNum type="arabicPeriod" startAt="2"/>
            </a:pPr>
            <a:endParaRPr lang="en-US" sz="2000" dirty="0"/>
          </a:p>
          <a:p>
            <a:pPr marL="457200" indent="-457200">
              <a:buAutoNum type="arabicPeriod" startAt="2"/>
            </a:pPr>
            <a:r>
              <a:rPr lang="en-US" sz="2000" dirty="0" smtClean="0"/>
              <a:t>Banks and other financial institutions often pay interest on deposits. People also deposit money in banks because banks are a safe place to keep money.</a:t>
            </a:r>
          </a:p>
          <a:p>
            <a:pPr marL="457200" indent="-457200">
              <a:buAutoNum type="arabicPeriod"/>
            </a:pPr>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3354332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INVESTING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093428"/>
          </a:xfrm>
          <a:prstGeom prst="rect">
            <a:avLst/>
          </a:prstGeom>
          <a:noFill/>
        </p:spPr>
        <p:txBody>
          <a:bodyPr wrap="square" rtlCol="0">
            <a:spAutoFit/>
          </a:bodyPr>
          <a:lstStyle/>
          <a:p>
            <a:pPr marL="457200" indent="-457200">
              <a:buAutoNum type="arabicPeriod" startAt="12"/>
            </a:pPr>
            <a:r>
              <a:rPr lang="en-US" sz="2000" dirty="0" smtClean="0"/>
              <a:t>Diversification involves investing in different types of financial assets in </a:t>
            </a:r>
          </a:p>
          <a:p>
            <a:r>
              <a:rPr lang="en-US" sz="2000" dirty="0"/>
              <a:t> </a:t>
            </a:r>
            <a:r>
              <a:rPr lang="en-US" sz="2000" dirty="0" smtClean="0"/>
              <a:t>       order to lower investment risk.</a:t>
            </a:r>
          </a:p>
          <a:p>
            <a:endParaRPr lang="en-US" sz="2000" dirty="0"/>
          </a:p>
          <a:p>
            <a:pPr marL="457200" indent="-457200">
              <a:buAutoNum type="arabicPeriod" startAt="13"/>
            </a:pPr>
            <a:r>
              <a:rPr lang="en-US" sz="2000" dirty="0" smtClean="0"/>
              <a:t>People planning to invest should be aware of the following common poor</a:t>
            </a:r>
          </a:p>
          <a:p>
            <a:r>
              <a:rPr lang="en-US" sz="2000" dirty="0"/>
              <a:t> </a:t>
            </a:r>
            <a:r>
              <a:rPr lang="en-US" sz="2000" dirty="0" smtClean="0"/>
              <a:t>       choices based on faulty logic:</a:t>
            </a:r>
          </a:p>
          <a:p>
            <a:endParaRPr lang="en-US" sz="2000" dirty="0"/>
          </a:p>
          <a:p>
            <a:r>
              <a:rPr lang="en-US" sz="2000" dirty="0" smtClean="0"/>
              <a:t>        a.  </a:t>
            </a:r>
            <a:r>
              <a:rPr lang="en-US" sz="2000" dirty="0" smtClean="0"/>
              <a:t>selling </a:t>
            </a:r>
            <a:r>
              <a:rPr lang="en-US" sz="2000" dirty="0" smtClean="0"/>
              <a:t>assets at a loss based on the belief that losses weigh more </a:t>
            </a:r>
          </a:p>
          <a:p>
            <a:r>
              <a:rPr lang="en-US" sz="2000" dirty="0" smtClean="0"/>
              <a:t>             heavily than gains, and </a:t>
            </a:r>
            <a:br>
              <a:rPr lang="en-US" sz="2000" dirty="0" smtClean="0"/>
            </a:br>
            <a:endParaRPr lang="en-US" sz="2000" dirty="0" smtClean="0"/>
          </a:p>
          <a:p>
            <a:r>
              <a:rPr lang="en-US" sz="2000" dirty="0" smtClean="0"/>
              <a:t>        b.  </a:t>
            </a:r>
            <a:r>
              <a:rPr lang="en-US" sz="2000" dirty="0" smtClean="0"/>
              <a:t>investing </a:t>
            </a:r>
            <a:r>
              <a:rPr lang="en-US" sz="2000" dirty="0" smtClean="0"/>
              <a:t>only in assets that are more familiar (i.e., employer’s </a:t>
            </a:r>
          </a:p>
          <a:p>
            <a:r>
              <a:rPr lang="en-US" sz="2000" dirty="0" smtClean="0"/>
              <a:t>             stock or domestic stocks).</a:t>
            </a:r>
          </a:p>
          <a:p>
            <a:endParaRPr lang="en-US" sz="2000" dirty="0"/>
          </a:p>
          <a:p>
            <a:pPr marL="457200" indent="-457200">
              <a:buAutoNum type="arabicPeriod" startAt="10"/>
            </a:pPr>
            <a:endParaRPr lang="en-US" sz="2000" dirty="0"/>
          </a:p>
        </p:txBody>
      </p:sp>
    </p:spTree>
    <p:extLst>
      <p:ext uri="{BB962C8B-B14F-4D97-AF65-F5344CB8AC3E}">
        <p14:creationId xmlns:p14="http://schemas.microsoft.com/office/powerpoint/2010/main" val="1895962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INVESTING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2554545"/>
          </a:xfrm>
          <a:prstGeom prst="rect">
            <a:avLst/>
          </a:prstGeom>
          <a:noFill/>
        </p:spPr>
        <p:txBody>
          <a:bodyPr wrap="square" rtlCol="0">
            <a:spAutoFit/>
          </a:bodyPr>
          <a:lstStyle/>
          <a:p>
            <a:pPr marL="457200" indent="-457200">
              <a:buAutoNum type="arabicPeriod" startAt="14"/>
            </a:pPr>
            <a:r>
              <a:rPr lang="en-US" sz="2000" dirty="0" smtClean="0"/>
              <a:t>People planning to invest should recognize that “If it sounds too good to </a:t>
            </a:r>
          </a:p>
          <a:p>
            <a:r>
              <a:rPr lang="en-US" sz="2000" dirty="0"/>
              <a:t> </a:t>
            </a:r>
            <a:r>
              <a:rPr lang="en-US" sz="2000" dirty="0" smtClean="0"/>
              <a:t>       be true, it is.”</a:t>
            </a:r>
          </a:p>
          <a:p>
            <a:endParaRPr lang="en-US" sz="2000" dirty="0"/>
          </a:p>
          <a:p>
            <a:pPr marL="457200" indent="-457200">
              <a:buAutoNum type="arabicPeriod" startAt="15"/>
            </a:pPr>
            <a:r>
              <a:rPr lang="en-US" sz="2000" dirty="0" smtClean="0"/>
              <a:t>There is a role for government when individuals do not have access to </a:t>
            </a:r>
          </a:p>
          <a:p>
            <a:r>
              <a:rPr lang="en-US" sz="2000" dirty="0"/>
              <a:t> </a:t>
            </a:r>
            <a:r>
              <a:rPr lang="en-US" sz="2000" dirty="0" smtClean="0"/>
              <a:t>       competitive financial markets or do not have complete information about</a:t>
            </a:r>
          </a:p>
          <a:p>
            <a:r>
              <a:rPr lang="en-US" sz="2000" dirty="0"/>
              <a:t> </a:t>
            </a:r>
            <a:r>
              <a:rPr lang="en-US" sz="2000" dirty="0" smtClean="0"/>
              <a:t>       alternative investments. The Securities and Exchange Commission (SEC),</a:t>
            </a:r>
          </a:p>
          <a:p>
            <a:r>
              <a:rPr lang="en-US" sz="2000" dirty="0"/>
              <a:t> </a:t>
            </a:r>
            <a:r>
              <a:rPr lang="en-US" sz="2000" dirty="0" smtClean="0"/>
              <a:t>       the Federal Reserve, and other government agencies regulate financial</a:t>
            </a:r>
          </a:p>
          <a:p>
            <a:r>
              <a:rPr lang="en-US" sz="2000" dirty="0"/>
              <a:t> </a:t>
            </a:r>
            <a:r>
              <a:rPr lang="en-US" sz="2000" dirty="0" smtClean="0"/>
              <a:t>      markets.</a:t>
            </a:r>
            <a:endParaRPr lang="en-US" sz="2000" dirty="0"/>
          </a:p>
        </p:txBody>
      </p:sp>
    </p:spTree>
    <p:extLst>
      <p:ext uri="{BB962C8B-B14F-4D97-AF65-F5344CB8AC3E}">
        <p14:creationId xmlns:p14="http://schemas.microsoft.com/office/powerpoint/2010/main" val="39993584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401205"/>
          </a:xfrm>
          <a:prstGeom prst="rect">
            <a:avLst/>
          </a:prstGeom>
          <a:noFill/>
        </p:spPr>
        <p:txBody>
          <a:bodyPr wrap="square" rtlCol="0">
            <a:spAutoFit/>
          </a:bodyPr>
          <a:lstStyle/>
          <a:p>
            <a:pPr marL="457200" indent="-457200">
              <a:buAutoNum type="arabicPeriod"/>
            </a:pPr>
            <a:r>
              <a:rPr lang="en-US" sz="2000" dirty="0" smtClean="0"/>
              <a:t>As noted earlier, risk is the chance of loss or harm. Risk from accidents or unexpected events is an unavoidable part of life. People face personal financial risk when unexpected events damage health, income, property, wealth, or future opportunities. </a:t>
            </a:r>
          </a:p>
          <a:p>
            <a:endParaRPr lang="en-US" sz="2000" dirty="0" smtClean="0"/>
          </a:p>
          <a:p>
            <a:pPr marL="457200" indent="-457200">
              <a:buAutoNum type="arabicPeriod" startAt="2"/>
            </a:pPr>
            <a:r>
              <a:rPr lang="en-US" sz="2000" dirty="0" smtClean="0"/>
              <a:t>People can choose to accept some risk, take steps to avoid or reduce risk, or transfer risk to others through the purchase of insurance. Each option has costs and benefits. Most people are willing to pay a small cost now if it means they can avoid a possible larger loss later.</a:t>
            </a:r>
          </a:p>
          <a:p>
            <a:pPr marL="457200" indent="-457200">
              <a:buAutoNum type="arabicPeriod" startAt="2"/>
            </a:pPr>
            <a:endParaRPr lang="en-US" sz="2000" dirty="0"/>
          </a:p>
          <a:p>
            <a:pPr marL="457200" indent="-457200">
              <a:buAutoNum type="arabicPeriod" startAt="2"/>
            </a:pPr>
            <a:r>
              <a:rPr lang="en-US" sz="2000" dirty="0" smtClean="0"/>
              <a:t>People often judge potential risk incorrectly because when they hear of harmful events—for example, a storm or fire—they tend to think such events occur more often than they actually do.</a:t>
            </a:r>
          </a:p>
          <a:p>
            <a:endParaRPr lang="en-US" sz="2000" dirty="0"/>
          </a:p>
        </p:txBody>
      </p:sp>
    </p:spTree>
    <p:extLst>
      <p:ext uri="{BB962C8B-B14F-4D97-AF65-F5344CB8AC3E}">
        <p14:creationId xmlns:p14="http://schemas.microsoft.com/office/powerpoint/2010/main" val="869719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401205"/>
          </a:xfrm>
          <a:prstGeom prst="rect">
            <a:avLst/>
          </a:prstGeom>
          <a:noFill/>
        </p:spPr>
        <p:txBody>
          <a:bodyPr wrap="square" rtlCol="0">
            <a:spAutoFit/>
          </a:bodyPr>
          <a:lstStyle/>
          <a:p>
            <a:pPr marL="457200" indent="-457200">
              <a:buAutoNum type="arabicPeriod" startAt="4"/>
            </a:pPr>
            <a:r>
              <a:rPr lang="en-US" sz="2000" dirty="0" smtClean="0"/>
              <a:t>One way to prepare for unexpected losses is to save for emergencies. Self-</a:t>
            </a:r>
          </a:p>
          <a:p>
            <a:r>
              <a:rPr lang="en-US" sz="2000" dirty="0"/>
              <a:t> </a:t>
            </a:r>
            <a:r>
              <a:rPr lang="en-US" sz="2000" dirty="0" smtClean="0"/>
              <a:t>        insurance involves accepting risk and saving money on a regular basis to</a:t>
            </a:r>
          </a:p>
          <a:p>
            <a:r>
              <a:rPr lang="en-US" sz="2000" dirty="0"/>
              <a:t> </a:t>
            </a:r>
            <a:r>
              <a:rPr lang="en-US" sz="2000" dirty="0" smtClean="0"/>
              <a:t>        cover a potential loss.</a:t>
            </a:r>
          </a:p>
          <a:p>
            <a:pPr marL="457200" indent="-457200">
              <a:buAutoNum type="arabicPeriod" startAt="5"/>
            </a:pPr>
            <a:endParaRPr lang="en-US" sz="2000" dirty="0" smtClean="0"/>
          </a:p>
          <a:p>
            <a:pPr marL="457200" indent="-457200">
              <a:buAutoNum type="arabicPeriod" startAt="5"/>
            </a:pPr>
            <a:r>
              <a:rPr lang="en-US" sz="2000" dirty="0" smtClean="0"/>
              <a:t>Insurance is a tool for protecting against risk. People choose different amounts of insurance coverage based on their willingness to accept risk as well as their occupation, lifestyle, age, financial profile, and the price of insurance. </a:t>
            </a:r>
          </a:p>
          <a:p>
            <a:pPr marL="457200" indent="-457200">
              <a:buAutoNum type="arabicPeriod" startAt="5"/>
            </a:pPr>
            <a:endParaRPr lang="en-US" sz="2000" dirty="0"/>
          </a:p>
          <a:p>
            <a:r>
              <a:rPr lang="en-US" sz="2000" dirty="0" smtClean="0"/>
              <a:t>        a.  Insurance allows people to transfer the costs of a potential loss to a </a:t>
            </a:r>
          </a:p>
          <a:p>
            <a:r>
              <a:rPr lang="en-US" sz="2000" dirty="0"/>
              <a:t> </a:t>
            </a:r>
            <a:r>
              <a:rPr lang="en-US" sz="2000" dirty="0" smtClean="0"/>
              <a:t>            third party by paying a fee (called a premium).</a:t>
            </a:r>
          </a:p>
          <a:p>
            <a:pPr marL="457200" indent="-457200">
              <a:buAutoNum type="arabicPeriod" startAt="5"/>
            </a:pPr>
            <a:endParaRPr lang="en-US" sz="2000" dirty="0"/>
          </a:p>
          <a:p>
            <a:r>
              <a:rPr lang="en-US" sz="2000" dirty="0" smtClean="0"/>
              <a:t>        b.  Insurance companies create insurance contracts (policies) by analyzing </a:t>
            </a:r>
          </a:p>
          <a:p>
            <a:r>
              <a:rPr lang="en-US" sz="2000" dirty="0"/>
              <a:t> </a:t>
            </a:r>
            <a:r>
              <a:rPr lang="en-US" sz="2000" dirty="0" smtClean="0"/>
              <a:t>            the outcomes of individuals who face similar types </a:t>
            </a:r>
            <a:r>
              <a:rPr lang="en-US" sz="2000" dirty="0" smtClean="0"/>
              <a:t>of risks</a:t>
            </a:r>
            <a:r>
              <a:rPr lang="en-US" sz="2000" dirty="0" smtClean="0"/>
              <a:t>.</a:t>
            </a:r>
            <a:endParaRPr lang="en-US" sz="2000" dirty="0"/>
          </a:p>
        </p:txBody>
      </p:sp>
    </p:spTree>
    <p:extLst>
      <p:ext uri="{BB962C8B-B14F-4D97-AF65-F5344CB8AC3E}">
        <p14:creationId xmlns:p14="http://schemas.microsoft.com/office/powerpoint/2010/main" val="2930846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3785652"/>
          </a:xfrm>
          <a:prstGeom prst="rect">
            <a:avLst/>
          </a:prstGeom>
          <a:noFill/>
        </p:spPr>
        <p:txBody>
          <a:bodyPr wrap="square" rtlCol="0">
            <a:spAutoFit/>
          </a:bodyPr>
          <a:lstStyle/>
          <a:p>
            <a:r>
              <a:rPr lang="en-US" sz="2000" dirty="0" smtClean="0"/>
              <a:t>5.   c.  Insurance companies create pools of funds from which to compensate</a:t>
            </a:r>
          </a:p>
          <a:p>
            <a:r>
              <a:rPr lang="en-US" sz="2000" dirty="0"/>
              <a:t> </a:t>
            </a:r>
            <a:r>
              <a:rPr lang="en-US" sz="2000" dirty="0" smtClean="0"/>
              <a:t>          individual policyholders who experience a large loss by collecting</a:t>
            </a:r>
          </a:p>
          <a:p>
            <a:r>
              <a:rPr lang="en-US" sz="2000" dirty="0"/>
              <a:t> </a:t>
            </a:r>
            <a:r>
              <a:rPr lang="en-US" sz="2000" dirty="0" smtClean="0"/>
              <a:t>          relatively small amounts of money (premiums) from policyholders on a </a:t>
            </a:r>
          </a:p>
          <a:p>
            <a:r>
              <a:rPr lang="en-US" sz="2000" dirty="0"/>
              <a:t> </a:t>
            </a:r>
            <a:r>
              <a:rPr lang="en-US" sz="2000" dirty="0" smtClean="0"/>
              <a:t>          regular basis.</a:t>
            </a:r>
          </a:p>
          <a:p>
            <a:pPr marL="457200" indent="-457200">
              <a:buAutoNum type="arabicPeriod" startAt="5"/>
            </a:pPr>
            <a:endParaRPr lang="en-US" sz="2000" dirty="0"/>
          </a:p>
          <a:p>
            <a:r>
              <a:rPr lang="en-US" sz="2000" dirty="0" smtClean="0"/>
              <a:t>     d.  People pay higher prices (premiums) for insurance policies that </a:t>
            </a:r>
          </a:p>
          <a:p>
            <a:r>
              <a:rPr lang="en-US" sz="2000" dirty="0"/>
              <a:t> </a:t>
            </a:r>
            <a:r>
              <a:rPr lang="en-US" sz="2000" dirty="0" smtClean="0"/>
              <a:t>         guarantee higher levels of payment (coverage) in the event of a loss.</a:t>
            </a:r>
          </a:p>
          <a:p>
            <a:endParaRPr lang="en-US" sz="2000" dirty="0"/>
          </a:p>
          <a:p>
            <a:r>
              <a:rPr lang="en-US" sz="2000" dirty="0" smtClean="0"/>
              <a:t>     e.  Insurance companies charge higher premiums to cover higher-risk</a:t>
            </a:r>
          </a:p>
          <a:p>
            <a:r>
              <a:rPr lang="en-US" sz="2000" dirty="0"/>
              <a:t> </a:t>
            </a:r>
            <a:r>
              <a:rPr lang="en-US" sz="2000" dirty="0" smtClean="0"/>
              <a:t>         individuals and events because the risk of monetary loss is greater for</a:t>
            </a:r>
          </a:p>
          <a:p>
            <a:r>
              <a:rPr lang="en-US" sz="2000" dirty="0"/>
              <a:t> </a:t>
            </a:r>
            <a:r>
              <a:rPr lang="en-US" sz="2000" dirty="0" smtClean="0"/>
              <a:t>         these individuals and events.  </a:t>
            </a:r>
          </a:p>
          <a:p>
            <a:endParaRPr lang="en-US" sz="2000" dirty="0"/>
          </a:p>
        </p:txBody>
      </p:sp>
    </p:spTree>
    <p:extLst>
      <p:ext uri="{BB962C8B-B14F-4D97-AF65-F5344CB8AC3E}">
        <p14:creationId xmlns:p14="http://schemas.microsoft.com/office/powerpoint/2010/main" val="1426441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3170099"/>
          </a:xfrm>
          <a:prstGeom prst="rect">
            <a:avLst/>
          </a:prstGeom>
          <a:noFill/>
        </p:spPr>
        <p:txBody>
          <a:bodyPr wrap="square" rtlCol="0">
            <a:spAutoFit/>
          </a:bodyPr>
          <a:lstStyle/>
          <a:p>
            <a:r>
              <a:rPr lang="en-US" sz="2000" dirty="0" smtClean="0"/>
              <a:t>5.  f.  Often, having insurance results in people taking more risk than they </a:t>
            </a:r>
          </a:p>
          <a:p>
            <a:r>
              <a:rPr lang="en-US" sz="2000" dirty="0"/>
              <a:t> </a:t>
            </a:r>
            <a:r>
              <a:rPr lang="en-US" sz="2000" dirty="0" smtClean="0"/>
              <a:t>         normally would, thus increasing the probability or size of a potential loss.</a:t>
            </a:r>
          </a:p>
          <a:p>
            <a:pPr marL="457200" indent="-457200">
              <a:buAutoNum type="arabicPeriod" startAt="5"/>
            </a:pPr>
            <a:endParaRPr lang="en-US" sz="2000" dirty="0"/>
          </a:p>
          <a:p>
            <a:r>
              <a:rPr lang="en-US" sz="2000" dirty="0" smtClean="0"/>
              <a:t>    g.  Policy features such as deductibles and copayments are cost-sharing </a:t>
            </a:r>
          </a:p>
          <a:p>
            <a:r>
              <a:rPr lang="en-US" sz="2000" dirty="0"/>
              <a:t> </a:t>
            </a:r>
            <a:r>
              <a:rPr lang="en-US" sz="2000" dirty="0" smtClean="0"/>
              <a:t>        features that encourage the policyholder to take steps to reduce the </a:t>
            </a:r>
          </a:p>
          <a:p>
            <a:r>
              <a:rPr lang="en-US" sz="2000" dirty="0"/>
              <a:t> </a:t>
            </a:r>
            <a:r>
              <a:rPr lang="en-US" sz="2000" dirty="0" smtClean="0"/>
              <a:t>        potential size of a loss (claim).</a:t>
            </a:r>
          </a:p>
          <a:p>
            <a:endParaRPr lang="en-US" sz="2000" dirty="0"/>
          </a:p>
          <a:p>
            <a:r>
              <a:rPr lang="en-US" sz="2000" dirty="0" smtClean="0"/>
              <a:t>   h.  People can lower insurance premiums by behaving in ways that show </a:t>
            </a:r>
          </a:p>
          <a:p>
            <a:r>
              <a:rPr lang="en-US" sz="2000" dirty="0"/>
              <a:t> </a:t>
            </a:r>
            <a:r>
              <a:rPr lang="en-US" sz="2000" dirty="0" smtClean="0"/>
              <a:t>        they pose a lower risk. For example, taking a safe-driving course or being</a:t>
            </a:r>
          </a:p>
          <a:p>
            <a:r>
              <a:rPr lang="en-US" sz="2000" dirty="0"/>
              <a:t> </a:t>
            </a:r>
            <a:r>
              <a:rPr lang="en-US" sz="2000" dirty="0" smtClean="0"/>
              <a:t>        a nonsmoker may lower a person’s car insurance premium.  </a:t>
            </a:r>
            <a:endParaRPr lang="en-US" sz="2000" dirty="0"/>
          </a:p>
        </p:txBody>
      </p:sp>
    </p:spTree>
    <p:extLst>
      <p:ext uri="{BB962C8B-B14F-4D97-AF65-F5344CB8AC3E}">
        <p14:creationId xmlns:p14="http://schemas.microsoft.com/office/powerpoint/2010/main" val="3892013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3785652"/>
          </a:xfrm>
          <a:prstGeom prst="rect">
            <a:avLst/>
          </a:prstGeom>
          <a:noFill/>
        </p:spPr>
        <p:txBody>
          <a:bodyPr wrap="square" rtlCol="0">
            <a:spAutoFit/>
          </a:bodyPr>
          <a:lstStyle/>
          <a:p>
            <a:r>
              <a:rPr lang="en-US" sz="2000" dirty="0" smtClean="0"/>
              <a:t>6.   There are a variety of types of insurance:</a:t>
            </a:r>
          </a:p>
          <a:p>
            <a:endParaRPr lang="en-US" sz="2000" dirty="0"/>
          </a:p>
          <a:p>
            <a:r>
              <a:rPr lang="en-US" sz="2000" dirty="0" smtClean="0"/>
              <a:t>      a.  Health insurance provides funds to pay for health care in the event of</a:t>
            </a:r>
          </a:p>
          <a:p>
            <a:r>
              <a:rPr lang="en-US" sz="2000" dirty="0"/>
              <a:t> </a:t>
            </a:r>
            <a:r>
              <a:rPr lang="en-US" sz="2000" dirty="0" smtClean="0"/>
              <a:t>          illness. It may also pay the cost of preventive care. </a:t>
            </a:r>
          </a:p>
          <a:p>
            <a:pPr marL="457200" indent="-457200">
              <a:buAutoNum type="arabicPeriod" startAt="5"/>
            </a:pPr>
            <a:endParaRPr lang="en-US" sz="2000" dirty="0"/>
          </a:p>
          <a:p>
            <a:r>
              <a:rPr lang="en-US" sz="2000" dirty="0" smtClean="0"/>
              <a:t>     b.  Large health insurance companies can often negotiate with doctors, </a:t>
            </a:r>
          </a:p>
          <a:p>
            <a:r>
              <a:rPr lang="en-US" sz="2000" dirty="0"/>
              <a:t> </a:t>
            </a:r>
            <a:r>
              <a:rPr lang="en-US" sz="2000" dirty="0" smtClean="0"/>
              <a:t>         hospitals, and other health-care providers for lower prices for their</a:t>
            </a:r>
          </a:p>
          <a:p>
            <a:r>
              <a:rPr lang="en-US" sz="2000" dirty="0"/>
              <a:t> </a:t>
            </a:r>
            <a:r>
              <a:rPr lang="en-US" sz="2000" dirty="0" smtClean="0"/>
              <a:t>         policyholders.  </a:t>
            </a:r>
          </a:p>
          <a:p>
            <a:endParaRPr lang="en-US" sz="2000" dirty="0"/>
          </a:p>
          <a:p>
            <a:r>
              <a:rPr lang="en-US" sz="2000" dirty="0" smtClean="0"/>
              <a:t>     c.  Disability insurance provides funds to replace income lost while an </a:t>
            </a:r>
          </a:p>
          <a:p>
            <a:r>
              <a:rPr lang="en-US" sz="2000" dirty="0"/>
              <a:t> </a:t>
            </a:r>
            <a:r>
              <a:rPr lang="en-US" sz="2000" dirty="0" smtClean="0"/>
              <a:t>         individual is ill or injured and unable to work. </a:t>
            </a:r>
          </a:p>
          <a:p>
            <a:endParaRPr lang="en-US" sz="2000" dirty="0"/>
          </a:p>
        </p:txBody>
      </p:sp>
    </p:spTree>
    <p:extLst>
      <p:ext uri="{BB962C8B-B14F-4D97-AF65-F5344CB8AC3E}">
        <p14:creationId xmlns:p14="http://schemas.microsoft.com/office/powerpoint/2010/main" val="3939921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3477875"/>
          </a:xfrm>
          <a:prstGeom prst="rect">
            <a:avLst/>
          </a:prstGeom>
          <a:noFill/>
        </p:spPr>
        <p:txBody>
          <a:bodyPr wrap="square" rtlCol="0">
            <a:spAutoFit/>
          </a:bodyPr>
          <a:lstStyle/>
          <a:p>
            <a:r>
              <a:rPr lang="en-US" sz="2000" dirty="0" smtClean="0"/>
              <a:t>6.  d.  Property and casualty insurance (e.g., renters insurance and car </a:t>
            </a:r>
          </a:p>
          <a:p>
            <a:r>
              <a:rPr lang="en-US" sz="2000" dirty="0"/>
              <a:t> </a:t>
            </a:r>
            <a:r>
              <a:rPr lang="en-US" sz="2000" dirty="0" smtClean="0"/>
              <a:t>          insurance) pays for damage or loss to the insured’s property. These</a:t>
            </a:r>
          </a:p>
          <a:p>
            <a:r>
              <a:rPr lang="en-US" sz="2000" dirty="0"/>
              <a:t> </a:t>
            </a:r>
            <a:r>
              <a:rPr lang="en-US" sz="2000" dirty="0" smtClean="0"/>
              <a:t>         types of insurance often include liability coverage in the event that</a:t>
            </a:r>
          </a:p>
          <a:p>
            <a:r>
              <a:rPr lang="en-US" sz="2000" dirty="0"/>
              <a:t> </a:t>
            </a:r>
            <a:r>
              <a:rPr lang="en-US" sz="2000" dirty="0" smtClean="0"/>
              <a:t>         someone is harmed by the insured or on the insured’s property.</a:t>
            </a:r>
          </a:p>
          <a:p>
            <a:pPr marL="457200" indent="-457200">
              <a:buAutoNum type="arabicPeriod" startAt="5"/>
            </a:pPr>
            <a:endParaRPr lang="en-US" sz="2000" dirty="0"/>
          </a:p>
          <a:p>
            <a:r>
              <a:rPr lang="en-US" sz="2000" dirty="0" smtClean="0"/>
              <a:t>    e.  Life insurance pays benefits to the insured’s beneficiaries in the event </a:t>
            </a:r>
          </a:p>
          <a:p>
            <a:r>
              <a:rPr lang="en-US" sz="2000" dirty="0"/>
              <a:t> </a:t>
            </a:r>
            <a:r>
              <a:rPr lang="en-US" sz="2000" dirty="0" smtClean="0"/>
              <a:t>        that the policyholder dies. </a:t>
            </a:r>
          </a:p>
          <a:p>
            <a:endParaRPr lang="en-US" sz="2000" dirty="0"/>
          </a:p>
          <a:p>
            <a:r>
              <a:rPr lang="en-US" sz="2000" dirty="0" smtClean="0"/>
              <a:t>7.  There are times when people may be required by governments or certain </a:t>
            </a:r>
          </a:p>
          <a:p>
            <a:r>
              <a:rPr lang="en-US" sz="2000" dirty="0"/>
              <a:t> </a:t>
            </a:r>
            <a:r>
              <a:rPr lang="en-US" sz="2000" dirty="0" smtClean="0"/>
              <a:t>     types of contracts (e.g., home mortgages) to purchase some types of</a:t>
            </a:r>
          </a:p>
          <a:p>
            <a:r>
              <a:rPr lang="en-US" sz="2000" dirty="0"/>
              <a:t> </a:t>
            </a:r>
            <a:r>
              <a:rPr lang="en-US" sz="2000" dirty="0" smtClean="0"/>
              <a:t>     insurance.</a:t>
            </a:r>
            <a:endParaRPr lang="en-US" sz="2000" dirty="0"/>
          </a:p>
        </p:txBody>
      </p:sp>
    </p:spTree>
    <p:extLst>
      <p:ext uri="{BB962C8B-B14F-4D97-AF65-F5344CB8AC3E}">
        <p14:creationId xmlns:p14="http://schemas.microsoft.com/office/powerpoint/2010/main" val="3262918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PROTECTING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370427"/>
          </a:xfrm>
          <a:prstGeom prst="rect">
            <a:avLst/>
          </a:prstGeom>
          <a:noFill/>
        </p:spPr>
        <p:txBody>
          <a:bodyPr wrap="square" rtlCol="0">
            <a:spAutoFit/>
          </a:bodyPr>
          <a:lstStyle/>
          <a:p>
            <a:pPr marL="457200" indent="-457200">
              <a:buAutoNum type="arabicPeriod" startAt="8"/>
            </a:pPr>
            <a:r>
              <a:rPr lang="en-US" sz="2000" dirty="0" smtClean="0"/>
              <a:t>Beyond private insurance, some government-benefit programs provide a social safety net to protect individuals from economic hardship or loss caused by unexpected events. These include government transfer programs such as Social Security disability benefits, unemployment insurance, workers’ compensation, Medicare, and Medicaid. </a:t>
            </a:r>
          </a:p>
          <a:p>
            <a:pPr marL="457200" indent="-457200">
              <a:buAutoNum type="arabicPeriod" startAt="8"/>
            </a:pPr>
            <a:endParaRPr lang="en-US" sz="900" dirty="0"/>
          </a:p>
          <a:p>
            <a:pPr marL="457200" indent="-457200">
              <a:buAutoNum type="arabicPeriod" startAt="8"/>
            </a:pPr>
            <a:r>
              <a:rPr lang="en-US" sz="2000" dirty="0" smtClean="0"/>
              <a:t>Social networking sites and other online activity can make individuals vulnerable to harm caused by identity theft or misuse of their personal information. Identity theft can result in loss of assets, wealth, and future opportunities. Managing personal information and carefully choosing the environments in which such information is revealed help individuals reduce and insure against the risk of loss due to identity theft. </a:t>
            </a:r>
          </a:p>
          <a:p>
            <a:pPr marL="457200" indent="-457200">
              <a:buAutoNum type="arabicPeriod" startAt="8"/>
            </a:pPr>
            <a:endParaRPr lang="en-US" sz="900" dirty="0"/>
          </a:p>
          <a:p>
            <a:pPr marL="457200" indent="-457200">
              <a:buAutoNum type="arabicPeriod" startAt="8"/>
            </a:pPr>
            <a:r>
              <a:rPr lang="en-US" sz="2000" dirty="0" smtClean="0"/>
              <a:t>There are federal and state regulations designed to provide some remedies and assistance for victims of identity theft. </a:t>
            </a:r>
            <a:endParaRPr lang="en-US" sz="2000" dirty="0"/>
          </a:p>
        </p:txBody>
      </p:sp>
    </p:spTree>
    <p:extLst>
      <p:ext uri="{BB962C8B-B14F-4D97-AF65-F5344CB8AC3E}">
        <p14:creationId xmlns:p14="http://schemas.microsoft.com/office/powerpoint/2010/main" val="3714655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401205"/>
          </a:xfrm>
          <a:prstGeom prst="rect">
            <a:avLst/>
          </a:prstGeom>
          <a:noFill/>
        </p:spPr>
        <p:txBody>
          <a:bodyPr wrap="square" rtlCol="0">
            <a:spAutoFit/>
          </a:bodyPr>
          <a:lstStyle/>
          <a:p>
            <a:pPr marL="457200" indent="-457200">
              <a:buAutoNum type="arabicPeriod" startAt="5"/>
            </a:pPr>
            <a:r>
              <a:rPr lang="en-US" sz="2000" dirty="0" smtClean="0"/>
              <a:t>Banks and other financial institutions loan money they receive from </a:t>
            </a:r>
          </a:p>
          <a:p>
            <a:r>
              <a:rPr lang="en-US" sz="2000" dirty="0"/>
              <a:t> </a:t>
            </a:r>
            <a:r>
              <a:rPr lang="en-US" sz="2000" dirty="0" smtClean="0"/>
              <a:t>       depositors (deposits) to borrowers. Banks charge borrowers interest for </a:t>
            </a:r>
          </a:p>
          <a:p>
            <a:r>
              <a:rPr lang="en-US" sz="2000" dirty="0"/>
              <a:t> </a:t>
            </a:r>
            <a:r>
              <a:rPr lang="en-US" sz="2000" dirty="0" smtClean="0"/>
              <a:t>       the loans. Part of the money received as interest from these loans is used</a:t>
            </a:r>
          </a:p>
          <a:p>
            <a:r>
              <a:rPr lang="en-US" sz="2000" dirty="0"/>
              <a:t> </a:t>
            </a:r>
            <a:r>
              <a:rPr lang="en-US" sz="2000" dirty="0" smtClean="0"/>
              <a:t>       to pay interest to depositors for the use of their money.</a:t>
            </a:r>
          </a:p>
          <a:p>
            <a:endParaRPr lang="en-US" sz="2000" dirty="0"/>
          </a:p>
          <a:p>
            <a:pPr marL="457200" indent="-457200">
              <a:buAutoNum type="arabicPeriod" startAt="6"/>
            </a:pPr>
            <a:r>
              <a:rPr lang="en-US" sz="2000" dirty="0" smtClean="0"/>
              <a:t>An interest rate is usually expressed as an annual percentage of the  </a:t>
            </a:r>
          </a:p>
          <a:p>
            <a:r>
              <a:rPr lang="en-US" sz="2000" dirty="0" smtClean="0"/>
              <a:t>        amount saved. The interest rate paid on savings and charged on loans, like </a:t>
            </a:r>
          </a:p>
          <a:p>
            <a:r>
              <a:rPr lang="en-US" sz="2000" dirty="0"/>
              <a:t> </a:t>
            </a:r>
            <a:r>
              <a:rPr lang="en-US" sz="2000" dirty="0" smtClean="0"/>
              <a:t>       all prices, is determined in a market. When interest rates increase, people </a:t>
            </a:r>
          </a:p>
          <a:p>
            <a:r>
              <a:rPr lang="en-US" sz="2000" dirty="0"/>
              <a:t> </a:t>
            </a:r>
            <a:r>
              <a:rPr lang="en-US" sz="2000" dirty="0" smtClean="0"/>
              <a:t>       earn more on their savings and their savings grow more quickly. Principal</a:t>
            </a:r>
          </a:p>
          <a:p>
            <a:r>
              <a:rPr lang="en-US" sz="2000" dirty="0"/>
              <a:t> </a:t>
            </a:r>
            <a:r>
              <a:rPr lang="en-US" sz="2000" dirty="0" smtClean="0"/>
              <a:t>       is the initial amount of money deposited on which interest is paid.</a:t>
            </a:r>
          </a:p>
          <a:p>
            <a:endParaRPr lang="en-US" sz="2000" dirty="0"/>
          </a:p>
          <a:p>
            <a:pPr marL="457200" indent="-457200">
              <a:buAutoNum type="arabicPeriod" startAt="7"/>
            </a:pPr>
            <a:r>
              <a:rPr lang="en-US" sz="2000" dirty="0" smtClean="0"/>
              <a:t>Compound interest is the interest that is earned on the principal and the</a:t>
            </a:r>
          </a:p>
          <a:p>
            <a:r>
              <a:rPr lang="en-US" sz="2000" dirty="0"/>
              <a:t> </a:t>
            </a:r>
            <a:r>
              <a:rPr lang="en-US" sz="2000" dirty="0" smtClean="0"/>
              <a:t>       interest already earned.</a:t>
            </a:r>
          </a:p>
          <a:p>
            <a:endParaRPr lang="en-US" sz="2000" dirty="0"/>
          </a:p>
        </p:txBody>
      </p:sp>
    </p:spTree>
    <p:extLst>
      <p:ext uri="{BB962C8B-B14F-4D97-AF65-F5344CB8AC3E}">
        <p14:creationId xmlns:p14="http://schemas.microsoft.com/office/powerpoint/2010/main" val="2245449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3785652"/>
          </a:xfrm>
          <a:prstGeom prst="rect">
            <a:avLst/>
          </a:prstGeom>
          <a:noFill/>
        </p:spPr>
        <p:txBody>
          <a:bodyPr wrap="square" rtlCol="0">
            <a:spAutoFit/>
          </a:bodyPr>
          <a:lstStyle/>
          <a:p>
            <a:pPr marL="457200" indent="-457200">
              <a:buAutoNum type="arabicPeriod" startAt="8"/>
            </a:pPr>
            <a:r>
              <a:rPr lang="en-US" sz="2000" dirty="0" smtClean="0"/>
              <a:t>The value of a person’s savings in the future is determined by the amount</a:t>
            </a:r>
          </a:p>
          <a:p>
            <a:r>
              <a:rPr lang="en-US" sz="2000" dirty="0"/>
              <a:t> </a:t>
            </a:r>
            <a:r>
              <a:rPr lang="en-US" sz="2000" dirty="0" smtClean="0"/>
              <a:t>       saved and the interest rate. The earlier people begin to save, the more</a:t>
            </a:r>
          </a:p>
          <a:p>
            <a:r>
              <a:rPr lang="en-US" sz="2000" dirty="0"/>
              <a:t> </a:t>
            </a:r>
            <a:r>
              <a:rPr lang="en-US" sz="2000" dirty="0" smtClean="0"/>
              <a:t>       savings they will be able to accumulate (all other things equal) as a result</a:t>
            </a:r>
          </a:p>
          <a:p>
            <a:r>
              <a:rPr lang="en-US" sz="2000" dirty="0"/>
              <a:t> </a:t>
            </a:r>
            <a:r>
              <a:rPr lang="en-US" sz="2000" dirty="0" smtClean="0"/>
              <a:t>       of compound interest. </a:t>
            </a:r>
          </a:p>
          <a:p>
            <a:endParaRPr lang="en-US" sz="2000" dirty="0"/>
          </a:p>
          <a:p>
            <a:pPr marL="457200" indent="-457200">
              <a:buAutoNum type="arabicPeriod" startAt="9"/>
            </a:pPr>
            <a:r>
              <a:rPr lang="en-US" sz="2000" dirty="0" smtClean="0"/>
              <a:t>People save money for different reasons, including higher education, </a:t>
            </a:r>
          </a:p>
          <a:p>
            <a:r>
              <a:rPr lang="en-US" sz="2000" dirty="0" smtClean="0"/>
              <a:t>        retirement, unexpected events, and large purchases such as cars and</a:t>
            </a:r>
          </a:p>
          <a:p>
            <a:r>
              <a:rPr lang="en-US" sz="2000" dirty="0"/>
              <a:t> </a:t>
            </a:r>
            <a:r>
              <a:rPr lang="en-US" sz="2000" dirty="0" smtClean="0"/>
              <a:t>       homes.</a:t>
            </a:r>
          </a:p>
          <a:p>
            <a:endParaRPr lang="en-US" sz="2000" dirty="0" smtClean="0"/>
          </a:p>
          <a:p>
            <a:pPr marL="457200" indent="-457200">
              <a:buAutoNum type="arabicPeriod" startAt="10"/>
            </a:pPr>
            <a:r>
              <a:rPr lang="en-US" sz="2000" dirty="0" smtClean="0"/>
              <a:t>To assure savers that their deposits are safe from bank failures, federal </a:t>
            </a:r>
          </a:p>
          <a:p>
            <a:r>
              <a:rPr lang="en-US" sz="2000" dirty="0"/>
              <a:t> </a:t>
            </a:r>
            <a:r>
              <a:rPr lang="en-US" sz="2000" dirty="0" smtClean="0"/>
              <a:t>       agencies guarantee depositors’ savings in most commercial banks and </a:t>
            </a:r>
          </a:p>
          <a:p>
            <a:r>
              <a:rPr lang="en-US" sz="2000" dirty="0"/>
              <a:t> </a:t>
            </a:r>
            <a:r>
              <a:rPr lang="en-US" sz="2000" dirty="0" smtClean="0"/>
              <a:t>       savings associations up to a set limit.</a:t>
            </a:r>
            <a:endParaRPr lang="en-US" sz="2000" dirty="0"/>
          </a:p>
        </p:txBody>
      </p:sp>
    </p:spTree>
    <p:extLst>
      <p:ext uri="{BB962C8B-B14F-4D97-AF65-F5344CB8AC3E}">
        <p14:creationId xmlns:p14="http://schemas.microsoft.com/office/powerpoint/2010/main" val="1818718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093428"/>
          </a:xfrm>
          <a:prstGeom prst="rect">
            <a:avLst/>
          </a:prstGeom>
          <a:noFill/>
        </p:spPr>
        <p:txBody>
          <a:bodyPr wrap="square" rtlCol="0">
            <a:spAutoFit/>
          </a:bodyPr>
          <a:lstStyle/>
          <a:p>
            <a:pPr marL="457200" indent="-457200">
              <a:buAutoNum type="arabicPeriod" startAt="11"/>
            </a:pPr>
            <a:r>
              <a:rPr lang="en-US" sz="2000" dirty="0" smtClean="0"/>
              <a:t>The interest rate that banks quote is the nominal, or stated, interest rate.</a:t>
            </a:r>
          </a:p>
          <a:p>
            <a:r>
              <a:rPr lang="en-US" sz="2000" dirty="0"/>
              <a:t> </a:t>
            </a:r>
            <a:r>
              <a:rPr lang="en-US" sz="2000" dirty="0" smtClean="0"/>
              <a:t>       The real interest rate expresses the rate of return on savings, adjusted for  </a:t>
            </a:r>
          </a:p>
          <a:p>
            <a:r>
              <a:rPr lang="en-US" sz="2000" dirty="0" smtClean="0"/>
              <a:t>        inflation; that is, the real interest rate is the nominal interest rate minus </a:t>
            </a:r>
          </a:p>
          <a:p>
            <a:r>
              <a:rPr lang="en-US" sz="2000" dirty="0"/>
              <a:t> </a:t>
            </a:r>
            <a:r>
              <a:rPr lang="en-US" sz="2000" dirty="0" smtClean="0"/>
              <a:t>       the rate of inflation. Inflation reduces the value of money, including</a:t>
            </a:r>
          </a:p>
          <a:p>
            <a:r>
              <a:rPr lang="en-US" sz="2000" dirty="0"/>
              <a:t> </a:t>
            </a:r>
            <a:r>
              <a:rPr lang="en-US" sz="2000" dirty="0" smtClean="0"/>
              <a:t>       savings.</a:t>
            </a:r>
          </a:p>
          <a:p>
            <a:endParaRPr lang="en-US" sz="2000" dirty="0" smtClean="0"/>
          </a:p>
          <a:p>
            <a:pPr marL="457200" indent="-457200">
              <a:buAutoNum type="arabicPeriod" startAt="12"/>
            </a:pPr>
            <a:r>
              <a:rPr lang="en-US" sz="2000" dirty="0" smtClean="0"/>
              <a:t>Usually real interest rates are positive because people expect to be</a:t>
            </a:r>
          </a:p>
          <a:p>
            <a:r>
              <a:rPr lang="en-US" sz="2000" dirty="0"/>
              <a:t> </a:t>
            </a:r>
            <a:r>
              <a:rPr lang="en-US" sz="2000" dirty="0" smtClean="0"/>
              <a:t>       compensated for deferring the use of savings from the present to the </a:t>
            </a:r>
          </a:p>
          <a:p>
            <a:r>
              <a:rPr lang="en-US" sz="2000" dirty="0"/>
              <a:t> </a:t>
            </a:r>
            <a:r>
              <a:rPr lang="en-US" sz="2000" dirty="0" smtClean="0"/>
              <a:t>       future—that is, they expect to be paid interest for letting someone </a:t>
            </a:r>
            <a:r>
              <a:rPr lang="en-US" sz="2000" dirty="0" smtClean="0"/>
              <a:t>else   </a:t>
            </a:r>
            <a:br>
              <a:rPr lang="en-US" sz="2000" dirty="0" smtClean="0"/>
            </a:br>
            <a:r>
              <a:rPr lang="en-US" sz="2000" dirty="0" smtClean="0"/>
              <a:t>        use their </a:t>
            </a:r>
            <a:r>
              <a:rPr lang="en-US" sz="2000" dirty="0" smtClean="0"/>
              <a:t>money now instead of using it themselves now. </a:t>
            </a:r>
          </a:p>
          <a:p>
            <a:endParaRPr lang="en-US" sz="2000" dirty="0"/>
          </a:p>
          <a:p>
            <a:pPr marL="457200" indent="-457200">
              <a:buAutoNum type="arabicPeriod" startAt="13"/>
            </a:pPr>
            <a:r>
              <a:rPr lang="en-US" sz="2000" dirty="0" smtClean="0"/>
              <a:t>The nominal interest rate tells savers and investors how the dollar value</a:t>
            </a:r>
          </a:p>
          <a:p>
            <a:r>
              <a:rPr lang="en-US" sz="2000" dirty="0" smtClean="0"/>
              <a:t>        of their savings or investments will grow.   </a:t>
            </a:r>
            <a:endParaRPr lang="en-US" sz="2000" dirty="0"/>
          </a:p>
        </p:txBody>
      </p:sp>
    </p:spTree>
    <p:extLst>
      <p:ext uri="{BB962C8B-B14F-4D97-AF65-F5344CB8AC3E}">
        <p14:creationId xmlns:p14="http://schemas.microsoft.com/office/powerpoint/2010/main" val="327018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2246769"/>
          </a:xfrm>
          <a:prstGeom prst="rect">
            <a:avLst/>
          </a:prstGeom>
          <a:noFill/>
        </p:spPr>
        <p:txBody>
          <a:bodyPr wrap="square" rtlCol="0">
            <a:spAutoFit/>
          </a:bodyPr>
          <a:lstStyle/>
          <a:p>
            <a:pPr marL="457200" indent="-457200">
              <a:buAutoNum type="arabicPeriod" startAt="14"/>
            </a:pPr>
            <a:r>
              <a:rPr lang="en-US" sz="2000" dirty="0" smtClean="0"/>
              <a:t>Discounting the future value of a sum of money based on an interest rate</a:t>
            </a:r>
          </a:p>
          <a:p>
            <a:r>
              <a:rPr lang="en-US" sz="2000" dirty="0"/>
              <a:t> </a:t>
            </a:r>
            <a:r>
              <a:rPr lang="en-US" sz="2000" dirty="0" smtClean="0"/>
              <a:t>       </a:t>
            </a:r>
            <a:r>
              <a:rPr lang="en-US" sz="2000" dirty="0" smtClean="0"/>
              <a:t>allows </a:t>
            </a:r>
            <a:r>
              <a:rPr lang="en-US" sz="2000" dirty="0" smtClean="0"/>
              <a:t>you to compare money received (or paid) in </a:t>
            </a:r>
            <a:r>
              <a:rPr lang="en-US" sz="2000" dirty="0" smtClean="0"/>
              <a:t>the </a:t>
            </a:r>
            <a:r>
              <a:rPr lang="en-US" sz="2000" dirty="0" smtClean="0"/>
              <a:t>future with money</a:t>
            </a:r>
          </a:p>
          <a:p>
            <a:r>
              <a:rPr lang="en-US" sz="2000" dirty="0"/>
              <a:t> </a:t>
            </a:r>
            <a:r>
              <a:rPr lang="en-US" sz="2000" dirty="0" smtClean="0"/>
              <a:t>       </a:t>
            </a:r>
            <a:r>
              <a:rPr lang="en-US" sz="2000" dirty="0" smtClean="0"/>
              <a:t>held </a:t>
            </a:r>
            <a:r>
              <a:rPr lang="en-US" sz="2000" dirty="0" smtClean="0"/>
              <a:t>today. </a:t>
            </a:r>
          </a:p>
          <a:p>
            <a:endParaRPr lang="en-US" sz="2000" dirty="0" smtClean="0"/>
          </a:p>
          <a:p>
            <a:r>
              <a:rPr lang="en-US" sz="2000" dirty="0" smtClean="0"/>
              <a:t>15.  Government policies can create incentives and disincentives for people to </a:t>
            </a:r>
          </a:p>
          <a:p>
            <a:r>
              <a:rPr lang="en-US" sz="2000" dirty="0"/>
              <a:t> </a:t>
            </a:r>
            <a:r>
              <a:rPr lang="en-US" sz="2000" dirty="0" smtClean="0"/>
              <a:t>       save. Employer benefit programs also create incentives and disincentives</a:t>
            </a:r>
          </a:p>
          <a:p>
            <a:r>
              <a:rPr lang="en-US" sz="2000" dirty="0"/>
              <a:t> </a:t>
            </a:r>
            <a:r>
              <a:rPr lang="en-US" sz="2000" dirty="0" smtClean="0"/>
              <a:t>       for saving.    </a:t>
            </a:r>
            <a:endParaRPr lang="en-US" sz="2000" dirty="0"/>
          </a:p>
        </p:txBody>
      </p:sp>
    </p:spTree>
    <p:extLst>
      <p:ext uri="{BB962C8B-B14F-4D97-AF65-F5344CB8AC3E}">
        <p14:creationId xmlns:p14="http://schemas.microsoft.com/office/powerpoint/2010/main" val="2941821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INVESTING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093428"/>
          </a:xfrm>
          <a:prstGeom prst="rect">
            <a:avLst/>
          </a:prstGeom>
          <a:noFill/>
        </p:spPr>
        <p:txBody>
          <a:bodyPr wrap="square" rtlCol="0">
            <a:spAutoFit/>
          </a:bodyPr>
          <a:lstStyle/>
          <a:p>
            <a:pPr marL="457200" indent="-457200">
              <a:buAutoNum type="arabicPeriod"/>
            </a:pPr>
            <a:r>
              <a:rPr lang="en-US" sz="2000" dirty="0" smtClean="0"/>
              <a:t>After people save enough of their income to cover emergencies, they must make choices about investing their savings so that they might grow at a higher rate of return.</a:t>
            </a:r>
          </a:p>
          <a:p>
            <a:endParaRPr lang="en-US" sz="2000" dirty="0" smtClean="0"/>
          </a:p>
          <a:p>
            <a:pPr marL="457200" indent="-457200">
              <a:buAutoNum type="arabicPeriod" startAt="2"/>
            </a:pPr>
            <a:r>
              <a:rPr lang="en-US" sz="2000" dirty="0" smtClean="0"/>
              <a:t>A financial investment involves the purchase of a financial asset. Financial assets include a variety of financial instruments, such as bank deposits, stocks, bonds, and mutual funds. Real estate and commodities are also often viewed as financial assets. As discussed earlier, depositors receive interest on money deposited in bank accounts. Investors also receive interest when they own a corporate or government bond or make a loan.</a:t>
            </a:r>
          </a:p>
          <a:p>
            <a:endParaRPr lang="en-US" sz="2000" dirty="0"/>
          </a:p>
          <a:p>
            <a:endParaRPr lang="en-US" sz="2000" dirty="0"/>
          </a:p>
          <a:p>
            <a:endParaRPr lang="en-US" sz="2000" dirty="0"/>
          </a:p>
        </p:txBody>
      </p:sp>
    </p:spTree>
    <p:extLst>
      <p:ext uri="{BB962C8B-B14F-4D97-AF65-F5344CB8AC3E}">
        <p14:creationId xmlns:p14="http://schemas.microsoft.com/office/powerpoint/2010/main" val="225806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SAVING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65369" y="2301631"/>
            <a:ext cx="8305800" cy="6247864"/>
          </a:xfrm>
          <a:prstGeom prst="rect">
            <a:avLst/>
          </a:prstGeom>
          <a:noFill/>
        </p:spPr>
        <p:txBody>
          <a:bodyPr wrap="square" rtlCol="0">
            <a:spAutoFit/>
          </a:bodyPr>
          <a:lstStyle/>
          <a:p>
            <a:pPr marL="457200" indent="-457200">
              <a:buAutoNum type="arabicPeriod" startAt="3"/>
            </a:pPr>
            <a:r>
              <a:rPr lang="en-US" sz="2000" dirty="0" smtClean="0"/>
              <a:t>When people buy corporate stock, they are purchasing ownership in a business. If the business is profitable, share owners expect to receive income in the form of dividends and/or an increase in the stock’s value. An increase in the value of an asset such as a stock is called a capital gain. If the business is not profitable, share owners could lose the money they have invested. </a:t>
            </a:r>
          </a:p>
          <a:p>
            <a:pPr marL="457200" indent="-457200">
              <a:buAutoNum type="arabicPeriod" startAt="3"/>
            </a:pPr>
            <a:endParaRPr lang="en-US" sz="2000" dirty="0"/>
          </a:p>
          <a:p>
            <a:pPr marL="457200" indent="-457200">
              <a:buAutoNum type="arabicPeriod" startAt="3"/>
            </a:pPr>
            <a:r>
              <a:rPr lang="en-US" sz="2000" dirty="0" smtClean="0"/>
              <a:t>As with other goods and services, buyers and sellers in financial markets determine the price of financial assets and </a:t>
            </a:r>
            <a:r>
              <a:rPr lang="en-US" sz="2000" dirty="0" smtClean="0"/>
              <a:t>thus </a:t>
            </a:r>
            <a:r>
              <a:rPr lang="en-US" sz="2000" dirty="0" smtClean="0"/>
              <a:t>influence the rates of return on those assets. The prices of financial assets reflect what is known about the assets. These prices adjust to new financial news/information. The prices of financial assets are also affected by interest rates, changes in domestic and international economic conditions, monetary policy, and fiscal policy. </a:t>
            </a:r>
          </a:p>
          <a:p>
            <a:pPr marL="457200" indent="-457200">
              <a:buAutoNum type="arabicPeriod"/>
            </a:pPr>
            <a:endParaRPr lang="en-US" sz="2000" dirty="0" smtClean="0"/>
          </a:p>
          <a:p>
            <a:endParaRPr lang="en-US" sz="2000" dirty="0" smtClean="0"/>
          </a:p>
          <a:p>
            <a:endParaRPr lang="en-US" sz="2000" dirty="0" smtClean="0"/>
          </a:p>
          <a:p>
            <a:pPr marL="457200" indent="-457200">
              <a:buAutoNum type="arabicPeriod" startAt="6"/>
            </a:pPr>
            <a:endParaRPr lang="en-US" sz="2000" dirty="0"/>
          </a:p>
          <a:p>
            <a:endParaRPr lang="en-US" sz="2000" dirty="0"/>
          </a:p>
          <a:p>
            <a:endParaRPr lang="en-US" sz="2000" dirty="0"/>
          </a:p>
        </p:txBody>
      </p:sp>
    </p:spTree>
    <p:extLst>
      <p:ext uri="{BB962C8B-B14F-4D97-AF65-F5344CB8AC3E}">
        <p14:creationId xmlns:p14="http://schemas.microsoft.com/office/powerpoint/2010/main" val="2599176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INVESTING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708981"/>
          </a:xfrm>
          <a:prstGeom prst="rect">
            <a:avLst/>
          </a:prstGeom>
          <a:noFill/>
        </p:spPr>
        <p:txBody>
          <a:bodyPr wrap="square" rtlCol="0">
            <a:spAutoFit/>
          </a:bodyPr>
          <a:lstStyle/>
          <a:p>
            <a:pPr marL="457200" indent="-457200">
              <a:buAutoNum type="arabicPeriod" startAt="5"/>
            </a:pPr>
            <a:r>
              <a:rPr lang="en-US" sz="2000" dirty="0" smtClean="0"/>
              <a:t>The rate of return on financial investments includes interest payments, dividends, and capital appreciation expressed as a percentage </a:t>
            </a:r>
            <a:r>
              <a:rPr lang="en-US" sz="2000" dirty="0" smtClean="0"/>
              <a:t>of </a:t>
            </a:r>
            <a:r>
              <a:rPr lang="en-US" sz="2000" dirty="0" smtClean="0"/>
              <a:t>the amount invested. </a:t>
            </a:r>
          </a:p>
          <a:p>
            <a:endParaRPr lang="en-US" sz="2000" dirty="0"/>
          </a:p>
          <a:p>
            <a:pPr marL="457200" indent="-457200">
              <a:buAutoNum type="arabicPeriod" startAt="6"/>
            </a:pPr>
            <a:r>
              <a:rPr lang="en-US" sz="2000" dirty="0" smtClean="0"/>
              <a:t>Risk is the chance of loss or harm. In the case </a:t>
            </a:r>
            <a:r>
              <a:rPr lang="en-US" sz="2000" dirty="0" smtClean="0"/>
              <a:t>of </a:t>
            </a:r>
            <a:r>
              <a:rPr lang="en-US" sz="2000" dirty="0" smtClean="0"/>
              <a:t>financial investments, there is financial </a:t>
            </a:r>
            <a:r>
              <a:rPr lang="en-US" sz="2000" dirty="0" smtClean="0"/>
              <a:t>risk </a:t>
            </a:r>
            <a:r>
              <a:rPr lang="en-US" sz="2000" dirty="0" smtClean="0"/>
              <a:t>with a range of possible outcomes including loss of the investment. Higher-risk investments have a wider range of possible returns. The rate of return earned from investments varies with the amount of risk. In general, the higher the expected rate </a:t>
            </a:r>
            <a:r>
              <a:rPr lang="en-US" sz="2000" dirty="0" smtClean="0"/>
              <a:t>of </a:t>
            </a:r>
            <a:r>
              <a:rPr lang="en-US" sz="2000" dirty="0" smtClean="0"/>
              <a:t>return, the higher the risk of loss and vice versa.</a:t>
            </a:r>
          </a:p>
          <a:p>
            <a:endParaRPr lang="en-US" sz="2000" dirty="0"/>
          </a:p>
          <a:p>
            <a:pPr marL="457200" indent="-457200">
              <a:buAutoNum type="arabicPeriod" startAt="7"/>
            </a:pPr>
            <a:r>
              <a:rPr lang="en-US" sz="2000" dirty="0" smtClean="0"/>
              <a:t>Some people are more willing to take risk than others. How much risk people are willing to take depends on factors such as personality, income, and family situation.</a:t>
            </a:r>
          </a:p>
          <a:p>
            <a:endParaRPr lang="en-US" sz="2000" dirty="0"/>
          </a:p>
        </p:txBody>
      </p:sp>
    </p:spTree>
    <p:extLst>
      <p:ext uri="{BB962C8B-B14F-4D97-AF65-F5344CB8AC3E}">
        <p14:creationId xmlns:p14="http://schemas.microsoft.com/office/powerpoint/2010/main" val="718127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 y="0"/>
            <a:ext cx="9143245" cy="536404"/>
          </a:xfrm>
          <a:prstGeom prst="rect">
            <a:avLst/>
          </a:prstGeom>
        </p:spPr>
      </p:pic>
      <p:sp>
        <p:nvSpPr>
          <p:cNvPr id="5" name="TextBox 4"/>
          <p:cNvSpPr txBox="1"/>
          <p:nvPr/>
        </p:nvSpPr>
        <p:spPr>
          <a:xfrm>
            <a:off x="457200" y="914400"/>
            <a:ext cx="8305800" cy="1107996"/>
          </a:xfrm>
          <a:prstGeom prst="rect">
            <a:avLst/>
          </a:prstGeom>
          <a:noFill/>
        </p:spPr>
        <p:txBody>
          <a:bodyPr wrap="square" rtlCol="0">
            <a:spAutoFit/>
          </a:bodyPr>
          <a:lstStyle/>
          <a:p>
            <a:pPr algn="ctr"/>
            <a:r>
              <a:rPr lang="en-US" sz="2800" b="1" dirty="0" smtClean="0"/>
              <a:t>SESSION 4: SAVING, INVESTING, AND PROTECTING</a:t>
            </a:r>
          </a:p>
          <a:p>
            <a:pPr algn="ctr"/>
            <a:endParaRPr lang="en-US" sz="1000" b="1" dirty="0"/>
          </a:p>
          <a:p>
            <a:pPr algn="ctr"/>
            <a:r>
              <a:rPr lang="en-US" sz="2800" b="1" dirty="0" smtClean="0"/>
              <a:t>TALKING POINTS on INVESTING</a:t>
            </a:r>
            <a:endParaRPr lang="en-US" sz="2800" b="1" dirty="0"/>
          </a:p>
        </p:txBody>
      </p:sp>
      <p:sp>
        <p:nvSpPr>
          <p:cNvPr id="6" name="Rectangle 5"/>
          <p:cNvSpPr/>
          <p:nvPr/>
        </p:nvSpPr>
        <p:spPr>
          <a:xfrm>
            <a:off x="1752600" y="83536"/>
            <a:ext cx="3892540" cy="369332"/>
          </a:xfrm>
          <a:prstGeom prst="rect">
            <a:avLst/>
          </a:prstGeom>
        </p:spPr>
        <p:txBody>
          <a:bodyPr wrap="none">
            <a:spAutoFit/>
          </a:bodyPr>
          <a:lstStyle/>
          <a:p>
            <a:pPr algn="ctr"/>
            <a:r>
              <a:rPr lang="en-US" b="1" dirty="0" smtClean="0">
                <a:solidFill>
                  <a:schemeClr val="bg1"/>
                </a:solidFill>
              </a:rPr>
              <a:t>SAVING, INVESTING, AND PROTECTING</a:t>
            </a:r>
          </a:p>
        </p:txBody>
      </p:sp>
      <p:sp>
        <p:nvSpPr>
          <p:cNvPr id="7" name="TextBox 6"/>
          <p:cNvSpPr txBox="1"/>
          <p:nvPr/>
        </p:nvSpPr>
        <p:spPr>
          <a:xfrm>
            <a:off x="381000" y="2286000"/>
            <a:ext cx="8305800" cy="4401205"/>
          </a:xfrm>
          <a:prstGeom prst="rect">
            <a:avLst/>
          </a:prstGeom>
          <a:noFill/>
        </p:spPr>
        <p:txBody>
          <a:bodyPr wrap="square" rtlCol="0">
            <a:spAutoFit/>
          </a:bodyPr>
          <a:lstStyle/>
          <a:p>
            <a:pPr marL="457200" indent="-457200">
              <a:buAutoNum type="arabicPeriod" startAt="8"/>
            </a:pPr>
            <a:r>
              <a:rPr lang="en-US" sz="2000" dirty="0" smtClean="0"/>
              <a:t>The real return on a financial investment is the nominal (stated) interest rate minus the rate of inflation.</a:t>
            </a:r>
          </a:p>
          <a:p>
            <a:endParaRPr lang="en-US" sz="2000" dirty="0"/>
          </a:p>
          <a:p>
            <a:pPr marL="457200" indent="-457200">
              <a:buAutoNum type="arabicPeriod" startAt="9"/>
            </a:pPr>
            <a:r>
              <a:rPr lang="en-US" sz="2000" dirty="0" smtClean="0"/>
              <a:t>Any expenses associated with buying, selling, and holding financial assets decrease the rate of return from an investment. Federal, state, and local tax rates vary on different types of investments and affect the after-tax rate of return on the investment. </a:t>
            </a:r>
          </a:p>
          <a:p>
            <a:endParaRPr lang="en-US" sz="2000" dirty="0" smtClean="0"/>
          </a:p>
          <a:p>
            <a:pPr marL="457200" indent="-457200">
              <a:buAutoNum type="arabicPeriod" startAt="10"/>
            </a:pPr>
            <a:r>
              <a:rPr lang="en-US" sz="2000" dirty="0" smtClean="0"/>
              <a:t>In general, an investment with relatively high risk will have a lower market price and therefore a higher rate of return than an investment with relatively low risk.</a:t>
            </a:r>
          </a:p>
          <a:p>
            <a:pPr marL="457200" indent="-457200">
              <a:buAutoNum type="arabicPeriod" startAt="10"/>
            </a:pPr>
            <a:endParaRPr lang="en-US" sz="2000" dirty="0"/>
          </a:p>
          <a:p>
            <a:pPr marL="457200" indent="-457200">
              <a:buAutoNum type="arabicPeriod" startAt="10"/>
            </a:pPr>
            <a:r>
              <a:rPr lang="en-US" sz="2000" dirty="0" smtClean="0"/>
              <a:t>Short-term investments generally have lower rates of return than longer-term investments. </a:t>
            </a:r>
            <a:endParaRPr lang="en-US" sz="2000" dirty="0"/>
          </a:p>
        </p:txBody>
      </p:sp>
    </p:spTree>
    <p:extLst>
      <p:ext uri="{BB962C8B-B14F-4D97-AF65-F5344CB8AC3E}">
        <p14:creationId xmlns:p14="http://schemas.microsoft.com/office/powerpoint/2010/main" val="2697279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2325</Words>
  <Application>Microsoft Office PowerPoint</Application>
  <PresentationFormat>On-screen Show (4:3)</PresentationFormat>
  <Paragraphs>232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Flowers, Barbara</dc:creator>
  <cp:lastModifiedBy>Matzenbacher, Andria L</cp:lastModifiedBy>
  <cp:revision>22</cp:revision>
  <dcterms:created xsi:type="dcterms:W3CDTF">2014-08-29T12:57:14Z</dcterms:created>
  <dcterms:modified xsi:type="dcterms:W3CDTF">2014-09-03T14:21:39Z</dcterms:modified>
</cp:coreProperties>
</file>