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E7C8B5-A08E-4625-A2B8-95EFD569CBE8}"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1FA29D-2B82-4C04-995D-E28E30A3340C}" type="slidenum">
              <a:rPr lang="en-US" smtClean="0"/>
              <a:t>‹#›</a:t>
            </a:fld>
            <a:endParaRPr lang="en-US"/>
          </a:p>
        </p:txBody>
      </p:sp>
    </p:spTree>
    <p:extLst>
      <p:ext uri="{BB962C8B-B14F-4D97-AF65-F5344CB8AC3E}">
        <p14:creationId xmlns:p14="http://schemas.microsoft.com/office/powerpoint/2010/main" val="3173304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E7C8B5-A08E-4625-A2B8-95EFD569CBE8}"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1FA29D-2B82-4C04-995D-E28E30A3340C}" type="slidenum">
              <a:rPr lang="en-US" smtClean="0"/>
              <a:t>‹#›</a:t>
            </a:fld>
            <a:endParaRPr lang="en-US"/>
          </a:p>
        </p:txBody>
      </p:sp>
    </p:spTree>
    <p:extLst>
      <p:ext uri="{BB962C8B-B14F-4D97-AF65-F5344CB8AC3E}">
        <p14:creationId xmlns:p14="http://schemas.microsoft.com/office/powerpoint/2010/main" val="3288409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E7C8B5-A08E-4625-A2B8-95EFD569CBE8}"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1FA29D-2B82-4C04-995D-E28E30A3340C}" type="slidenum">
              <a:rPr lang="en-US" smtClean="0"/>
              <a:t>‹#›</a:t>
            </a:fld>
            <a:endParaRPr lang="en-US"/>
          </a:p>
        </p:txBody>
      </p:sp>
    </p:spTree>
    <p:extLst>
      <p:ext uri="{BB962C8B-B14F-4D97-AF65-F5344CB8AC3E}">
        <p14:creationId xmlns:p14="http://schemas.microsoft.com/office/powerpoint/2010/main" val="3863974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E7C8B5-A08E-4625-A2B8-95EFD569CBE8}"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1FA29D-2B82-4C04-995D-E28E30A3340C}" type="slidenum">
              <a:rPr lang="en-US" smtClean="0"/>
              <a:t>‹#›</a:t>
            </a:fld>
            <a:endParaRPr lang="en-US"/>
          </a:p>
        </p:txBody>
      </p:sp>
    </p:spTree>
    <p:extLst>
      <p:ext uri="{BB962C8B-B14F-4D97-AF65-F5344CB8AC3E}">
        <p14:creationId xmlns:p14="http://schemas.microsoft.com/office/powerpoint/2010/main" val="345107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E7C8B5-A08E-4625-A2B8-95EFD569CBE8}"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1FA29D-2B82-4C04-995D-E28E30A3340C}" type="slidenum">
              <a:rPr lang="en-US" smtClean="0"/>
              <a:t>‹#›</a:t>
            </a:fld>
            <a:endParaRPr lang="en-US"/>
          </a:p>
        </p:txBody>
      </p:sp>
    </p:spTree>
    <p:extLst>
      <p:ext uri="{BB962C8B-B14F-4D97-AF65-F5344CB8AC3E}">
        <p14:creationId xmlns:p14="http://schemas.microsoft.com/office/powerpoint/2010/main" val="266686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E7C8B5-A08E-4625-A2B8-95EFD569CBE8}" type="datetimeFigureOut">
              <a:rPr lang="en-US" smtClean="0"/>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1FA29D-2B82-4C04-995D-E28E30A3340C}" type="slidenum">
              <a:rPr lang="en-US" smtClean="0"/>
              <a:t>‹#›</a:t>
            </a:fld>
            <a:endParaRPr lang="en-US"/>
          </a:p>
        </p:txBody>
      </p:sp>
    </p:spTree>
    <p:extLst>
      <p:ext uri="{BB962C8B-B14F-4D97-AF65-F5344CB8AC3E}">
        <p14:creationId xmlns:p14="http://schemas.microsoft.com/office/powerpoint/2010/main" val="1386535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E7C8B5-A08E-4625-A2B8-95EFD569CBE8}" type="datetimeFigureOut">
              <a:rPr lang="en-US" smtClean="0"/>
              <a:t>9/3/2014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1FA29D-2B82-4C04-995D-E28E30A3340C}" type="slidenum">
              <a:rPr lang="en-US" smtClean="0"/>
              <a:t>‹#›</a:t>
            </a:fld>
            <a:endParaRPr lang="en-US"/>
          </a:p>
        </p:txBody>
      </p:sp>
    </p:spTree>
    <p:extLst>
      <p:ext uri="{BB962C8B-B14F-4D97-AF65-F5344CB8AC3E}">
        <p14:creationId xmlns:p14="http://schemas.microsoft.com/office/powerpoint/2010/main" val="3328444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E7C8B5-A08E-4625-A2B8-95EFD569CBE8}" type="datetimeFigureOut">
              <a:rPr lang="en-US" smtClean="0"/>
              <a:t>9/3/2014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1FA29D-2B82-4C04-995D-E28E30A3340C}" type="slidenum">
              <a:rPr lang="en-US" smtClean="0"/>
              <a:t>‹#›</a:t>
            </a:fld>
            <a:endParaRPr lang="en-US"/>
          </a:p>
        </p:txBody>
      </p:sp>
    </p:spTree>
    <p:extLst>
      <p:ext uri="{BB962C8B-B14F-4D97-AF65-F5344CB8AC3E}">
        <p14:creationId xmlns:p14="http://schemas.microsoft.com/office/powerpoint/2010/main" val="2793820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E7C8B5-A08E-4625-A2B8-95EFD569CBE8}" type="datetimeFigureOut">
              <a:rPr lang="en-US" smtClean="0"/>
              <a:t>9/3/2014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1FA29D-2B82-4C04-995D-E28E30A3340C}" type="slidenum">
              <a:rPr lang="en-US" smtClean="0"/>
              <a:t>‹#›</a:t>
            </a:fld>
            <a:endParaRPr lang="en-US"/>
          </a:p>
        </p:txBody>
      </p:sp>
    </p:spTree>
    <p:extLst>
      <p:ext uri="{BB962C8B-B14F-4D97-AF65-F5344CB8AC3E}">
        <p14:creationId xmlns:p14="http://schemas.microsoft.com/office/powerpoint/2010/main" val="691853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E7C8B5-A08E-4625-A2B8-95EFD569CBE8}" type="datetimeFigureOut">
              <a:rPr lang="en-US" smtClean="0"/>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1FA29D-2B82-4C04-995D-E28E30A3340C}" type="slidenum">
              <a:rPr lang="en-US" smtClean="0"/>
              <a:t>‹#›</a:t>
            </a:fld>
            <a:endParaRPr lang="en-US"/>
          </a:p>
        </p:txBody>
      </p:sp>
    </p:spTree>
    <p:extLst>
      <p:ext uri="{BB962C8B-B14F-4D97-AF65-F5344CB8AC3E}">
        <p14:creationId xmlns:p14="http://schemas.microsoft.com/office/powerpoint/2010/main" val="1631914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E7C8B5-A08E-4625-A2B8-95EFD569CBE8}" type="datetimeFigureOut">
              <a:rPr lang="en-US" smtClean="0"/>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1FA29D-2B82-4C04-995D-E28E30A3340C}" type="slidenum">
              <a:rPr lang="en-US" smtClean="0"/>
              <a:t>‹#›</a:t>
            </a:fld>
            <a:endParaRPr lang="en-US"/>
          </a:p>
        </p:txBody>
      </p:sp>
    </p:spTree>
    <p:extLst>
      <p:ext uri="{BB962C8B-B14F-4D97-AF65-F5344CB8AC3E}">
        <p14:creationId xmlns:p14="http://schemas.microsoft.com/office/powerpoint/2010/main" val="2060689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E7C8B5-A08E-4625-A2B8-95EFD569CBE8}" type="datetimeFigureOut">
              <a:rPr lang="en-US" smtClean="0"/>
              <a:t>9/3/2014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1FA29D-2B82-4C04-995D-E28E30A3340C}" type="slidenum">
              <a:rPr lang="en-US" smtClean="0"/>
              <a:t>‹#›</a:t>
            </a:fld>
            <a:endParaRPr lang="en-US"/>
          </a:p>
        </p:txBody>
      </p:sp>
    </p:spTree>
    <p:extLst>
      <p:ext uri="{BB962C8B-B14F-4D97-AF65-F5344CB8AC3E}">
        <p14:creationId xmlns:p14="http://schemas.microsoft.com/office/powerpoint/2010/main" val="2508729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969770"/>
          </a:xfrm>
          <a:prstGeom prst="rect">
            <a:avLst/>
          </a:prstGeom>
          <a:noFill/>
        </p:spPr>
        <p:txBody>
          <a:bodyPr wrap="square" rtlCol="0">
            <a:spAutoFit/>
          </a:bodyPr>
          <a:lstStyle/>
          <a:p>
            <a:pPr algn="ctr"/>
            <a:r>
              <a:rPr lang="en-US" sz="2800" b="1" dirty="0" smtClean="0"/>
              <a:t>SESSION 3: FINANCIAL GOAL SETTING, SPENDING, </a:t>
            </a:r>
          </a:p>
          <a:p>
            <a:pPr algn="ctr"/>
            <a:r>
              <a:rPr lang="en-US" sz="2800" b="1" dirty="0" smtClean="0"/>
              <a:t>AND CREDIT</a:t>
            </a:r>
          </a:p>
          <a:p>
            <a:pPr algn="ctr"/>
            <a:endParaRPr lang="en-US" sz="1000" b="1" dirty="0"/>
          </a:p>
          <a:p>
            <a:pPr algn="ctr"/>
            <a:r>
              <a:rPr lang="en-US" sz="2800" b="1" dirty="0" smtClean="0"/>
              <a:t>TALKING POINTS on SETTING &amp; ACHIEVING</a:t>
            </a:r>
          </a:p>
          <a:p>
            <a:pPr algn="ctr"/>
            <a:r>
              <a:rPr lang="en-US" sz="2800" b="1" dirty="0" smtClean="0"/>
              <a:t>FINANCIAL GOALS</a:t>
            </a:r>
            <a:endParaRPr lang="en-US" sz="2800" b="1" dirty="0"/>
          </a:p>
        </p:txBody>
      </p:sp>
      <p:sp>
        <p:nvSpPr>
          <p:cNvPr id="6" name="Rectangle 5"/>
          <p:cNvSpPr/>
          <p:nvPr/>
        </p:nvSpPr>
        <p:spPr>
          <a:xfrm>
            <a:off x="609600" y="83536"/>
            <a:ext cx="5073505" cy="369332"/>
          </a:xfrm>
          <a:prstGeom prst="rect">
            <a:avLst/>
          </a:prstGeom>
        </p:spPr>
        <p:txBody>
          <a:bodyPr wrap="none">
            <a:spAutoFit/>
          </a:bodyPr>
          <a:lstStyle/>
          <a:p>
            <a:pPr algn="ctr"/>
            <a:r>
              <a:rPr lang="en-US" b="1" dirty="0" smtClean="0">
                <a:solidFill>
                  <a:schemeClr val="bg1"/>
                </a:solidFill>
              </a:rPr>
              <a:t>FINANCIAL GOAL SETTING, SPENDING, AND CREDIT</a:t>
            </a:r>
          </a:p>
        </p:txBody>
      </p:sp>
      <p:sp>
        <p:nvSpPr>
          <p:cNvPr id="7" name="TextBox 6"/>
          <p:cNvSpPr txBox="1"/>
          <p:nvPr/>
        </p:nvSpPr>
        <p:spPr>
          <a:xfrm>
            <a:off x="381000" y="2884170"/>
            <a:ext cx="8305800" cy="4093428"/>
          </a:xfrm>
          <a:prstGeom prst="rect">
            <a:avLst/>
          </a:prstGeom>
          <a:noFill/>
        </p:spPr>
        <p:txBody>
          <a:bodyPr wrap="square" rtlCol="0">
            <a:spAutoFit/>
          </a:bodyPr>
          <a:lstStyle/>
          <a:p>
            <a:pPr marL="457200" indent="-457200">
              <a:buAutoNum type="arabicPeriod"/>
            </a:pPr>
            <a:r>
              <a:rPr lang="en-US" sz="2000" dirty="0" smtClean="0"/>
              <a:t>A financial goal is a monetary target to be met by a specific time in order to purchase a good or service (car, down payment </a:t>
            </a:r>
            <a:r>
              <a:rPr lang="en-US" sz="2000" dirty="0" smtClean="0"/>
              <a:t>on </a:t>
            </a:r>
            <a:r>
              <a:rPr lang="en-US" sz="2000" dirty="0" smtClean="0"/>
              <a:t>a house, college education, start-up </a:t>
            </a:r>
            <a:r>
              <a:rPr lang="en-US" sz="2000" dirty="0" smtClean="0"/>
              <a:t>funds </a:t>
            </a:r>
            <a:r>
              <a:rPr lang="en-US" sz="2000" dirty="0" smtClean="0"/>
              <a:t>for a business, retirement, and so on).</a:t>
            </a:r>
          </a:p>
          <a:p>
            <a:endParaRPr lang="en-US" sz="2000" dirty="0" smtClean="0"/>
          </a:p>
          <a:p>
            <a:pPr marL="457200" indent="-457200">
              <a:buAutoNum type="arabicPeriod" startAt="2"/>
            </a:pPr>
            <a:r>
              <a:rPr lang="en-US" sz="2000" dirty="0" smtClean="0"/>
              <a:t>Financial goals are met with a systematic financial plan for saving</a:t>
            </a:r>
          </a:p>
          <a:p>
            <a:r>
              <a:rPr lang="en-US" sz="2000" dirty="0"/>
              <a:t> </a:t>
            </a:r>
            <a:r>
              <a:rPr lang="en-US" sz="2000" dirty="0" smtClean="0"/>
              <a:t>       (</a:t>
            </a:r>
            <a:r>
              <a:rPr lang="en-US" sz="2000" dirty="0" smtClean="0"/>
              <a:t>deciding </a:t>
            </a:r>
            <a:r>
              <a:rPr lang="en-US" sz="2000" dirty="0" smtClean="0"/>
              <a:t>how much to save each period), investing (deciding what</a:t>
            </a:r>
          </a:p>
          <a:p>
            <a:r>
              <a:rPr lang="en-US" sz="2000" dirty="0"/>
              <a:t> </a:t>
            </a:r>
            <a:r>
              <a:rPr lang="en-US" sz="2000" dirty="0" smtClean="0"/>
              <a:t>       financial assets to purchase with income saved), and spending.</a:t>
            </a:r>
          </a:p>
          <a:p>
            <a:pPr marL="457200" indent="-457200">
              <a:buAutoNum type="arabicPeriod"/>
            </a:pPr>
            <a:endParaRPr lang="en-US" sz="2000" dirty="0" smtClean="0"/>
          </a:p>
          <a:p>
            <a:endParaRPr lang="en-US" sz="2000" dirty="0" smtClean="0"/>
          </a:p>
          <a:p>
            <a:endParaRPr lang="en-US" sz="2000" dirty="0" smtClean="0"/>
          </a:p>
          <a:p>
            <a:pPr marL="457200" indent="-457200">
              <a:buAutoNum type="arabicPeriod" startAt="6"/>
            </a:pPr>
            <a:endParaRPr lang="en-US" sz="2000" dirty="0"/>
          </a:p>
          <a:p>
            <a:endParaRPr lang="en-US" sz="2000" dirty="0"/>
          </a:p>
          <a:p>
            <a:endParaRPr lang="en-US" sz="2000" dirty="0"/>
          </a:p>
        </p:txBody>
      </p:sp>
    </p:spTree>
    <p:extLst>
      <p:ext uri="{BB962C8B-B14F-4D97-AF65-F5344CB8AC3E}">
        <p14:creationId xmlns:p14="http://schemas.microsoft.com/office/powerpoint/2010/main" val="2438719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538883"/>
          </a:xfrm>
          <a:prstGeom prst="rect">
            <a:avLst/>
          </a:prstGeom>
          <a:noFill/>
        </p:spPr>
        <p:txBody>
          <a:bodyPr wrap="square" rtlCol="0">
            <a:spAutoFit/>
          </a:bodyPr>
          <a:lstStyle/>
          <a:p>
            <a:pPr algn="ctr"/>
            <a:r>
              <a:rPr lang="en-US" sz="2800" b="1" dirty="0" smtClean="0"/>
              <a:t>SESSION 3: FINANCIAL GOAL SETTING, SPENDING, </a:t>
            </a:r>
          </a:p>
          <a:p>
            <a:pPr algn="ctr"/>
            <a:r>
              <a:rPr lang="en-US" sz="2800" b="1" dirty="0" smtClean="0"/>
              <a:t>AND CREDIT</a:t>
            </a:r>
          </a:p>
          <a:p>
            <a:pPr algn="ctr"/>
            <a:endParaRPr lang="en-US" sz="1000" b="1" dirty="0"/>
          </a:p>
          <a:p>
            <a:pPr algn="ctr"/>
            <a:r>
              <a:rPr lang="en-US" sz="2800" b="1" dirty="0" smtClean="0"/>
              <a:t>TALKING POINTS on CREDIT</a:t>
            </a:r>
            <a:endParaRPr lang="en-US" sz="2800" b="1" dirty="0"/>
          </a:p>
        </p:txBody>
      </p:sp>
      <p:sp>
        <p:nvSpPr>
          <p:cNvPr id="6" name="Rectangle 5"/>
          <p:cNvSpPr/>
          <p:nvPr/>
        </p:nvSpPr>
        <p:spPr>
          <a:xfrm>
            <a:off x="609600" y="83536"/>
            <a:ext cx="5073505" cy="369332"/>
          </a:xfrm>
          <a:prstGeom prst="rect">
            <a:avLst/>
          </a:prstGeom>
        </p:spPr>
        <p:txBody>
          <a:bodyPr wrap="none">
            <a:spAutoFit/>
          </a:bodyPr>
          <a:lstStyle/>
          <a:p>
            <a:pPr algn="ctr"/>
            <a:r>
              <a:rPr lang="en-US" b="1" dirty="0" smtClean="0">
                <a:solidFill>
                  <a:schemeClr val="bg1"/>
                </a:solidFill>
              </a:rPr>
              <a:t>FINANCIAL GOAL SETTING, SPENDING, AND CREDIT</a:t>
            </a:r>
          </a:p>
        </p:txBody>
      </p:sp>
      <p:sp>
        <p:nvSpPr>
          <p:cNvPr id="7" name="TextBox 6"/>
          <p:cNvSpPr txBox="1"/>
          <p:nvPr/>
        </p:nvSpPr>
        <p:spPr>
          <a:xfrm>
            <a:off x="381000" y="2514600"/>
            <a:ext cx="8305800" cy="2662267"/>
          </a:xfrm>
          <a:prstGeom prst="rect">
            <a:avLst/>
          </a:prstGeom>
          <a:noFill/>
        </p:spPr>
        <p:txBody>
          <a:bodyPr wrap="square" rtlCol="0">
            <a:spAutoFit/>
          </a:bodyPr>
          <a:lstStyle/>
          <a:p>
            <a:r>
              <a:rPr lang="en-US" sz="2000" dirty="0" smtClean="0"/>
              <a:t>8.    Credit providers consider the three Cs in deciding to whom they will </a:t>
            </a:r>
          </a:p>
          <a:p>
            <a:r>
              <a:rPr lang="en-US" sz="2000" dirty="0"/>
              <a:t> </a:t>
            </a:r>
            <a:r>
              <a:rPr lang="en-US" sz="2000" dirty="0" smtClean="0"/>
              <a:t>       extend credit:</a:t>
            </a:r>
          </a:p>
          <a:p>
            <a:pPr marL="457200" indent="-457200">
              <a:buAutoNum type="arabicPeriod"/>
            </a:pPr>
            <a:endParaRPr lang="en-US" sz="900" dirty="0"/>
          </a:p>
          <a:p>
            <a:r>
              <a:rPr lang="en-US" sz="2000" dirty="0" smtClean="0"/>
              <a:t>        a.  capacity—the ability of the creditor to repay the </a:t>
            </a:r>
            <a:r>
              <a:rPr lang="en-US" sz="2000" dirty="0" smtClean="0"/>
              <a:t>loan,</a:t>
            </a:r>
            <a:r>
              <a:rPr lang="en-US" sz="2000" dirty="0" smtClean="0"/>
              <a:t/>
            </a:r>
            <a:br>
              <a:rPr lang="en-US" sz="2000" dirty="0" smtClean="0"/>
            </a:br>
            <a:endParaRPr lang="en-US" sz="900" dirty="0" smtClean="0"/>
          </a:p>
          <a:p>
            <a:r>
              <a:rPr lang="en-US" sz="2000" dirty="0" smtClean="0"/>
              <a:t>        b.  character—how honest and reliable the creditor is in paying </a:t>
            </a:r>
            <a:r>
              <a:rPr lang="en-US" sz="2000" dirty="0" smtClean="0"/>
              <a:t>debts, </a:t>
            </a:r>
            <a:r>
              <a:rPr lang="en-US" sz="2000" dirty="0" smtClean="0"/>
              <a:t>and</a:t>
            </a:r>
            <a:br>
              <a:rPr lang="en-US" sz="2000" dirty="0" smtClean="0"/>
            </a:br>
            <a:endParaRPr lang="en-US" sz="900" dirty="0" smtClean="0"/>
          </a:p>
          <a:p>
            <a:r>
              <a:rPr lang="en-US" sz="2000" dirty="0"/>
              <a:t> </a:t>
            </a:r>
            <a:r>
              <a:rPr lang="en-US" sz="2000" dirty="0" smtClean="0"/>
              <a:t>       c.   collateral—assets the creditor has that could be sold later to pay off </a:t>
            </a:r>
          </a:p>
          <a:p>
            <a:r>
              <a:rPr lang="en-US" sz="2000" dirty="0"/>
              <a:t> </a:t>
            </a:r>
            <a:r>
              <a:rPr lang="en-US" sz="2000" dirty="0" smtClean="0"/>
              <a:t>             the loan. </a:t>
            </a:r>
          </a:p>
          <a:p>
            <a:endParaRPr lang="en-US" sz="2000" dirty="0"/>
          </a:p>
        </p:txBody>
      </p:sp>
    </p:spTree>
    <p:extLst>
      <p:ext uri="{BB962C8B-B14F-4D97-AF65-F5344CB8AC3E}">
        <p14:creationId xmlns:p14="http://schemas.microsoft.com/office/powerpoint/2010/main" val="20580525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538883"/>
          </a:xfrm>
          <a:prstGeom prst="rect">
            <a:avLst/>
          </a:prstGeom>
          <a:noFill/>
        </p:spPr>
        <p:txBody>
          <a:bodyPr wrap="square" rtlCol="0">
            <a:spAutoFit/>
          </a:bodyPr>
          <a:lstStyle/>
          <a:p>
            <a:pPr algn="ctr"/>
            <a:r>
              <a:rPr lang="en-US" sz="2800" b="1" dirty="0" smtClean="0"/>
              <a:t>SESSION 3: FINANCIAL GOAL SETTING, SPENDING, </a:t>
            </a:r>
          </a:p>
          <a:p>
            <a:pPr algn="ctr"/>
            <a:r>
              <a:rPr lang="en-US" sz="2800" b="1" dirty="0" smtClean="0"/>
              <a:t>AND CREDIT</a:t>
            </a:r>
          </a:p>
          <a:p>
            <a:pPr algn="ctr"/>
            <a:endParaRPr lang="en-US" sz="1000" b="1" dirty="0"/>
          </a:p>
          <a:p>
            <a:pPr algn="ctr"/>
            <a:r>
              <a:rPr lang="en-US" sz="2800" b="1" dirty="0" smtClean="0"/>
              <a:t>TALKING POINTS on CREDIT</a:t>
            </a:r>
            <a:endParaRPr lang="en-US" sz="2800" b="1" dirty="0"/>
          </a:p>
        </p:txBody>
      </p:sp>
      <p:sp>
        <p:nvSpPr>
          <p:cNvPr id="6" name="Rectangle 5"/>
          <p:cNvSpPr/>
          <p:nvPr/>
        </p:nvSpPr>
        <p:spPr>
          <a:xfrm>
            <a:off x="609600" y="83536"/>
            <a:ext cx="5073505" cy="369332"/>
          </a:xfrm>
          <a:prstGeom prst="rect">
            <a:avLst/>
          </a:prstGeom>
        </p:spPr>
        <p:txBody>
          <a:bodyPr wrap="none">
            <a:spAutoFit/>
          </a:bodyPr>
          <a:lstStyle/>
          <a:p>
            <a:pPr algn="ctr"/>
            <a:r>
              <a:rPr lang="en-US" b="1" dirty="0" smtClean="0">
                <a:solidFill>
                  <a:schemeClr val="bg1"/>
                </a:solidFill>
              </a:rPr>
              <a:t>FINANCIAL GOAL SETTING, SPENDING, AND CREDIT</a:t>
            </a:r>
          </a:p>
        </p:txBody>
      </p:sp>
      <p:sp>
        <p:nvSpPr>
          <p:cNvPr id="7" name="TextBox 6"/>
          <p:cNvSpPr txBox="1"/>
          <p:nvPr/>
        </p:nvSpPr>
        <p:spPr>
          <a:xfrm>
            <a:off x="381000" y="2514600"/>
            <a:ext cx="8305800" cy="4339650"/>
          </a:xfrm>
          <a:prstGeom prst="rect">
            <a:avLst/>
          </a:prstGeom>
          <a:noFill/>
        </p:spPr>
        <p:txBody>
          <a:bodyPr wrap="square" rtlCol="0">
            <a:spAutoFit/>
          </a:bodyPr>
          <a:lstStyle/>
          <a:p>
            <a:r>
              <a:rPr lang="en-US" sz="2000" dirty="0" smtClean="0"/>
              <a:t>9.    People’s credit scores are a measure of their character because credit </a:t>
            </a:r>
          </a:p>
          <a:p>
            <a:r>
              <a:rPr lang="en-US" sz="2000" dirty="0" smtClean="0"/>
              <a:t>        scores are based largely on their payment history—for example, whether</a:t>
            </a:r>
          </a:p>
          <a:p>
            <a:r>
              <a:rPr lang="en-US" sz="2000" dirty="0"/>
              <a:t> </a:t>
            </a:r>
            <a:r>
              <a:rPr lang="en-US" sz="2000" dirty="0" smtClean="0"/>
              <a:t>       or not they</a:t>
            </a:r>
          </a:p>
          <a:p>
            <a:pPr marL="457200" indent="-457200">
              <a:buAutoNum type="arabicPeriod"/>
            </a:pPr>
            <a:endParaRPr lang="en-US" sz="900" dirty="0"/>
          </a:p>
          <a:p>
            <a:r>
              <a:rPr lang="en-US" sz="2000" dirty="0" smtClean="0"/>
              <a:t>        a.  pay bills on time,</a:t>
            </a:r>
            <a:br>
              <a:rPr lang="en-US" sz="2000" dirty="0" smtClean="0"/>
            </a:br>
            <a:endParaRPr lang="en-US" sz="900" dirty="0" smtClean="0"/>
          </a:p>
          <a:p>
            <a:r>
              <a:rPr lang="en-US" sz="2000" dirty="0" smtClean="0"/>
              <a:t>        b.  pay bills in full,</a:t>
            </a:r>
            <a:br>
              <a:rPr lang="en-US" sz="2000" dirty="0" smtClean="0"/>
            </a:br>
            <a:endParaRPr lang="en-US" sz="900" dirty="0" smtClean="0"/>
          </a:p>
          <a:p>
            <a:r>
              <a:rPr lang="en-US" sz="2000" dirty="0"/>
              <a:t> </a:t>
            </a:r>
            <a:r>
              <a:rPr lang="en-US" sz="2000" dirty="0" smtClean="0"/>
              <a:t>       c.   stay below their credit limits, or</a:t>
            </a:r>
            <a:br>
              <a:rPr lang="en-US" sz="2000" dirty="0" smtClean="0"/>
            </a:br>
            <a:endParaRPr lang="en-US" sz="900" dirty="0" smtClean="0"/>
          </a:p>
          <a:p>
            <a:r>
              <a:rPr lang="en-US" sz="2000" dirty="0" smtClean="0"/>
              <a:t>        d.  have declared bankruptcy. </a:t>
            </a:r>
          </a:p>
          <a:p>
            <a:endParaRPr lang="en-US" sz="2000" dirty="0"/>
          </a:p>
          <a:p>
            <a:pPr marL="457200" indent="-457200">
              <a:buAutoNum type="arabicPeriod" startAt="10"/>
            </a:pPr>
            <a:r>
              <a:rPr lang="en-US" sz="2000" dirty="0" smtClean="0"/>
              <a:t>When considering whether credit or a loan is desirable, it is important for</a:t>
            </a:r>
          </a:p>
          <a:p>
            <a:r>
              <a:rPr lang="en-US" sz="2000" dirty="0" smtClean="0"/>
              <a:t>        people to consider the likely impact of the choice on their personal net</a:t>
            </a:r>
          </a:p>
          <a:p>
            <a:r>
              <a:rPr lang="en-US" sz="2000" dirty="0"/>
              <a:t> </a:t>
            </a:r>
            <a:r>
              <a:rPr lang="en-US" sz="2000" dirty="0" smtClean="0"/>
              <a:t>       worth over time.</a:t>
            </a:r>
          </a:p>
          <a:p>
            <a:endParaRPr lang="en-US" sz="2000" dirty="0"/>
          </a:p>
        </p:txBody>
      </p:sp>
    </p:spTree>
    <p:extLst>
      <p:ext uri="{BB962C8B-B14F-4D97-AF65-F5344CB8AC3E}">
        <p14:creationId xmlns:p14="http://schemas.microsoft.com/office/powerpoint/2010/main" val="659239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969770"/>
          </a:xfrm>
          <a:prstGeom prst="rect">
            <a:avLst/>
          </a:prstGeom>
          <a:noFill/>
        </p:spPr>
        <p:txBody>
          <a:bodyPr wrap="square" rtlCol="0">
            <a:spAutoFit/>
          </a:bodyPr>
          <a:lstStyle/>
          <a:p>
            <a:pPr algn="ctr"/>
            <a:r>
              <a:rPr lang="en-US" sz="2800" b="1" dirty="0" smtClean="0"/>
              <a:t>SESSION 3: FINANCIAL GOAL SETTING, SPENDING, </a:t>
            </a:r>
          </a:p>
          <a:p>
            <a:pPr algn="ctr"/>
            <a:r>
              <a:rPr lang="en-US" sz="2800" b="1" dirty="0" smtClean="0"/>
              <a:t>AND CREDIT</a:t>
            </a:r>
          </a:p>
          <a:p>
            <a:pPr algn="ctr"/>
            <a:endParaRPr lang="en-US" sz="1000" b="1" dirty="0"/>
          </a:p>
          <a:p>
            <a:pPr algn="ctr"/>
            <a:r>
              <a:rPr lang="en-US" sz="2800" b="1" dirty="0" smtClean="0"/>
              <a:t>TALKING POINTS on SETTING &amp; ACHIEVING</a:t>
            </a:r>
          </a:p>
          <a:p>
            <a:pPr algn="ctr"/>
            <a:r>
              <a:rPr lang="en-US" sz="2800" b="1" dirty="0" smtClean="0"/>
              <a:t>FINANCIAL GOALS</a:t>
            </a:r>
            <a:endParaRPr lang="en-US" sz="2800" b="1" dirty="0"/>
          </a:p>
        </p:txBody>
      </p:sp>
      <p:sp>
        <p:nvSpPr>
          <p:cNvPr id="6" name="Rectangle 5"/>
          <p:cNvSpPr/>
          <p:nvPr/>
        </p:nvSpPr>
        <p:spPr>
          <a:xfrm>
            <a:off x="609600" y="83536"/>
            <a:ext cx="5073505" cy="369332"/>
          </a:xfrm>
          <a:prstGeom prst="rect">
            <a:avLst/>
          </a:prstGeom>
        </p:spPr>
        <p:txBody>
          <a:bodyPr wrap="none">
            <a:spAutoFit/>
          </a:bodyPr>
          <a:lstStyle/>
          <a:p>
            <a:pPr algn="ctr"/>
            <a:r>
              <a:rPr lang="en-US" b="1" dirty="0" smtClean="0">
                <a:solidFill>
                  <a:schemeClr val="bg1"/>
                </a:solidFill>
              </a:rPr>
              <a:t>FINANCIAL GOAL SETTING, SPENDING, AND CREDIT</a:t>
            </a:r>
          </a:p>
        </p:txBody>
      </p:sp>
      <p:sp>
        <p:nvSpPr>
          <p:cNvPr id="7" name="TextBox 6"/>
          <p:cNvSpPr txBox="1"/>
          <p:nvPr/>
        </p:nvSpPr>
        <p:spPr>
          <a:xfrm>
            <a:off x="381000" y="2884170"/>
            <a:ext cx="8305800" cy="3416320"/>
          </a:xfrm>
          <a:prstGeom prst="rect">
            <a:avLst/>
          </a:prstGeom>
          <a:noFill/>
        </p:spPr>
        <p:txBody>
          <a:bodyPr wrap="square" rtlCol="0">
            <a:spAutoFit/>
          </a:bodyPr>
          <a:lstStyle/>
          <a:p>
            <a:pPr marL="457200" indent="-457200">
              <a:buAutoNum type="arabicPeriod" startAt="3"/>
            </a:pPr>
            <a:r>
              <a:rPr lang="en-US" sz="2000" dirty="0" smtClean="0"/>
              <a:t>A financial plan largely depends on</a:t>
            </a:r>
          </a:p>
          <a:p>
            <a:pPr marL="457200" indent="-457200">
              <a:buAutoNum type="arabicPeriod" startAt="3"/>
            </a:pPr>
            <a:endParaRPr lang="en-US" sz="900" dirty="0"/>
          </a:p>
          <a:p>
            <a:r>
              <a:rPr lang="en-US" sz="2000" dirty="0" smtClean="0"/>
              <a:t>        a.  </a:t>
            </a:r>
            <a:r>
              <a:rPr lang="en-US" sz="2000" dirty="0" smtClean="0"/>
              <a:t>the </a:t>
            </a:r>
            <a:r>
              <a:rPr lang="en-US" sz="2000" dirty="0" smtClean="0"/>
              <a:t>amount of the goal,</a:t>
            </a:r>
          </a:p>
          <a:p>
            <a:pPr marL="457200" indent="-457200">
              <a:buAutoNum type="arabicPeriod" startAt="3"/>
            </a:pPr>
            <a:endParaRPr lang="en-US" sz="900" dirty="0"/>
          </a:p>
          <a:p>
            <a:r>
              <a:rPr lang="en-US" sz="2000" dirty="0" smtClean="0"/>
              <a:t>        b.  </a:t>
            </a:r>
            <a:r>
              <a:rPr lang="en-US" sz="2000" dirty="0" smtClean="0"/>
              <a:t>how </a:t>
            </a:r>
            <a:r>
              <a:rPr lang="en-US" sz="2000" dirty="0" smtClean="0"/>
              <a:t>long a person has until the goal must be met,</a:t>
            </a:r>
          </a:p>
          <a:p>
            <a:pPr marL="457200" indent="-457200">
              <a:buAutoNum type="arabicPeriod" startAt="3"/>
            </a:pPr>
            <a:endParaRPr lang="en-US" sz="900" dirty="0"/>
          </a:p>
          <a:p>
            <a:r>
              <a:rPr lang="en-US" sz="2000" dirty="0" smtClean="0"/>
              <a:t>        c.  </a:t>
            </a:r>
            <a:r>
              <a:rPr lang="en-US" sz="2000" dirty="0" smtClean="0"/>
              <a:t>how </a:t>
            </a:r>
            <a:r>
              <a:rPr lang="en-US" sz="2000" dirty="0" smtClean="0"/>
              <a:t>much can be saved each period, and</a:t>
            </a:r>
          </a:p>
          <a:p>
            <a:pPr marL="457200" indent="-457200">
              <a:buAutoNum type="arabicPeriod" startAt="3"/>
            </a:pPr>
            <a:endParaRPr lang="en-US" sz="900" dirty="0"/>
          </a:p>
          <a:p>
            <a:r>
              <a:rPr lang="en-US" sz="2000" dirty="0" smtClean="0"/>
              <a:t>        d.  </a:t>
            </a:r>
            <a:r>
              <a:rPr lang="en-US" sz="2000" dirty="0"/>
              <a:t>t</a:t>
            </a:r>
            <a:r>
              <a:rPr lang="en-US" sz="2000" dirty="0" smtClean="0"/>
              <a:t>he </a:t>
            </a:r>
            <a:r>
              <a:rPr lang="en-US" sz="2000" dirty="0" smtClean="0"/>
              <a:t>rate of return earned on investment assets.</a:t>
            </a:r>
          </a:p>
          <a:p>
            <a:endParaRPr lang="en-US" sz="2000" dirty="0" smtClean="0"/>
          </a:p>
          <a:p>
            <a:pPr marL="457200" indent="-457200">
              <a:buAutoNum type="arabicPeriod" startAt="4"/>
            </a:pPr>
            <a:r>
              <a:rPr lang="en-US" sz="2000" dirty="0" smtClean="0"/>
              <a:t>A person’s net worth, or wealth, is the market value of the assets he or</a:t>
            </a:r>
          </a:p>
          <a:p>
            <a:r>
              <a:rPr lang="en-US" sz="2000" dirty="0"/>
              <a:t> </a:t>
            </a:r>
            <a:r>
              <a:rPr lang="en-US" sz="2000" dirty="0" smtClean="0"/>
              <a:t>       she owns minus the market value of the debt, or liabilities, he or she   </a:t>
            </a:r>
          </a:p>
          <a:p>
            <a:r>
              <a:rPr lang="en-US" sz="2000" dirty="0"/>
              <a:t> </a:t>
            </a:r>
            <a:r>
              <a:rPr lang="en-US" sz="2000" dirty="0" smtClean="0"/>
              <a:t>       owes. </a:t>
            </a:r>
            <a:endParaRPr lang="en-US" sz="2000" dirty="0"/>
          </a:p>
        </p:txBody>
      </p:sp>
    </p:spTree>
    <p:extLst>
      <p:ext uri="{BB962C8B-B14F-4D97-AF65-F5344CB8AC3E}">
        <p14:creationId xmlns:p14="http://schemas.microsoft.com/office/powerpoint/2010/main" val="1577293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969770"/>
          </a:xfrm>
          <a:prstGeom prst="rect">
            <a:avLst/>
          </a:prstGeom>
          <a:noFill/>
        </p:spPr>
        <p:txBody>
          <a:bodyPr wrap="square" rtlCol="0">
            <a:spAutoFit/>
          </a:bodyPr>
          <a:lstStyle/>
          <a:p>
            <a:pPr algn="ctr"/>
            <a:r>
              <a:rPr lang="en-US" sz="2800" b="1" dirty="0" smtClean="0"/>
              <a:t>SESSION 3: FINANCIAL GOAL SETTING, SPENDING, </a:t>
            </a:r>
          </a:p>
          <a:p>
            <a:pPr algn="ctr"/>
            <a:r>
              <a:rPr lang="en-US" sz="2800" b="1" dirty="0" smtClean="0"/>
              <a:t>AND CREDIT</a:t>
            </a:r>
          </a:p>
          <a:p>
            <a:pPr algn="ctr"/>
            <a:endParaRPr lang="en-US" sz="1000" b="1" dirty="0"/>
          </a:p>
          <a:p>
            <a:pPr algn="ctr"/>
            <a:r>
              <a:rPr lang="en-US" sz="2800" b="1" dirty="0" smtClean="0"/>
              <a:t>TALKING POINTS on SETTING &amp; ACHIEVING</a:t>
            </a:r>
          </a:p>
          <a:p>
            <a:pPr algn="ctr"/>
            <a:r>
              <a:rPr lang="en-US" sz="2800" b="1" dirty="0" smtClean="0"/>
              <a:t>FINANCIAL GOALS</a:t>
            </a:r>
            <a:endParaRPr lang="en-US" sz="2800" b="1" dirty="0"/>
          </a:p>
        </p:txBody>
      </p:sp>
      <p:sp>
        <p:nvSpPr>
          <p:cNvPr id="6" name="Rectangle 5"/>
          <p:cNvSpPr/>
          <p:nvPr/>
        </p:nvSpPr>
        <p:spPr>
          <a:xfrm>
            <a:off x="609600" y="83536"/>
            <a:ext cx="5073505" cy="369332"/>
          </a:xfrm>
          <a:prstGeom prst="rect">
            <a:avLst/>
          </a:prstGeom>
        </p:spPr>
        <p:txBody>
          <a:bodyPr wrap="none">
            <a:spAutoFit/>
          </a:bodyPr>
          <a:lstStyle/>
          <a:p>
            <a:pPr algn="ctr"/>
            <a:r>
              <a:rPr lang="en-US" b="1" dirty="0" smtClean="0">
                <a:solidFill>
                  <a:schemeClr val="bg1"/>
                </a:solidFill>
              </a:rPr>
              <a:t>FINANCIAL GOAL SETTING, SPENDING, AND CREDIT</a:t>
            </a:r>
          </a:p>
        </p:txBody>
      </p:sp>
      <p:sp>
        <p:nvSpPr>
          <p:cNvPr id="7" name="TextBox 6"/>
          <p:cNvSpPr txBox="1"/>
          <p:nvPr/>
        </p:nvSpPr>
        <p:spPr>
          <a:xfrm>
            <a:off x="381000" y="2884170"/>
            <a:ext cx="8305800" cy="7109639"/>
          </a:xfrm>
          <a:prstGeom prst="rect">
            <a:avLst/>
          </a:prstGeom>
          <a:noFill/>
        </p:spPr>
        <p:txBody>
          <a:bodyPr wrap="square" rtlCol="0">
            <a:spAutoFit/>
          </a:bodyPr>
          <a:lstStyle/>
          <a:p>
            <a:pPr marL="457200" indent="-457200">
              <a:buAutoNum type="arabicPeriod" startAt="5"/>
            </a:pPr>
            <a:r>
              <a:rPr lang="en-US" sz="2000" dirty="0" smtClean="0"/>
              <a:t>A person’s cash flow is the amount of income he or she earns minus the amount of expenses he or she incurs over a given period of time.</a:t>
            </a:r>
          </a:p>
          <a:p>
            <a:pPr marL="457200" indent="-457200">
              <a:buAutoNum type="arabicPeriod" startAt="5"/>
            </a:pPr>
            <a:endParaRPr lang="en-US" sz="2000" dirty="0"/>
          </a:p>
          <a:p>
            <a:pPr marL="457200" indent="-457200">
              <a:buAutoNum type="arabicPeriod" startAt="5"/>
            </a:pPr>
            <a:r>
              <a:rPr lang="en-US" sz="2000" dirty="0" smtClean="0"/>
              <a:t>A person’s net worth tends to rise when his or her cash flow is positive—that is, when income is greater than expenses each period.</a:t>
            </a:r>
          </a:p>
          <a:p>
            <a:pPr marL="457200" indent="-457200">
              <a:buAutoNum type="arabicPeriod" startAt="5"/>
            </a:pPr>
            <a:endParaRPr lang="en-US" sz="2000" dirty="0"/>
          </a:p>
          <a:p>
            <a:pPr marL="457200" indent="-457200">
              <a:buAutoNum type="arabicPeriod" startAt="5"/>
            </a:pPr>
            <a:r>
              <a:rPr lang="en-US" sz="2000" dirty="0" smtClean="0"/>
              <a:t>A person’s net worth tends to fall when his or her cash flow is negative—that is, when income is less than expenses each period.</a:t>
            </a:r>
          </a:p>
          <a:p>
            <a:pPr marL="457200" indent="-457200">
              <a:buAutoNum type="arabicPeriod" startAt="5"/>
            </a:pPr>
            <a:endParaRPr lang="en-US" sz="2000" dirty="0"/>
          </a:p>
          <a:p>
            <a:pPr marL="457200" indent="-457200">
              <a:buAutoNum type="arabicPeriod" startAt="5"/>
            </a:pPr>
            <a:r>
              <a:rPr lang="en-US" sz="2000" dirty="0" smtClean="0"/>
              <a:t>A budget is a cash-flow plan that decides how a person’s income is to be spent each period (all income each period is essentially spent on goods and services, taxes, and savings to purchase goods and services in the future.</a:t>
            </a:r>
          </a:p>
          <a:p>
            <a:pPr marL="457200" indent="-457200">
              <a:buAutoNum type="arabicPeriod" startAt="3"/>
            </a:pPr>
            <a:endParaRPr lang="en-US" sz="900" dirty="0"/>
          </a:p>
          <a:p>
            <a:r>
              <a:rPr lang="en-US" sz="2000" dirty="0" smtClean="0"/>
              <a:t>        a.  The amount of the goal,</a:t>
            </a:r>
          </a:p>
          <a:p>
            <a:pPr marL="457200" indent="-457200">
              <a:buAutoNum type="arabicPeriod" startAt="3"/>
            </a:pPr>
            <a:endParaRPr lang="en-US" sz="900" dirty="0"/>
          </a:p>
          <a:p>
            <a:r>
              <a:rPr lang="en-US" sz="2000" dirty="0" smtClean="0"/>
              <a:t>        b.  How long a person has until the goal must be met,</a:t>
            </a:r>
          </a:p>
          <a:p>
            <a:pPr marL="457200" indent="-457200">
              <a:buAutoNum type="arabicPeriod" startAt="3"/>
            </a:pPr>
            <a:endParaRPr lang="en-US" sz="900" dirty="0"/>
          </a:p>
          <a:p>
            <a:r>
              <a:rPr lang="en-US" sz="2000" dirty="0" smtClean="0"/>
              <a:t>        c.  How much can be saved each period, and</a:t>
            </a:r>
          </a:p>
          <a:p>
            <a:pPr marL="457200" indent="-457200">
              <a:buAutoNum type="arabicPeriod" startAt="3"/>
            </a:pPr>
            <a:endParaRPr lang="en-US" sz="900" dirty="0"/>
          </a:p>
          <a:p>
            <a:r>
              <a:rPr lang="en-US" sz="2000" dirty="0" smtClean="0"/>
              <a:t>        d.  The rate of return earned on investment assets.</a:t>
            </a:r>
          </a:p>
          <a:p>
            <a:endParaRPr lang="en-US" sz="2000" dirty="0" smtClean="0"/>
          </a:p>
          <a:p>
            <a:pPr marL="457200" indent="-457200">
              <a:buAutoNum type="arabicPeriod" startAt="4"/>
            </a:pPr>
            <a:r>
              <a:rPr lang="en-US" sz="2000" dirty="0" smtClean="0"/>
              <a:t>A person’s net worth, or wealth, is the market value of the assets he or</a:t>
            </a:r>
          </a:p>
          <a:p>
            <a:r>
              <a:rPr lang="en-US" sz="2000" dirty="0"/>
              <a:t> </a:t>
            </a:r>
            <a:r>
              <a:rPr lang="en-US" sz="2000" dirty="0" smtClean="0"/>
              <a:t>       she owns minus the market value of the debt, or liabilities, he or she   </a:t>
            </a:r>
          </a:p>
          <a:p>
            <a:r>
              <a:rPr lang="en-US" sz="2000" dirty="0"/>
              <a:t> </a:t>
            </a:r>
            <a:r>
              <a:rPr lang="en-US" sz="2000" dirty="0" smtClean="0"/>
              <a:t>       owes. </a:t>
            </a:r>
            <a:endParaRPr lang="en-US" sz="2000" dirty="0"/>
          </a:p>
        </p:txBody>
      </p:sp>
    </p:spTree>
    <p:extLst>
      <p:ext uri="{BB962C8B-B14F-4D97-AF65-F5344CB8AC3E}">
        <p14:creationId xmlns:p14="http://schemas.microsoft.com/office/powerpoint/2010/main" val="40437910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969770"/>
          </a:xfrm>
          <a:prstGeom prst="rect">
            <a:avLst/>
          </a:prstGeom>
          <a:noFill/>
        </p:spPr>
        <p:txBody>
          <a:bodyPr wrap="square" rtlCol="0">
            <a:spAutoFit/>
          </a:bodyPr>
          <a:lstStyle/>
          <a:p>
            <a:pPr algn="ctr"/>
            <a:r>
              <a:rPr lang="en-US" sz="2800" b="1" dirty="0" smtClean="0"/>
              <a:t>SESSION 3: FINANCIAL GOAL SETTING, SPENDING, </a:t>
            </a:r>
          </a:p>
          <a:p>
            <a:pPr algn="ctr"/>
            <a:r>
              <a:rPr lang="en-US" sz="2800" b="1" dirty="0" smtClean="0"/>
              <a:t>AND CREDIT</a:t>
            </a:r>
          </a:p>
          <a:p>
            <a:pPr algn="ctr"/>
            <a:endParaRPr lang="en-US" sz="1000" b="1" dirty="0"/>
          </a:p>
          <a:p>
            <a:pPr algn="ctr"/>
            <a:r>
              <a:rPr lang="en-US" sz="2800" b="1" dirty="0" smtClean="0"/>
              <a:t>TALKING POINTS on SETTING &amp; ACHIEVING</a:t>
            </a:r>
          </a:p>
          <a:p>
            <a:pPr algn="ctr"/>
            <a:r>
              <a:rPr lang="en-US" sz="2800" b="1" dirty="0" smtClean="0"/>
              <a:t>FINANCIAL GOALS</a:t>
            </a:r>
            <a:endParaRPr lang="en-US" sz="2800" b="1" dirty="0"/>
          </a:p>
        </p:txBody>
      </p:sp>
      <p:sp>
        <p:nvSpPr>
          <p:cNvPr id="6" name="Rectangle 5"/>
          <p:cNvSpPr/>
          <p:nvPr/>
        </p:nvSpPr>
        <p:spPr>
          <a:xfrm>
            <a:off x="609600" y="83536"/>
            <a:ext cx="5073505" cy="369332"/>
          </a:xfrm>
          <a:prstGeom prst="rect">
            <a:avLst/>
          </a:prstGeom>
        </p:spPr>
        <p:txBody>
          <a:bodyPr wrap="none">
            <a:spAutoFit/>
          </a:bodyPr>
          <a:lstStyle/>
          <a:p>
            <a:pPr algn="ctr"/>
            <a:r>
              <a:rPr lang="en-US" b="1" dirty="0" smtClean="0">
                <a:solidFill>
                  <a:schemeClr val="bg1"/>
                </a:solidFill>
              </a:rPr>
              <a:t>FINANCIAL GOAL SETTING, SPENDING, AND CREDIT</a:t>
            </a:r>
          </a:p>
        </p:txBody>
      </p:sp>
      <p:sp>
        <p:nvSpPr>
          <p:cNvPr id="7" name="TextBox 6"/>
          <p:cNvSpPr txBox="1"/>
          <p:nvPr/>
        </p:nvSpPr>
        <p:spPr>
          <a:xfrm>
            <a:off x="381000" y="2884170"/>
            <a:ext cx="8305800" cy="4201150"/>
          </a:xfrm>
          <a:prstGeom prst="rect">
            <a:avLst/>
          </a:prstGeom>
          <a:noFill/>
        </p:spPr>
        <p:txBody>
          <a:bodyPr wrap="square" rtlCol="0">
            <a:spAutoFit/>
          </a:bodyPr>
          <a:lstStyle/>
          <a:p>
            <a:pPr marL="457200" indent="-457200">
              <a:buAutoNum type="arabicPeriod" startAt="9"/>
            </a:pPr>
            <a:r>
              <a:rPr lang="en-US" sz="2000" dirty="0" smtClean="0"/>
              <a:t>There are three categories of spending in a typical monthly budget:</a:t>
            </a:r>
          </a:p>
          <a:p>
            <a:pPr marL="457200" indent="-457200">
              <a:buAutoNum type="arabicPeriod" startAt="9"/>
            </a:pPr>
            <a:endParaRPr lang="en-US" sz="900" dirty="0"/>
          </a:p>
          <a:p>
            <a:r>
              <a:rPr lang="en-US" sz="2000" dirty="0" smtClean="0"/>
              <a:t>        a.  </a:t>
            </a:r>
            <a:r>
              <a:rPr lang="en-US" sz="2000" dirty="0"/>
              <a:t>r</a:t>
            </a:r>
            <a:r>
              <a:rPr lang="en-US" sz="2000" dirty="0" smtClean="0"/>
              <a:t>egular </a:t>
            </a:r>
            <a:r>
              <a:rPr lang="en-US" sz="2000" dirty="0" smtClean="0"/>
              <a:t>spending (goods and services typically purchased every </a:t>
            </a:r>
          </a:p>
          <a:p>
            <a:r>
              <a:rPr lang="en-US" sz="2000" dirty="0"/>
              <a:t> </a:t>
            </a:r>
            <a:r>
              <a:rPr lang="en-US" sz="2000" dirty="0" smtClean="0"/>
              <a:t>            month),</a:t>
            </a:r>
          </a:p>
          <a:p>
            <a:endParaRPr lang="en-US" sz="900" dirty="0"/>
          </a:p>
          <a:p>
            <a:r>
              <a:rPr lang="en-US" sz="2000" dirty="0" smtClean="0"/>
              <a:t>        b.  </a:t>
            </a:r>
            <a:r>
              <a:rPr lang="en-US" sz="2000" dirty="0"/>
              <a:t>i</a:t>
            </a:r>
            <a:r>
              <a:rPr lang="en-US" sz="2000" dirty="0" smtClean="0"/>
              <a:t>rregular </a:t>
            </a:r>
            <a:r>
              <a:rPr lang="en-US" sz="2000" dirty="0" smtClean="0"/>
              <a:t>spending (financed by short-term saving for goods and </a:t>
            </a:r>
          </a:p>
          <a:p>
            <a:r>
              <a:rPr lang="en-US" sz="2000" dirty="0"/>
              <a:t> </a:t>
            </a:r>
            <a:r>
              <a:rPr lang="en-US" sz="2000" dirty="0" smtClean="0"/>
              <a:t>            services purchased on a non-monthly basis during the year), and</a:t>
            </a:r>
          </a:p>
          <a:p>
            <a:endParaRPr lang="en-US" sz="900" dirty="0"/>
          </a:p>
          <a:p>
            <a:r>
              <a:rPr lang="en-US" sz="2000" dirty="0" smtClean="0"/>
              <a:t>        c.  </a:t>
            </a:r>
            <a:r>
              <a:rPr lang="en-US" sz="2000" dirty="0"/>
              <a:t>f</a:t>
            </a:r>
            <a:r>
              <a:rPr lang="en-US" sz="2000" dirty="0" smtClean="0"/>
              <a:t>uture </a:t>
            </a:r>
            <a:r>
              <a:rPr lang="en-US" sz="2000" dirty="0" smtClean="0"/>
              <a:t>spending (financed by long-term saving, or investment, for</a:t>
            </a:r>
          </a:p>
          <a:p>
            <a:r>
              <a:rPr lang="en-US" sz="2000" dirty="0"/>
              <a:t> </a:t>
            </a:r>
            <a:r>
              <a:rPr lang="en-US" sz="2000" dirty="0" smtClean="0"/>
              <a:t>            purchasing goods and services more than a year away). </a:t>
            </a:r>
          </a:p>
          <a:p>
            <a:endParaRPr lang="en-US" sz="2000" dirty="0"/>
          </a:p>
          <a:p>
            <a:pPr marL="457200" indent="-457200">
              <a:buAutoNum type="arabicPeriod" startAt="10"/>
            </a:pPr>
            <a:r>
              <a:rPr lang="en-US" sz="2000" dirty="0" smtClean="0"/>
              <a:t>Making a budget involves trade-offs—allocating more spending to one</a:t>
            </a:r>
          </a:p>
          <a:p>
            <a:r>
              <a:rPr lang="en-US" sz="2000" dirty="0"/>
              <a:t> </a:t>
            </a:r>
            <a:r>
              <a:rPr lang="en-US" sz="2000" dirty="0" smtClean="0"/>
              <a:t>       item and less to other items—so one must consider the satisfaction per</a:t>
            </a:r>
          </a:p>
          <a:p>
            <a:r>
              <a:rPr lang="en-US" sz="2000" dirty="0"/>
              <a:t> </a:t>
            </a:r>
            <a:r>
              <a:rPr lang="en-US" sz="2000" dirty="0" smtClean="0"/>
              <a:t>       dollar spent on each item.</a:t>
            </a:r>
          </a:p>
          <a:p>
            <a:endParaRPr lang="en-US" sz="2000" dirty="0"/>
          </a:p>
        </p:txBody>
      </p:sp>
    </p:spTree>
    <p:extLst>
      <p:ext uri="{BB962C8B-B14F-4D97-AF65-F5344CB8AC3E}">
        <p14:creationId xmlns:p14="http://schemas.microsoft.com/office/powerpoint/2010/main" val="1096440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538883"/>
          </a:xfrm>
          <a:prstGeom prst="rect">
            <a:avLst/>
          </a:prstGeom>
          <a:noFill/>
        </p:spPr>
        <p:txBody>
          <a:bodyPr wrap="square" rtlCol="0">
            <a:spAutoFit/>
          </a:bodyPr>
          <a:lstStyle/>
          <a:p>
            <a:pPr algn="ctr"/>
            <a:r>
              <a:rPr lang="en-US" sz="2800" b="1" dirty="0" smtClean="0"/>
              <a:t>SESSION 3: FINANCIAL GOAL SETTING, SPENDING, </a:t>
            </a:r>
          </a:p>
          <a:p>
            <a:pPr algn="ctr"/>
            <a:r>
              <a:rPr lang="en-US" sz="2800" b="1" dirty="0" smtClean="0"/>
              <a:t>AND CREDIT</a:t>
            </a:r>
          </a:p>
          <a:p>
            <a:pPr algn="ctr"/>
            <a:endParaRPr lang="en-US" sz="1000" b="1" dirty="0"/>
          </a:p>
          <a:p>
            <a:pPr algn="ctr"/>
            <a:r>
              <a:rPr lang="en-US" sz="2800" b="1" dirty="0" smtClean="0"/>
              <a:t>TALKING POINTS on SPENDING</a:t>
            </a:r>
            <a:endParaRPr lang="en-US" sz="2800" b="1" dirty="0"/>
          </a:p>
        </p:txBody>
      </p:sp>
      <p:sp>
        <p:nvSpPr>
          <p:cNvPr id="6" name="Rectangle 5"/>
          <p:cNvSpPr/>
          <p:nvPr/>
        </p:nvSpPr>
        <p:spPr>
          <a:xfrm>
            <a:off x="609600" y="83536"/>
            <a:ext cx="5073505" cy="369332"/>
          </a:xfrm>
          <a:prstGeom prst="rect">
            <a:avLst/>
          </a:prstGeom>
        </p:spPr>
        <p:txBody>
          <a:bodyPr wrap="none">
            <a:spAutoFit/>
          </a:bodyPr>
          <a:lstStyle/>
          <a:p>
            <a:pPr algn="ctr"/>
            <a:r>
              <a:rPr lang="en-US" b="1" dirty="0" smtClean="0">
                <a:solidFill>
                  <a:schemeClr val="bg1"/>
                </a:solidFill>
              </a:rPr>
              <a:t>FINANCIAL GOAL SETTING, SPENDING, AND CREDIT</a:t>
            </a:r>
          </a:p>
        </p:txBody>
      </p:sp>
      <p:sp>
        <p:nvSpPr>
          <p:cNvPr id="7" name="TextBox 6"/>
          <p:cNvSpPr txBox="1"/>
          <p:nvPr/>
        </p:nvSpPr>
        <p:spPr>
          <a:xfrm>
            <a:off x="381000" y="2514600"/>
            <a:ext cx="8305800" cy="3893374"/>
          </a:xfrm>
          <a:prstGeom prst="rect">
            <a:avLst/>
          </a:prstGeom>
          <a:noFill/>
        </p:spPr>
        <p:txBody>
          <a:bodyPr wrap="square" rtlCol="0">
            <a:spAutoFit/>
          </a:bodyPr>
          <a:lstStyle/>
          <a:p>
            <a:pPr marL="457200" indent="-457200">
              <a:buAutoNum type="arabicPeriod"/>
            </a:pPr>
            <a:r>
              <a:rPr lang="en-US" sz="2000" dirty="0" smtClean="0"/>
              <a:t>The fundamental consumer problem is a scarcity of resources from which consumers are able to earn income. This means that people don’t have enough income to buy all the goods and services they would like to have. Thus, they must decide how to spend (or allocate) their income in order to best satisfy their unlimited wants.</a:t>
            </a:r>
          </a:p>
          <a:p>
            <a:pPr marL="457200" indent="-457200">
              <a:buAutoNum type="arabicPeriod"/>
            </a:pPr>
            <a:endParaRPr lang="en-US" sz="2000" dirty="0"/>
          </a:p>
          <a:p>
            <a:pPr marL="457200" indent="-457200">
              <a:buAutoNum type="arabicPeriod" startAt="2"/>
            </a:pPr>
            <a:r>
              <a:rPr lang="en-US" sz="2000" dirty="0" smtClean="0"/>
              <a:t>Two general assumptions are made about people’s preferences (or the satisfaction they get from consuming goods and services):</a:t>
            </a:r>
          </a:p>
          <a:p>
            <a:pPr marL="457200" indent="-457200">
              <a:buAutoNum type="arabicPeriod" startAt="9"/>
            </a:pPr>
            <a:endParaRPr lang="en-US" sz="900" dirty="0"/>
          </a:p>
          <a:p>
            <a:r>
              <a:rPr lang="en-US" sz="2000" dirty="0" smtClean="0"/>
              <a:t>        a.  More is preferred.</a:t>
            </a:r>
          </a:p>
          <a:p>
            <a:endParaRPr lang="en-US" sz="900" dirty="0"/>
          </a:p>
          <a:p>
            <a:r>
              <a:rPr lang="en-US" sz="2000" dirty="0" smtClean="0"/>
              <a:t>        b.  Each additional unit of a particular good tends to add less satisfaction </a:t>
            </a:r>
          </a:p>
          <a:p>
            <a:r>
              <a:rPr lang="en-US" sz="2000" dirty="0"/>
              <a:t> </a:t>
            </a:r>
            <a:r>
              <a:rPr lang="en-US" sz="2000" dirty="0" smtClean="0"/>
              <a:t>            than the unit before it.</a:t>
            </a:r>
          </a:p>
          <a:p>
            <a:endParaRPr lang="en-US" sz="900" dirty="0"/>
          </a:p>
        </p:txBody>
      </p:sp>
    </p:spTree>
    <p:extLst>
      <p:ext uri="{BB962C8B-B14F-4D97-AF65-F5344CB8AC3E}">
        <p14:creationId xmlns:p14="http://schemas.microsoft.com/office/powerpoint/2010/main" val="1731924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538883"/>
          </a:xfrm>
          <a:prstGeom prst="rect">
            <a:avLst/>
          </a:prstGeom>
          <a:noFill/>
        </p:spPr>
        <p:txBody>
          <a:bodyPr wrap="square" rtlCol="0">
            <a:spAutoFit/>
          </a:bodyPr>
          <a:lstStyle/>
          <a:p>
            <a:pPr algn="ctr"/>
            <a:r>
              <a:rPr lang="en-US" sz="2800" b="1" dirty="0" smtClean="0"/>
              <a:t>SESSION 3: FINANCIAL GOAL SETTING, SPENDING, </a:t>
            </a:r>
          </a:p>
          <a:p>
            <a:pPr algn="ctr"/>
            <a:r>
              <a:rPr lang="en-US" sz="2800" b="1" dirty="0" smtClean="0"/>
              <a:t>AND CREDIT</a:t>
            </a:r>
          </a:p>
          <a:p>
            <a:pPr algn="ctr"/>
            <a:endParaRPr lang="en-US" sz="1000" b="1" dirty="0"/>
          </a:p>
          <a:p>
            <a:pPr algn="ctr"/>
            <a:r>
              <a:rPr lang="en-US" sz="2800" b="1" dirty="0" smtClean="0"/>
              <a:t>TALKING POINTS on SPENDING</a:t>
            </a:r>
            <a:endParaRPr lang="en-US" sz="2800" b="1" dirty="0"/>
          </a:p>
        </p:txBody>
      </p:sp>
      <p:sp>
        <p:nvSpPr>
          <p:cNvPr id="6" name="Rectangle 5"/>
          <p:cNvSpPr/>
          <p:nvPr/>
        </p:nvSpPr>
        <p:spPr>
          <a:xfrm>
            <a:off x="609600" y="83536"/>
            <a:ext cx="5073505" cy="369332"/>
          </a:xfrm>
          <a:prstGeom prst="rect">
            <a:avLst/>
          </a:prstGeom>
        </p:spPr>
        <p:txBody>
          <a:bodyPr wrap="none">
            <a:spAutoFit/>
          </a:bodyPr>
          <a:lstStyle/>
          <a:p>
            <a:pPr algn="ctr"/>
            <a:r>
              <a:rPr lang="en-US" b="1" dirty="0" smtClean="0">
                <a:solidFill>
                  <a:schemeClr val="bg1"/>
                </a:solidFill>
              </a:rPr>
              <a:t>FINANCIAL GOAL SETTING, SPENDING, AND CREDIT</a:t>
            </a:r>
          </a:p>
        </p:txBody>
      </p:sp>
      <p:sp>
        <p:nvSpPr>
          <p:cNvPr id="7" name="TextBox 6"/>
          <p:cNvSpPr txBox="1"/>
          <p:nvPr/>
        </p:nvSpPr>
        <p:spPr>
          <a:xfrm>
            <a:off x="381000" y="2514600"/>
            <a:ext cx="8305800" cy="2693045"/>
          </a:xfrm>
          <a:prstGeom prst="rect">
            <a:avLst/>
          </a:prstGeom>
          <a:noFill/>
        </p:spPr>
        <p:txBody>
          <a:bodyPr wrap="square" rtlCol="0">
            <a:spAutoFit/>
          </a:bodyPr>
          <a:lstStyle/>
          <a:p>
            <a:pPr marL="457200" indent="-457200">
              <a:buAutoNum type="arabicPeriod" startAt="3"/>
            </a:pPr>
            <a:r>
              <a:rPr lang="en-US" sz="2000" dirty="0" smtClean="0"/>
              <a:t>When buying a good or service, people evaluate the good or service according to its features. People maximize their satisfaction by purchasing those goods or services that give them the most satisfaction per dollar spent. So, their preferences, the prices </a:t>
            </a:r>
            <a:r>
              <a:rPr lang="en-US" sz="2000" dirty="0" smtClean="0"/>
              <a:t>of </a:t>
            </a:r>
            <a:r>
              <a:rPr lang="en-US" sz="2000" dirty="0" smtClean="0"/>
              <a:t>goods and services, and the prices of alternatives matter in making spending decisions. </a:t>
            </a:r>
          </a:p>
          <a:p>
            <a:pPr marL="457200" indent="-457200">
              <a:buAutoNum type="arabicPeriod" startAt="3"/>
            </a:pPr>
            <a:endParaRPr lang="en-US" sz="2000" dirty="0"/>
          </a:p>
          <a:p>
            <a:pPr marL="457200" indent="-457200">
              <a:buAutoNum type="arabicPeriod" startAt="3"/>
            </a:pPr>
            <a:r>
              <a:rPr lang="en-US" sz="2000" dirty="0" smtClean="0"/>
              <a:t>People choose from a variety of payment methods to buy goods and services.</a:t>
            </a:r>
            <a:endParaRPr lang="en-US" sz="2000" dirty="0"/>
          </a:p>
          <a:p>
            <a:endParaRPr lang="en-US" sz="900" dirty="0"/>
          </a:p>
        </p:txBody>
      </p:sp>
    </p:spTree>
    <p:extLst>
      <p:ext uri="{BB962C8B-B14F-4D97-AF65-F5344CB8AC3E}">
        <p14:creationId xmlns:p14="http://schemas.microsoft.com/office/powerpoint/2010/main" val="2072146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538883"/>
          </a:xfrm>
          <a:prstGeom prst="rect">
            <a:avLst/>
          </a:prstGeom>
          <a:noFill/>
        </p:spPr>
        <p:txBody>
          <a:bodyPr wrap="square" rtlCol="0">
            <a:spAutoFit/>
          </a:bodyPr>
          <a:lstStyle/>
          <a:p>
            <a:pPr algn="ctr"/>
            <a:r>
              <a:rPr lang="en-US" sz="2800" b="1" dirty="0" smtClean="0"/>
              <a:t>SESSION 3: FINANCIAL GOAL SETTING, SPENDING, </a:t>
            </a:r>
          </a:p>
          <a:p>
            <a:pPr algn="ctr"/>
            <a:r>
              <a:rPr lang="en-US" sz="2800" b="1" dirty="0" smtClean="0"/>
              <a:t>AND CREDIT</a:t>
            </a:r>
          </a:p>
          <a:p>
            <a:pPr algn="ctr"/>
            <a:endParaRPr lang="en-US" sz="1000" b="1" dirty="0"/>
          </a:p>
          <a:p>
            <a:pPr algn="ctr"/>
            <a:r>
              <a:rPr lang="en-US" sz="2800" b="1" dirty="0" smtClean="0"/>
              <a:t>TALKING POINTS on CREDIT</a:t>
            </a:r>
            <a:endParaRPr lang="en-US" sz="2800" b="1" dirty="0"/>
          </a:p>
        </p:txBody>
      </p:sp>
      <p:sp>
        <p:nvSpPr>
          <p:cNvPr id="6" name="Rectangle 5"/>
          <p:cNvSpPr/>
          <p:nvPr/>
        </p:nvSpPr>
        <p:spPr>
          <a:xfrm>
            <a:off x="609600" y="83536"/>
            <a:ext cx="5073505" cy="369332"/>
          </a:xfrm>
          <a:prstGeom prst="rect">
            <a:avLst/>
          </a:prstGeom>
        </p:spPr>
        <p:txBody>
          <a:bodyPr wrap="none">
            <a:spAutoFit/>
          </a:bodyPr>
          <a:lstStyle/>
          <a:p>
            <a:pPr algn="ctr"/>
            <a:r>
              <a:rPr lang="en-US" b="1" dirty="0" smtClean="0">
                <a:solidFill>
                  <a:schemeClr val="bg1"/>
                </a:solidFill>
              </a:rPr>
              <a:t>FINANCIAL GOAL SETTING, SPENDING, AND CREDIT</a:t>
            </a:r>
          </a:p>
        </p:txBody>
      </p:sp>
      <p:sp>
        <p:nvSpPr>
          <p:cNvPr id="7" name="TextBox 6"/>
          <p:cNvSpPr txBox="1"/>
          <p:nvPr/>
        </p:nvSpPr>
        <p:spPr>
          <a:xfrm>
            <a:off x="381000" y="2514600"/>
            <a:ext cx="8305800" cy="4231928"/>
          </a:xfrm>
          <a:prstGeom prst="rect">
            <a:avLst/>
          </a:prstGeom>
          <a:noFill/>
        </p:spPr>
        <p:txBody>
          <a:bodyPr wrap="square" rtlCol="0">
            <a:spAutoFit/>
          </a:bodyPr>
          <a:lstStyle/>
          <a:p>
            <a:pPr marL="457200" indent="-457200">
              <a:buAutoNum type="arabicPeriod"/>
            </a:pPr>
            <a:r>
              <a:rPr lang="en-US" sz="2000" dirty="0" smtClean="0"/>
              <a:t>People receive credit when they obtain the use of someone else’s money to purchase goods or services.</a:t>
            </a:r>
          </a:p>
          <a:p>
            <a:pPr marL="457200" indent="-457200">
              <a:buAutoNum type="arabicPeriod"/>
            </a:pPr>
            <a:endParaRPr lang="en-US" sz="2000" dirty="0"/>
          </a:p>
          <a:p>
            <a:pPr marL="457200" indent="-457200">
              <a:buAutoNum type="arabicPeriod" startAt="2"/>
            </a:pPr>
            <a:r>
              <a:rPr lang="en-US" sz="2000" dirty="0" smtClean="0"/>
              <a:t>People who obtain credit are given a loan of money in exchange for their promise to repay the money later plus additional money called interest.</a:t>
            </a:r>
          </a:p>
          <a:p>
            <a:pPr marL="457200" indent="-457200">
              <a:buAutoNum type="arabicPeriod" startAt="2"/>
            </a:pPr>
            <a:endParaRPr lang="en-US" sz="2000" dirty="0"/>
          </a:p>
          <a:p>
            <a:pPr marL="457200" indent="-457200">
              <a:buAutoNum type="arabicPeriod" startAt="2"/>
            </a:pPr>
            <a:r>
              <a:rPr lang="en-US" sz="2000" dirty="0" smtClean="0"/>
              <a:t>Common types of credit include mortgage loans, car loans, student loans, personal loans, and credit cards.</a:t>
            </a:r>
          </a:p>
          <a:p>
            <a:pPr marL="457200" indent="-457200">
              <a:buAutoNum type="arabicPeriod" startAt="2"/>
            </a:pPr>
            <a:endParaRPr lang="en-US" sz="2000" dirty="0"/>
          </a:p>
          <a:p>
            <a:pPr marL="457200" indent="-457200">
              <a:buAutoNum type="arabicPeriod" startAt="2"/>
            </a:pPr>
            <a:r>
              <a:rPr lang="en-US" sz="2000" dirty="0" smtClean="0"/>
              <a:t>Interest is the price borrowers pay for using someone else’s money and the price lenders receive for letting someone else use their money.</a:t>
            </a:r>
          </a:p>
          <a:p>
            <a:pPr marL="457200" indent="-457200">
              <a:buAutoNum type="arabicPeriod" startAt="2"/>
            </a:pPr>
            <a:endParaRPr lang="en-US" sz="2000" dirty="0"/>
          </a:p>
          <a:p>
            <a:pPr marL="457200" indent="-457200">
              <a:buAutoNum type="arabicPeriod" startAt="2"/>
            </a:pPr>
            <a:r>
              <a:rPr lang="en-US" sz="2000" dirty="0" smtClean="0"/>
              <a:t>Using credit has both benefits and costs.</a:t>
            </a:r>
            <a:endParaRPr lang="en-US" sz="900" dirty="0"/>
          </a:p>
        </p:txBody>
      </p:sp>
    </p:spTree>
    <p:extLst>
      <p:ext uri="{BB962C8B-B14F-4D97-AF65-F5344CB8AC3E}">
        <p14:creationId xmlns:p14="http://schemas.microsoft.com/office/powerpoint/2010/main" val="1695401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538883"/>
          </a:xfrm>
          <a:prstGeom prst="rect">
            <a:avLst/>
          </a:prstGeom>
          <a:noFill/>
        </p:spPr>
        <p:txBody>
          <a:bodyPr wrap="square" rtlCol="0">
            <a:spAutoFit/>
          </a:bodyPr>
          <a:lstStyle/>
          <a:p>
            <a:pPr algn="ctr"/>
            <a:r>
              <a:rPr lang="en-US" sz="2800" b="1" dirty="0" smtClean="0"/>
              <a:t>SESSION 3: FINANCIAL GOAL SETTING, SPENDING, </a:t>
            </a:r>
          </a:p>
          <a:p>
            <a:pPr algn="ctr"/>
            <a:r>
              <a:rPr lang="en-US" sz="2800" b="1" dirty="0" smtClean="0"/>
              <a:t>AND CREDIT</a:t>
            </a:r>
          </a:p>
          <a:p>
            <a:pPr algn="ctr"/>
            <a:endParaRPr lang="en-US" sz="1000" b="1" dirty="0"/>
          </a:p>
          <a:p>
            <a:pPr algn="ctr"/>
            <a:r>
              <a:rPr lang="en-US" sz="2800" b="1" dirty="0" smtClean="0"/>
              <a:t>TALKING POINTS on CREDIT</a:t>
            </a:r>
            <a:endParaRPr lang="en-US" sz="2800" b="1" dirty="0"/>
          </a:p>
        </p:txBody>
      </p:sp>
      <p:sp>
        <p:nvSpPr>
          <p:cNvPr id="6" name="Rectangle 5"/>
          <p:cNvSpPr/>
          <p:nvPr/>
        </p:nvSpPr>
        <p:spPr>
          <a:xfrm>
            <a:off x="609600" y="83536"/>
            <a:ext cx="5073505" cy="369332"/>
          </a:xfrm>
          <a:prstGeom prst="rect">
            <a:avLst/>
          </a:prstGeom>
        </p:spPr>
        <p:txBody>
          <a:bodyPr wrap="none">
            <a:spAutoFit/>
          </a:bodyPr>
          <a:lstStyle/>
          <a:p>
            <a:pPr algn="ctr"/>
            <a:r>
              <a:rPr lang="en-US" b="1" dirty="0" smtClean="0">
                <a:solidFill>
                  <a:schemeClr val="bg1"/>
                </a:solidFill>
              </a:rPr>
              <a:t>FINANCIAL GOAL SETTING, SPENDING, AND CREDIT</a:t>
            </a:r>
          </a:p>
        </p:txBody>
      </p:sp>
      <p:sp>
        <p:nvSpPr>
          <p:cNvPr id="7" name="TextBox 6"/>
          <p:cNvSpPr txBox="1"/>
          <p:nvPr/>
        </p:nvSpPr>
        <p:spPr>
          <a:xfrm>
            <a:off x="381000" y="2514600"/>
            <a:ext cx="8305800" cy="3554819"/>
          </a:xfrm>
          <a:prstGeom prst="rect">
            <a:avLst/>
          </a:prstGeom>
          <a:noFill/>
        </p:spPr>
        <p:txBody>
          <a:bodyPr wrap="square" rtlCol="0">
            <a:spAutoFit/>
          </a:bodyPr>
          <a:lstStyle/>
          <a:p>
            <a:pPr marL="457200" indent="-457200">
              <a:buAutoNum type="arabicPeriod"/>
            </a:pPr>
            <a:r>
              <a:rPr lang="en-US" sz="2000" dirty="0" smtClean="0"/>
              <a:t>Benefits of credit include the following:</a:t>
            </a:r>
          </a:p>
          <a:p>
            <a:pPr marL="457200" indent="-457200">
              <a:buAutoNum type="arabicPeriod"/>
            </a:pPr>
            <a:endParaRPr lang="en-US" sz="900" dirty="0"/>
          </a:p>
          <a:p>
            <a:r>
              <a:rPr lang="en-US" sz="2000" dirty="0" smtClean="0"/>
              <a:t>        a.  </a:t>
            </a:r>
            <a:r>
              <a:rPr lang="en-US" sz="2000" dirty="0"/>
              <a:t>a</a:t>
            </a:r>
            <a:r>
              <a:rPr lang="en-US" sz="2000" dirty="0" smtClean="0"/>
              <a:t>cquiring </a:t>
            </a:r>
            <a:r>
              <a:rPr lang="en-US" sz="2000" dirty="0" smtClean="0"/>
              <a:t>assets to increase your net worth over time,</a:t>
            </a:r>
            <a:br>
              <a:rPr lang="en-US" sz="2000" dirty="0" smtClean="0"/>
            </a:br>
            <a:endParaRPr lang="en-US" sz="900" dirty="0" smtClean="0"/>
          </a:p>
          <a:p>
            <a:r>
              <a:rPr lang="en-US" sz="2000" dirty="0" smtClean="0"/>
              <a:t>        b.  </a:t>
            </a:r>
            <a:r>
              <a:rPr lang="en-US" sz="2000" dirty="0"/>
              <a:t>t</a:t>
            </a:r>
            <a:r>
              <a:rPr lang="en-US" sz="2000" dirty="0" smtClean="0"/>
              <a:t>he </a:t>
            </a:r>
            <a:r>
              <a:rPr lang="en-US" sz="2000" dirty="0" smtClean="0"/>
              <a:t>ability to finance emergency purchases,</a:t>
            </a:r>
            <a:br>
              <a:rPr lang="en-US" sz="2000" dirty="0" smtClean="0"/>
            </a:br>
            <a:endParaRPr lang="en-US" sz="900" dirty="0" smtClean="0"/>
          </a:p>
          <a:p>
            <a:r>
              <a:rPr lang="en-US" sz="2000" dirty="0"/>
              <a:t> </a:t>
            </a:r>
            <a:r>
              <a:rPr lang="en-US" sz="2000" dirty="0" smtClean="0"/>
              <a:t>       c.   </a:t>
            </a:r>
            <a:r>
              <a:rPr lang="en-US" sz="2000" dirty="0"/>
              <a:t>p</a:t>
            </a:r>
            <a:r>
              <a:rPr lang="en-US" sz="2000" dirty="0" smtClean="0"/>
              <a:t>ayment </a:t>
            </a:r>
            <a:r>
              <a:rPr lang="en-US" sz="2000" dirty="0" smtClean="0"/>
              <a:t>convenience (purchasing goods and services now as opposed</a:t>
            </a:r>
          </a:p>
          <a:p>
            <a:r>
              <a:rPr lang="en-US" sz="2000" dirty="0"/>
              <a:t> </a:t>
            </a:r>
            <a:r>
              <a:rPr lang="en-US" sz="2000" dirty="0" smtClean="0"/>
              <a:t>             to later),</a:t>
            </a:r>
            <a:br>
              <a:rPr lang="en-US" sz="2000" dirty="0" smtClean="0"/>
            </a:br>
            <a:endParaRPr lang="en-US" sz="900" dirty="0" smtClean="0"/>
          </a:p>
          <a:p>
            <a:r>
              <a:rPr lang="en-US" sz="2000" dirty="0"/>
              <a:t> </a:t>
            </a:r>
            <a:r>
              <a:rPr lang="en-US" sz="2000" dirty="0" smtClean="0"/>
              <a:t>       d.  </a:t>
            </a:r>
            <a:r>
              <a:rPr lang="en-US" sz="2000" dirty="0"/>
              <a:t>a</a:t>
            </a:r>
            <a:r>
              <a:rPr lang="en-US" sz="2000" dirty="0" smtClean="0"/>
              <a:t> </a:t>
            </a:r>
            <a:r>
              <a:rPr lang="en-US" sz="2000" dirty="0" smtClean="0"/>
              <a:t>lower cost than using your own invested funds, and</a:t>
            </a:r>
            <a:br>
              <a:rPr lang="en-US" sz="2000" dirty="0" smtClean="0"/>
            </a:br>
            <a:endParaRPr lang="en-US" sz="900" dirty="0" smtClean="0"/>
          </a:p>
          <a:p>
            <a:r>
              <a:rPr lang="en-US" sz="2000" dirty="0"/>
              <a:t> </a:t>
            </a:r>
            <a:r>
              <a:rPr lang="en-US" sz="2000" dirty="0" smtClean="0"/>
              <a:t>       e.  </a:t>
            </a:r>
            <a:r>
              <a:rPr lang="en-US" sz="2000" dirty="0"/>
              <a:t>t</a:t>
            </a:r>
            <a:r>
              <a:rPr lang="en-US" sz="2000" dirty="0" smtClean="0"/>
              <a:t>he </a:t>
            </a:r>
            <a:r>
              <a:rPr lang="en-US" sz="2000" dirty="0" smtClean="0"/>
              <a:t>ability to take advantage of a lower price for some good or service</a:t>
            </a:r>
          </a:p>
          <a:p>
            <a:r>
              <a:rPr lang="en-US" sz="2000" dirty="0"/>
              <a:t> </a:t>
            </a:r>
            <a:r>
              <a:rPr lang="en-US" sz="2000" dirty="0" smtClean="0"/>
              <a:t>            (to get a good deal). </a:t>
            </a:r>
          </a:p>
          <a:p>
            <a:endParaRPr lang="en-US" sz="2000" dirty="0"/>
          </a:p>
        </p:txBody>
      </p:sp>
    </p:spTree>
    <p:extLst>
      <p:ext uri="{BB962C8B-B14F-4D97-AF65-F5344CB8AC3E}">
        <p14:creationId xmlns:p14="http://schemas.microsoft.com/office/powerpoint/2010/main" val="15776382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538883"/>
          </a:xfrm>
          <a:prstGeom prst="rect">
            <a:avLst/>
          </a:prstGeom>
          <a:noFill/>
        </p:spPr>
        <p:txBody>
          <a:bodyPr wrap="square" rtlCol="0">
            <a:spAutoFit/>
          </a:bodyPr>
          <a:lstStyle/>
          <a:p>
            <a:pPr algn="ctr"/>
            <a:r>
              <a:rPr lang="en-US" sz="2800" b="1" dirty="0" smtClean="0"/>
              <a:t>SESSION 3: FINANCIAL GOAL SETTING, SPENDING, </a:t>
            </a:r>
          </a:p>
          <a:p>
            <a:pPr algn="ctr"/>
            <a:r>
              <a:rPr lang="en-US" sz="2800" b="1" dirty="0" smtClean="0"/>
              <a:t>AND CREDIT</a:t>
            </a:r>
          </a:p>
          <a:p>
            <a:pPr algn="ctr"/>
            <a:endParaRPr lang="en-US" sz="1000" b="1" dirty="0"/>
          </a:p>
          <a:p>
            <a:pPr algn="ctr"/>
            <a:r>
              <a:rPr lang="en-US" sz="2800" b="1" dirty="0" smtClean="0"/>
              <a:t>TALKING POINTS on CREDIT</a:t>
            </a:r>
            <a:endParaRPr lang="en-US" sz="2800" b="1" dirty="0"/>
          </a:p>
        </p:txBody>
      </p:sp>
      <p:sp>
        <p:nvSpPr>
          <p:cNvPr id="6" name="Rectangle 5"/>
          <p:cNvSpPr/>
          <p:nvPr/>
        </p:nvSpPr>
        <p:spPr>
          <a:xfrm>
            <a:off x="609600" y="83536"/>
            <a:ext cx="5073505" cy="369332"/>
          </a:xfrm>
          <a:prstGeom prst="rect">
            <a:avLst/>
          </a:prstGeom>
        </p:spPr>
        <p:txBody>
          <a:bodyPr wrap="none">
            <a:spAutoFit/>
          </a:bodyPr>
          <a:lstStyle/>
          <a:p>
            <a:pPr algn="ctr"/>
            <a:r>
              <a:rPr lang="en-US" b="1" dirty="0" smtClean="0">
                <a:solidFill>
                  <a:schemeClr val="bg1"/>
                </a:solidFill>
              </a:rPr>
              <a:t>FINANCIAL GOAL SETTING, SPENDING, AND CREDIT</a:t>
            </a:r>
          </a:p>
        </p:txBody>
      </p:sp>
      <p:sp>
        <p:nvSpPr>
          <p:cNvPr id="7" name="TextBox 6"/>
          <p:cNvSpPr txBox="1"/>
          <p:nvPr/>
        </p:nvSpPr>
        <p:spPr>
          <a:xfrm>
            <a:off x="381000" y="2514600"/>
            <a:ext cx="8305800" cy="2939266"/>
          </a:xfrm>
          <a:prstGeom prst="rect">
            <a:avLst/>
          </a:prstGeom>
          <a:noFill/>
        </p:spPr>
        <p:txBody>
          <a:bodyPr wrap="square" rtlCol="0">
            <a:spAutoFit/>
          </a:bodyPr>
          <a:lstStyle/>
          <a:p>
            <a:r>
              <a:rPr lang="en-US" sz="2000" dirty="0" smtClean="0"/>
              <a:t>7.     Costs of credit include the following:</a:t>
            </a:r>
          </a:p>
          <a:p>
            <a:pPr marL="457200" indent="-457200">
              <a:buAutoNum type="arabicPeriod"/>
            </a:pPr>
            <a:endParaRPr lang="en-US" sz="900" dirty="0"/>
          </a:p>
          <a:p>
            <a:r>
              <a:rPr lang="en-US" sz="2000" dirty="0" smtClean="0"/>
              <a:t>        a.  creating a liability that lowers your net worth,</a:t>
            </a:r>
            <a:br>
              <a:rPr lang="en-US" sz="2000" dirty="0" smtClean="0"/>
            </a:br>
            <a:endParaRPr lang="en-US" sz="900" dirty="0" smtClean="0"/>
          </a:p>
          <a:p>
            <a:r>
              <a:rPr lang="en-US" sz="2000" dirty="0" smtClean="0"/>
              <a:t>        b.  paying interest and fees,</a:t>
            </a:r>
            <a:br>
              <a:rPr lang="en-US" sz="2000" dirty="0" smtClean="0"/>
            </a:br>
            <a:endParaRPr lang="en-US" sz="900" dirty="0" smtClean="0"/>
          </a:p>
          <a:p>
            <a:r>
              <a:rPr lang="en-US" sz="2000" dirty="0"/>
              <a:t> </a:t>
            </a:r>
            <a:r>
              <a:rPr lang="en-US" sz="2000" dirty="0" smtClean="0"/>
              <a:t>       c.   purchasing fewer goods and services in the future,</a:t>
            </a:r>
            <a:br>
              <a:rPr lang="en-US" sz="2000" dirty="0" smtClean="0"/>
            </a:br>
            <a:endParaRPr lang="en-US" sz="900" dirty="0" smtClean="0"/>
          </a:p>
          <a:p>
            <a:r>
              <a:rPr lang="en-US" sz="2000" dirty="0"/>
              <a:t> </a:t>
            </a:r>
            <a:r>
              <a:rPr lang="en-US" sz="2000" dirty="0" smtClean="0"/>
              <a:t>       d.  less available credit for emergencies, and</a:t>
            </a:r>
            <a:br>
              <a:rPr lang="en-US" sz="2000" dirty="0" smtClean="0"/>
            </a:br>
            <a:endParaRPr lang="en-US" sz="900" dirty="0" smtClean="0"/>
          </a:p>
          <a:p>
            <a:r>
              <a:rPr lang="en-US" sz="2000" dirty="0"/>
              <a:t> </a:t>
            </a:r>
            <a:r>
              <a:rPr lang="en-US" sz="2000" dirty="0" smtClean="0"/>
              <a:t>       e.  increased exposure to identity theft. </a:t>
            </a:r>
          </a:p>
          <a:p>
            <a:endParaRPr lang="en-US" sz="2000" dirty="0"/>
          </a:p>
        </p:txBody>
      </p:sp>
    </p:spTree>
    <p:extLst>
      <p:ext uri="{BB962C8B-B14F-4D97-AF65-F5344CB8AC3E}">
        <p14:creationId xmlns:p14="http://schemas.microsoft.com/office/powerpoint/2010/main" val="8584723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1152</Words>
  <Application>Microsoft Office PowerPoint</Application>
  <PresentationFormat>On-screen Show (4:3)</PresentationFormat>
  <Paragraphs>169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Federal Reserve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Flowers, Barbara</dc:creator>
  <cp:lastModifiedBy>Matzenbacher, Andria L</cp:lastModifiedBy>
  <cp:revision>8</cp:revision>
  <dcterms:created xsi:type="dcterms:W3CDTF">2014-08-18T21:07:36Z</dcterms:created>
  <dcterms:modified xsi:type="dcterms:W3CDTF">2014-09-03T13:50:58Z</dcterms:modified>
</cp:coreProperties>
</file>