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65"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A4385B-EA51-4BC7-8AC9-66696E60A998}"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624651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A4385B-EA51-4BC7-8AC9-66696E60A998}"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2432831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A4385B-EA51-4BC7-8AC9-66696E60A998}"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1485336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A4385B-EA51-4BC7-8AC9-66696E60A998}"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2014314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A4385B-EA51-4BC7-8AC9-66696E60A998}"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425207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A4385B-EA51-4BC7-8AC9-66696E60A998}"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3024267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A4385B-EA51-4BC7-8AC9-66696E60A998}" type="datetimeFigureOut">
              <a:rPr lang="en-US" smtClean="0"/>
              <a:t>9/3/2014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810472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A4385B-EA51-4BC7-8AC9-66696E60A998}" type="datetimeFigureOut">
              <a:rPr lang="en-US" smtClean="0"/>
              <a:t>9/3/2014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1144895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A4385B-EA51-4BC7-8AC9-66696E60A998}" type="datetimeFigureOut">
              <a:rPr lang="en-US" smtClean="0"/>
              <a:t>9/3/2014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264008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A4385B-EA51-4BC7-8AC9-66696E60A998}"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25315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A4385B-EA51-4BC7-8AC9-66696E60A998}"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A6F023-0107-4B8B-B277-12B3A8B4E518}" type="slidenum">
              <a:rPr lang="en-US" smtClean="0"/>
              <a:t>‹#›</a:t>
            </a:fld>
            <a:endParaRPr lang="en-US"/>
          </a:p>
        </p:txBody>
      </p:sp>
    </p:spTree>
    <p:extLst>
      <p:ext uri="{BB962C8B-B14F-4D97-AF65-F5344CB8AC3E}">
        <p14:creationId xmlns:p14="http://schemas.microsoft.com/office/powerpoint/2010/main" val="422495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A4385B-EA51-4BC7-8AC9-66696E60A998}" type="datetimeFigureOut">
              <a:rPr lang="en-US" smtClean="0"/>
              <a:t>9/3/2014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A6F023-0107-4B8B-B277-12B3A8B4E518}" type="slidenum">
              <a:rPr lang="en-US" smtClean="0"/>
              <a:t>‹#›</a:t>
            </a:fld>
            <a:endParaRPr lang="en-US"/>
          </a:p>
        </p:txBody>
      </p:sp>
    </p:spTree>
    <p:extLst>
      <p:ext uri="{BB962C8B-B14F-4D97-AF65-F5344CB8AC3E}">
        <p14:creationId xmlns:p14="http://schemas.microsoft.com/office/powerpoint/2010/main" val="3033344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229600" cy="1107996"/>
          </a:xfrm>
          <a:prstGeom prst="rect">
            <a:avLst/>
          </a:prstGeom>
          <a:noFill/>
        </p:spPr>
        <p:txBody>
          <a:bodyPr wrap="square" rtlCol="0">
            <a:spAutoFit/>
          </a:bodyPr>
          <a:lstStyle/>
          <a:p>
            <a:pPr algn="ctr"/>
            <a:r>
              <a:rPr lang="en-US" sz="2800" b="1" dirty="0" smtClean="0"/>
              <a:t>SESSION 2: EARNING INCOME AND PAYING TAXES</a:t>
            </a:r>
          </a:p>
          <a:p>
            <a:pPr algn="ctr"/>
            <a:endParaRPr lang="en-US" sz="1000" b="1" dirty="0"/>
          </a:p>
          <a:p>
            <a:pPr algn="ctr"/>
            <a:r>
              <a:rPr lang="en-US" sz="2800" b="1" dirty="0" smtClean="0"/>
              <a:t>TALKING POINTS on MONEY MANAGEMENT</a:t>
            </a:r>
            <a:endParaRPr lang="en-US" sz="2800" b="1" dirty="0"/>
          </a:p>
        </p:txBody>
      </p:sp>
      <p:sp>
        <p:nvSpPr>
          <p:cNvPr id="6" name="Rectangle 5"/>
          <p:cNvSpPr/>
          <p:nvPr/>
        </p:nvSpPr>
        <p:spPr>
          <a:xfrm>
            <a:off x="1600200" y="83536"/>
            <a:ext cx="3890745" cy="369332"/>
          </a:xfrm>
          <a:prstGeom prst="rect">
            <a:avLst/>
          </a:prstGeom>
        </p:spPr>
        <p:txBody>
          <a:bodyPr wrap="none">
            <a:spAutoFit/>
          </a:bodyPr>
          <a:lstStyle/>
          <a:p>
            <a:pPr algn="ctr"/>
            <a:r>
              <a:rPr lang="en-US" b="1" dirty="0" smtClean="0">
                <a:solidFill>
                  <a:schemeClr val="bg1"/>
                </a:solidFill>
              </a:rPr>
              <a:t>EARNING INCOME AND PAYING TAXES</a:t>
            </a:r>
          </a:p>
        </p:txBody>
      </p:sp>
      <p:sp>
        <p:nvSpPr>
          <p:cNvPr id="7" name="TextBox 6"/>
          <p:cNvSpPr txBox="1"/>
          <p:nvPr/>
        </p:nvSpPr>
        <p:spPr>
          <a:xfrm>
            <a:off x="381000" y="2362200"/>
            <a:ext cx="8534400" cy="5001369"/>
          </a:xfrm>
          <a:prstGeom prst="rect">
            <a:avLst/>
          </a:prstGeom>
          <a:noFill/>
        </p:spPr>
        <p:txBody>
          <a:bodyPr wrap="square" rtlCol="0">
            <a:spAutoFit/>
          </a:bodyPr>
          <a:lstStyle/>
          <a:p>
            <a:pPr marL="457200" indent="-457200">
              <a:buAutoNum type="arabicPeriod"/>
            </a:pPr>
            <a:r>
              <a:rPr lang="en-US" sz="2000" dirty="0" smtClean="0"/>
              <a:t>People earn income by providing resources in the marketplace.</a:t>
            </a:r>
          </a:p>
          <a:p>
            <a:endParaRPr lang="en-US" sz="1400" dirty="0" smtClean="0"/>
          </a:p>
          <a:p>
            <a:r>
              <a:rPr lang="en-US" sz="2000" dirty="0"/>
              <a:t> </a:t>
            </a:r>
            <a:r>
              <a:rPr lang="en-US" sz="2000" dirty="0" smtClean="0"/>
              <a:t>       a.  If they provide labor, they receive income in the form of a wage or salary.</a:t>
            </a:r>
          </a:p>
          <a:p>
            <a:endParaRPr lang="en-US" sz="900" dirty="0"/>
          </a:p>
          <a:p>
            <a:r>
              <a:rPr lang="en-US" sz="2000" dirty="0" smtClean="0"/>
              <a:t>        b.  If they provide natural resources—land or trees or resources found </a:t>
            </a:r>
          </a:p>
          <a:p>
            <a:r>
              <a:rPr lang="en-US" sz="2000" dirty="0"/>
              <a:t> </a:t>
            </a:r>
            <a:r>
              <a:rPr lang="en-US" sz="2000" dirty="0" smtClean="0"/>
              <a:t>             underground—they earn rent.</a:t>
            </a:r>
          </a:p>
          <a:p>
            <a:endParaRPr lang="en-US" sz="900" dirty="0"/>
          </a:p>
          <a:p>
            <a:r>
              <a:rPr lang="en-US" sz="2000" dirty="0" smtClean="0"/>
              <a:t>        c.  People can earn interest income from letting other people borrow their </a:t>
            </a:r>
          </a:p>
          <a:p>
            <a:r>
              <a:rPr lang="en-US" sz="2000" dirty="0"/>
              <a:t> </a:t>
            </a:r>
            <a:r>
              <a:rPr lang="en-US" sz="2000" dirty="0" smtClean="0"/>
              <a:t>            money.</a:t>
            </a:r>
          </a:p>
          <a:p>
            <a:endParaRPr lang="en-US" sz="900" dirty="0"/>
          </a:p>
          <a:p>
            <a:r>
              <a:rPr lang="en-US" sz="2000" dirty="0" smtClean="0"/>
              <a:t>        d.  People earn interest when they keep money in savings accounts and CDs.</a:t>
            </a:r>
          </a:p>
          <a:p>
            <a:r>
              <a:rPr lang="en-US" sz="2000" dirty="0"/>
              <a:t> </a:t>
            </a:r>
            <a:r>
              <a:rPr lang="en-US" sz="2000" dirty="0" smtClean="0"/>
              <a:t>            People also earn interest, dividends, and capital appreciation or gains </a:t>
            </a:r>
          </a:p>
          <a:p>
            <a:r>
              <a:rPr lang="en-US" sz="2000" dirty="0"/>
              <a:t> </a:t>
            </a:r>
            <a:r>
              <a:rPr lang="en-US" sz="2000" dirty="0" smtClean="0"/>
              <a:t>            through financial investments that they make.</a:t>
            </a:r>
          </a:p>
          <a:p>
            <a:endParaRPr lang="en-US" sz="900" dirty="0"/>
          </a:p>
          <a:p>
            <a:r>
              <a:rPr lang="en-US" sz="2000" dirty="0" smtClean="0"/>
              <a:t>        e.  People who own or start new businesses (entrepreneurs) earn income in </a:t>
            </a:r>
          </a:p>
          <a:p>
            <a:r>
              <a:rPr lang="en-US" sz="2000" dirty="0"/>
              <a:t> </a:t>
            </a:r>
            <a:r>
              <a:rPr lang="en-US" sz="2000" dirty="0" smtClean="0"/>
              <a:t>            the form of profit.</a:t>
            </a:r>
          </a:p>
          <a:p>
            <a:endParaRPr lang="en-US" sz="2000" dirty="0"/>
          </a:p>
          <a:p>
            <a:r>
              <a:rPr lang="en-US" dirty="0" smtClean="0"/>
              <a:t>	</a:t>
            </a:r>
            <a:endParaRPr lang="en-US" dirty="0"/>
          </a:p>
        </p:txBody>
      </p:sp>
    </p:spTree>
    <p:extLst>
      <p:ext uri="{BB962C8B-B14F-4D97-AF65-F5344CB8AC3E}">
        <p14:creationId xmlns:p14="http://schemas.microsoft.com/office/powerpoint/2010/main" val="2374660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229600" cy="1107996"/>
          </a:xfrm>
          <a:prstGeom prst="rect">
            <a:avLst/>
          </a:prstGeom>
          <a:noFill/>
        </p:spPr>
        <p:txBody>
          <a:bodyPr wrap="square" rtlCol="0">
            <a:spAutoFit/>
          </a:bodyPr>
          <a:lstStyle/>
          <a:p>
            <a:pPr algn="ctr"/>
            <a:r>
              <a:rPr lang="en-US" sz="2800" b="1" dirty="0" smtClean="0"/>
              <a:t>SESSION 2: EARNING INCOME AND PAYING TAXES</a:t>
            </a:r>
          </a:p>
          <a:p>
            <a:pPr algn="ctr"/>
            <a:endParaRPr lang="en-US" sz="1000" b="1" dirty="0"/>
          </a:p>
          <a:p>
            <a:pPr algn="ctr"/>
            <a:r>
              <a:rPr lang="en-US" sz="2800" b="1" dirty="0" smtClean="0"/>
              <a:t>TALKING POINTS on MONEY MANAGEMENT</a:t>
            </a:r>
            <a:endParaRPr lang="en-US" sz="2800" b="1" dirty="0"/>
          </a:p>
        </p:txBody>
      </p:sp>
      <p:sp>
        <p:nvSpPr>
          <p:cNvPr id="6" name="Rectangle 5"/>
          <p:cNvSpPr/>
          <p:nvPr/>
        </p:nvSpPr>
        <p:spPr>
          <a:xfrm>
            <a:off x="1600200" y="83536"/>
            <a:ext cx="3890745" cy="369332"/>
          </a:xfrm>
          <a:prstGeom prst="rect">
            <a:avLst/>
          </a:prstGeom>
        </p:spPr>
        <p:txBody>
          <a:bodyPr wrap="none">
            <a:spAutoFit/>
          </a:bodyPr>
          <a:lstStyle/>
          <a:p>
            <a:pPr algn="ctr"/>
            <a:r>
              <a:rPr lang="en-US" b="1" dirty="0" smtClean="0">
                <a:solidFill>
                  <a:schemeClr val="bg1"/>
                </a:solidFill>
              </a:rPr>
              <a:t>EARNING INCOME AND PAYING TAXES</a:t>
            </a:r>
          </a:p>
        </p:txBody>
      </p:sp>
      <p:sp>
        <p:nvSpPr>
          <p:cNvPr id="7" name="TextBox 6"/>
          <p:cNvSpPr txBox="1"/>
          <p:nvPr/>
        </p:nvSpPr>
        <p:spPr>
          <a:xfrm>
            <a:off x="381000" y="2362200"/>
            <a:ext cx="8305800" cy="4093428"/>
          </a:xfrm>
          <a:prstGeom prst="rect">
            <a:avLst/>
          </a:prstGeom>
          <a:noFill/>
        </p:spPr>
        <p:txBody>
          <a:bodyPr wrap="square" rtlCol="0">
            <a:spAutoFit/>
          </a:bodyPr>
          <a:lstStyle/>
          <a:p>
            <a:pPr marL="457200" indent="-457200">
              <a:buAutoNum type="arabicPeriod" startAt="2"/>
            </a:pPr>
            <a:r>
              <a:rPr lang="en-US" sz="2000" dirty="0" smtClean="0"/>
              <a:t>Some people receive income support from the government because they have low incomes or because they </a:t>
            </a:r>
            <a:r>
              <a:rPr lang="en-US" sz="2000" dirty="0" smtClean="0"/>
              <a:t>qualify </a:t>
            </a:r>
            <a:r>
              <a:rPr lang="en-US" sz="2000" dirty="0" smtClean="0"/>
              <a:t>in some other way for government assistance. For example, people who are retired receive Social Security payments and people with low incomes are eligible for welfare payments. Both Social Security and welfare payments are transfer payments because money is transferred from those currently working to those receiving welfare or Social Security.</a:t>
            </a:r>
          </a:p>
          <a:p>
            <a:pPr marL="342900" indent="-342900">
              <a:buAutoNum type="arabicPeriod" startAt="2"/>
            </a:pPr>
            <a:endParaRPr lang="en-US" sz="2000" dirty="0"/>
          </a:p>
          <a:p>
            <a:r>
              <a:rPr lang="en-US" sz="2000" dirty="0" smtClean="0"/>
              <a:t>3.   </a:t>
            </a:r>
            <a:r>
              <a:rPr lang="en-US" dirty="0" smtClean="0"/>
              <a:t>  </a:t>
            </a:r>
            <a:r>
              <a:rPr lang="en-US" sz="2000" dirty="0" smtClean="0"/>
              <a:t>The choices people make over their lifetimes about education, jobs, and</a:t>
            </a:r>
          </a:p>
          <a:p>
            <a:r>
              <a:rPr lang="en-US" sz="2000" dirty="0"/>
              <a:t> </a:t>
            </a:r>
            <a:r>
              <a:rPr lang="en-US" sz="2000" dirty="0" smtClean="0"/>
              <a:t>       careers affect their incomes and their opportunities.</a:t>
            </a:r>
          </a:p>
          <a:p>
            <a:endParaRPr lang="en-US" sz="2000" dirty="0"/>
          </a:p>
          <a:p>
            <a:pPr marL="457200" indent="-457200">
              <a:buAutoNum type="arabicPeriod" startAt="4"/>
            </a:pPr>
            <a:r>
              <a:rPr lang="en-US" sz="2000" dirty="0" smtClean="0"/>
              <a:t>People with more education and more job skills tend to earn higher </a:t>
            </a:r>
          </a:p>
          <a:p>
            <a:r>
              <a:rPr lang="en-US" sz="2000" dirty="0"/>
              <a:t> </a:t>
            </a:r>
            <a:r>
              <a:rPr lang="en-US" sz="2000" dirty="0" smtClean="0"/>
              <a:t>       incomes than those with less education and fewer job skills.	</a:t>
            </a:r>
            <a:endParaRPr lang="en-US" sz="2000" dirty="0"/>
          </a:p>
        </p:txBody>
      </p:sp>
    </p:spTree>
    <p:extLst>
      <p:ext uri="{BB962C8B-B14F-4D97-AF65-F5344CB8AC3E}">
        <p14:creationId xmlns:p14="http://schemas.microsoft.com/office/powerpoint/2010/main" val="428957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229600" cy="1107996"/>
          </a:xfrm>
          <a:prstGeom prst="rect">
            <a:avLst/>
          </a:prstGeom>
          <a:noFill/>
        </p:spPr>
        <p:txBody>
          <a:bodyPr wrap="square" rtlCol="0">
            <a:spAutoFit/>
          </a:bodyPr>
          <a:lstStyle/>
          <a:p>
            <a:pPr algn="ctr"/>
            <a:r>
              <a:rPr lang="en-US" sz="2800" b="1" dirty="0" smtClean="0"/>
              <a:t>SESSION 2: EARNING INCOME AND PAYING TAXES</a:t>
            </a:r>
          </a:p>
          <a:p>
            <a:pPr algn="ctr"/>
            <a:endParaRPr lang="en-US" sz="1000" b="1" dirty="0"/>
          </a:p>
          <a:p>
            <a:pPr algn="ctr"/>
            <a:r>
              <a:rPr lang="en-US" sz="2800" b="1" dirty="0" smtClean="0"/>
              <a:t>TALKING POINTS on MONEY MANAGEMENT</a:t>
            </a:r>
            <a:endParaRPr lang="en-US" sz="2800" b="1" dirty="0"/>
          </a:p>
        </p:txBody>
      </p:sp>
      <p:sp>
        <p:nvSpPr>
          <p:cNvPr id="6" name="Rectangle 5"/>
          <p:cNvSpPr/>
          <p:nvPr/>
        </p:nvSpPr>
        <p:spPr>
          <a:xfrm>
            <a:off x="1600200" y="83536"/>
            <a:ext cx="3890745" cy="369332"/>
          </a:xfrm>
          <a:prstGeom prst="rect">
            <a:avLst/>
          </a:prstGeom>
        </p:spPr>
        <p:txBody>
          <a:bodyPr wrap="none">
            <a:spAutoFit/>
          </a:bodyPr>
          <a:lstStyle/>
          <a:p>
            <a:pPr algn="ctr"/>
            <a:r>
              <a:rPr lang="en-US" b="1" dirty="0" smtClean="0">
                <a:solidFill>
                  <a:schemeClr val="bg1"/>
                </a:solidFill>
              </a:rPr>
              <a:t>EARNING INCOME AND PAYING TAXES</a:t>
            </a:r>
          </a:p>
        </p:txBody>
      </p:sp>
      <p:sp>
        <p:nvSpPr>
          <p:cNvPr id="7" name="TextBox 6"/>
          <p:cNvSpPr txBox="1"/>
          <p:nvPr/>
        </p:nvSpPr>
        <p:spPr>
          <a:xfrm>
            <a:off x="381000" y="2362200"/>
            <a:ext cx="8305800" cy="4401205"/>
          </a:xfrm>
          <a:prstGeom prst="rect">
            <a:avLst/>
          </a:prstGeom>
          <a:noFill/>
        </p:spPr>
        <p:txBody>
          <a:bodyPr wrap="square" rtlCol="0">
            <a:spAutoFit/>
          </a:bodyPr>
          <a:lstStyle/>
          <a:p>
            <a:pPr marL="457200" indent="-457200">
              <a:buAutoNum type="arabicPeriod" startAt="5"/>
            </a:pPr>
            <a:r>
              <a:rPr lang="en-US" sz="2000" dirty="0" smtClean="0"/>
              <a:t>Getting more education and learning new job skills can increase a    person’s human capital and productivity. Human capital is the education and skills that a person possesses.</a:t>
            </a:r>
          </a:p>
          <a:p>
            <a:endParaRPr lang="en-US" sz="2000" dirty="0" smtClean="0"/>
          </a:p>
          <a:p>
            <a:pPr marL="457200" indent="-457200">
              <a:buAutoNum type="arabicPeriod" startAt="6"/>
            </a:pPr>
            <a:r>
              <a:rPr lang="en-US" sz="2000" dirty="0" smtClean="0"/>
              <a:t>Investing in human capital involves obtaining more education and more job skills. Such investments generally pay off with higher levels of income over a lifetime. However, there are opportunity costs associated with obtaining education, training, and skills.</a:t>
            </a:r>
          </a:p>
          <a:p>
            <a:pPr marL="457200" indent="-457200">
              <a:buAutoNum type="arabicPeriod" startAt="6"/>
            </a:pPr>
            <a:endParaRPr lang="en-US" sz="2000" dirty="0"/>
          </a:p>
          <a:p>
            <a:pPr marL="457200" indent="-457200">
              <a:buAutoNum type="arabicPeriod" startAt="7"/>
            </a:pPr>
            <a:r>
              <a:rPr lang="en-US" sz="2000" dirty="0" smtClean="0"/>
              <a:t>A career is based on working at the same type of job/occupation or profession for many years. Different careers require different types of education and training.</a:t>
            </a:r>
          </a:p>
          <a:p>
            <a:pPr marL="457200" indent="-457200">
              <a:buAutoNum type="arabicPeriod" startAt="7"/>
            </a:pPr>
            <a:endParaRPr lang="en-US" sz="2000" dirty="0"/>
          </a:p>
          <a:p>
            <a:endParaRPr lang="en-US" sz="2000" dirty="0"/>
          </a:p>
        </p:txBody>
      </p:sp>
    </p:spTree>
    <p:extLst>
      <p:ext uri="{BB962C8B-B14F-4D97-AF65-F5344CB8AC3E}">
        <p14:creationId xmlns:p14="http://schemas.microsoft.com/office/powerpoint/2010/main" val="2160985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229600" cy="1107996"/>
          </a:xfrm>
          <a:prstGeom prst="rect">
            <a:avLst/>
          </a:prstGeom>
          <a:noFill/>
        </p:spPr>
        <p:txBody>
          <a:bodyPr wrap="square" rtlCol="0">
            <a:spAutoFit/>
          </a:bodyPr>
          <a:lstStyle/>
          <a:p>
            <a:pPr algn="ctr"/>
            <a:r>
              <a:rPr lang="en-US" sz="2800" b="1" dirty="0" smtClean="0"/>
              <a:t>SESSION 2: EARNING INCOME AND PAYING TAXES</a:t>
            </a:r>
          </a:p>
          <a:p>
            <a:pPr algn="ctr"/>
            <a:endParaRPr lang="en-US" sz="1000" b="1" dirty="0"/>
          </a:p>
          <a:p>
            <a:pPr algn="ctr"/>
            <a:r>
              <a:rPr lang="en-US" sz="2800" b="1" dirty="0" smtClean="0"/>
              <a:t>TALKING POINTS on MONEY MANAGEMENT</a:t>
            </a:r>
            <a:endParaRPr lang="en-US" sz="2800" b="1" dirty="0"/>
          </a:p>
        </p:txBody>
      </p:sp>
      <p:sp>
        <p:nvSpPr>
          <p:cNvPr id="6" name="Rectangle 5"/>
          <p:cNvSpPr/>
          <p:nvPr/>
        </p:nvSpPr>
        <p:spPr>
          <a:xfrm>
            <a:off x="1600200" y="83536"/>
            <a:ext cx="3890745" cy="369332"/>
          </a:xfrm>
          <a:prstGeom prst="rect">
            <a:avLst/>
          </a:prstGeom>
        </p:spPr>
        <p:txBody>
          <a:bodyPr wrap="none">
            <a:spAutoFit/>
          </a:bodyPr>
          <a:lstStyle/>
          <a:p>
            <a:pPr algn="ctr"/>
            <a:r>
              <a:rPr lang="en-US" b="1" dirty="0" smtClean="0">
                <a:solidFill>
                  <a:schemeClr val="bg1"/>
                </a:solidFill>
              </a:rPr>
              <a:t>EARNING INCOME AND PAYING TAXES</a:t>
            </a:r>
          </a:p>
        </p:txBody>
      </p:sp>
      <p:sp>
        <p:nvSpPr>
          <p:cNvPr id="7" name="TextBox 6"/>
          <p:cNvSpPr txBox="1"/>
          <p:nvPr/>
        </p:nvSpPr>
        <p:spPr>
          <a:xfrm>
            <a:off x="381000" y="2362200"/>
            <a:ext cx="8305800" cy="3170099"/>
          </a:xfrm>
          <a:prstGeom prst="rect">
            <a:avLst/>
          </a:prstGeom>
          <a:noFill/>
        </p:spPr>
        <p:txBody>
          <a:bodyPr wrap="square" rtlCol="0">
            <a:spAutoFit/>
          </a:bodyPr>
          <a:lstStyle/>
          <a:p>
            <a:pPr marL="457200" indent="-457200">
              <a:buAutoNum type="arabicPeriod" startAt="8"/>
            </a:pPr>
            <a:r>
              <a:rPr lang="en-US" sz="2000" dirty="0" smtClean="0"/>
              <a:t>People choose jobs or careers for which they are qualified based on the income they expect to earn and the benefits they expect to receive. Benefits include things such as health insurance coverage and retirement plans. People also make choices based on expected job satisfaction, independence, risk, family, or location.</a:t>
            </a:r>
          </a:p>
          <a:p>
            <a:endParaRPr lang="en-US" sz="2000" dirty="0" smtClean="0"/>
          </a:p>
          <a:p>
            <a:endParaRPr lang="en-US" sz="2000" dirty="0" smtClean="0"/>
          </a:p>
          <a:p>
            <a:pPr marL="457200" indent="-457200">
              <a:buAutoNum type="arabicPeriod" startAt="6"/>
            </a:pPr>
            <a:endParaRPr lang="en-US" sz="2000" dirty="0"/>
          </a:p>
          <a:p>
            <a:endParaRPr lang="en-US" sz="2000" dirty="0"/>
          </a:p>
          <a:p>
            <a:endParaRPr lang="en-US" sz="2000" dirty="0"/>
          </a:p>
        </p:txBody>
      </p:sp>
    </p:spTree>
    <p:extLst>
      <p:ext uri="{BB962C8B-B14F-4D97-AF65-F5344CB8AC3E}">
        <p14:creationId xmlns:p14="http://schemas.microsoft.com/office/powerpoint/2010/main" val="365069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229600" cy="1538883"/>
          </a:xfrm>
          <a:prstGeom prst="rect">
            <a:avLst/>
          </a:prstGeom>
          <a:noFill/>
        </p:spPr>
        <p:txBody>
          <a:bodyPr wrap="square" rtlCol="0">
            <a:spAutoFit/>
          </a:bodyPr>
          <a:lstStyle/>
          <a:p>
            <a:pPr algn="ctr"/>
            <a:r>
              <a:rPr lang="en-US" sz="2800" b="1" dirty="0" smtClean="0"/>
              <a:t>SESSION 2: EARNING INCOME AND PAYING TAXES</a:t>
            </a:r>
          </a:p>
          <a:p>
            <a:pPr algn="ctr"/>
            <a:endParaRPr lang="en-US" sz="1000" b="1" dirty="0"/>
          </a:p>
          <a:p>
            <a:pPr algn="ctr"/>
            <a:r>
              <a:rPr lang="en-US" sz="2800" b="1" dirty="0" smtClean="0"/>
              <a:t>TALKING POINTS on TAXES, GOVERNMENT TRANSFER PROGRAMS, and EMPLOYEE BENEFITS</a:t>
            </a:r>
            <a:endParaRPr lang="en-US" sz="2800" b="1" dirty="0"/>
          </a:p>
        </p:txBody>
      </p:sp>
      <p:sp>
        <p:nvSpPr>
          <p:cNvPr id="6" name="Rectangle 5"/>
          <p:cNvSpPr/>
          <p:nvPr/>
        </p:nvSpPr>
        <p:spPr>
          <a:xfrm>
            <a:off x="1600200" y="83536"/>
            <a:ext cx="3890745" cy="369332"/>
          </a:xfrm>
          <a:prstGeom prst="rect">
            <a:avLst/>
          </a:prstGeom>
        </p:spPr>
        <p:txBody>
          <a:bodyPr wrap="none">
            <a:spAutoFit/>
          </a:bodyPr>
          <a:lstStyle/>
          <a:p>
            <a:pPr algn="ctr"/>
            <a:r>
              <a:rPr lang="en-US" b="1" dirty="0" smtClean="0">
                <a:solidFill>
                  <a:schemeClr val="bg1"/>
                </a:solidFill>
              </a:rPr>
              <a:t>EARNING INCOME AND PAYING TAXES</a:t>
            </a:r>
          </a:p>
        </p:txBody>
      </p:sp>
      <p:sp>
        <p:nvSpPr>
          <p:cNvPr id="7" name="TextBox 6"/>
          <p:cNvSpPr txBox="1"/>
          <p:nvPr/>
        </p:nvSpPr>
        <p:spPr>
          <a:xfrm>
            <a:off x="381000" y="2768600"/>
            <a:ext cx="8305800" cy="5293757"/>
          </a:xfrm>
          <a:prstGeom prst="rect">
            <a:avLst/>
          </a:prstGeom>
          <a:noFill/>
        </p:spPr>
        <p:txBody>
          <a:bodyPr wrap="square" rtlCol="0">
            <a:spAutoFit/>
          </a:bodyPr>
          <a:lstStyle/>
          <a:p>
            <a:pPr marL="457200" indent="-457200">
              <a:buAutoNum type="arabicPeriod"/>
            </a:pPr>
            <a:r>
              <a:rPr lang="en-US" sz="2000" dirty="0" smtClean="0"/>
              <a:t>Income earned from working and most other sources of income are taxed. Taxes are required payments to the government. Governments use the revenue from these taxes to operate and provide goods and services.</a:t>
            </a:r>
            <a:br>
              <a:rPr lang="en-US" sz="2000" dirty="0" smtClean="0"/>
            </a:br>
            <a:endParaRPr lang="en-US" sz="2000" dirty="0" smtClean="0"/>
          </a:p>
          <a:p>
            <a:pPr marL="457200" indent="-457200">
              <a:buAutoNum type="arabicPeriod"/>
            </a:pPr>
            <a:r>
              <a:rPr lang="en-US" sz="2000" dirty="0" smtClean="0"/>
              <a:t>Taxes that most people pay on income include</a:t>
            </a:r>
            <a:br>
              <a:rPr lang="en-US" sz="2000" dirty="0" smtClean="0"/>
            </a:br>
            <a:endParaRPr lang="en-US" sz="900" dirty="0" smtClean="0"/>
          </a:p>
          <a:p>
            <a:r>
              <a:rPr lang="en-US" sz="2000" dirty="0" smtClean="0"/>
              <a:t>        a.  federal income taxes and, in some states, a state income tax; </a:t>
            </a:r>
            <a:br>
              <a:rPr lang="en-US" sz="2000" dirty="0" smtClean="0"/>
            </a:br>
            <a:endParaRPr lang="en-US" sz="900" dirty="0" smtClean="0"/>
          </a:p>
          <a:p>
            <a:r>
              <a:rPr lang="en-US" sz="2000" dirty="0" smtClean="0"/>
              <a:t>        b.  payroll taxes for the Federal Insurance Contributions Act (FICA), which </a:t>
            </a:r>
          </a:p>
          <a:p>
            <a:r>
              <a:rPr lang="en-US" sz="2000" dirty="0"/>
              <a:t> </a:t>
            </a:r>
            <a:r>
              <a:rPr lang="en-US" sz="2000" dirty="0" smtClean="0"/>
              <a:t>            include both Social Security payments and Medicare payments; and</a:t>
            </a:r>
            <a:br>
              <a:rPr lang="en-US" sz="2000" dirty="0" smtClean="0"/>
            </a:br>
            <a:endParaRPr lang="en-US" sz="900" dirty="0" smtClean="0"/>
          </a:p>
          <a:p>
            <a:r>
              <a:rPr lang="en-US" sz="2000" dirty="0"/>
              <a:t> </a:t>
            </a:r>
            <a:r>
              <a:rPr lang="en-US" sz="2000" dirty="0" smtClean="0"/>
              <a:t>       c.  taxes on interest and dividends earned as well as taxes on capital gains.</a:t>
            </a:r>
          </a:p>
          <a:p>
            <a:pPr marL="457200" indent="-457200">
              <a:buAutoNum type="arabicPeriod"/>
            </a:pPr>
            <a:endParaRPr lang="en-US" sz="2000" dirty="0" smtClean="0"/>
          </a:p>
          <a:p>
            <a:endParaRPr lang="en-US" sz="2000" dirty="0" smtClean="0"/>
          </a:p>
          <a:p>
            <a:endParaRPr lang="en-US" sz="2000" dirty="0" smtClean="0"/>
          </a:p>
          <a:p>
            <a:pPr marL="457200" indent="-457200">
              <a:buAutoNum type="arabicPeriod" startAt="6"/>
            </a:pPr>
            <a:endParaRPr lang="en-US" sz="2000" dirty="0"/>
          </a:p>
          <a:p>
            <a:endParaRPr lang="en-US" sz="2000" dirty="0"/>
          </a:p>
          <a:p>
            <a:endParaRPr lang="en-US" sz="2000" dirty="0"/>
          </a:p>
        </p:txBody>
      </p:sp>
    </p:spTree>
    <p:extLst>
      <p:ext uri="{BB962C8B-B14F-4D97-AF65-F5344CB8AC3E}">
        <p14:creationId xmlns:p14="http://schemas.microsoft.com/office/powerpoint/2010/main" val="1715159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229600" cy="1538883"/>
          </a:xfrm>
          <a:prstGeom prst="rect">
            <a:avLst/>
          </a:prstGeom>
          <a:noFill/>
        </p:spPr>
        <p:txBody>
          <a:bodyPr wrap="square" rtlCol="0">
            <a:spAutoFit/>
          </a:bodyPr>
          <a:lstStyle/>
          <a:p>
            <a:pPr algn="ctr"/>
            <a:r>
              <a:rPr lang="en-US" sz="2800" b="1" dirty="0" smtClean="0"/>
              <a:t>SESSION 2: EARNING INCOME AND PAYING TAXES</a:t>
            </a:r>
          </a:p>
          <a:p>
            <a:pPr algn="ctr"/>
            <a:endParaRPr lang="en-US" sz="1000" b="1" dirty="0"/>
          </a:p>
          <a:p>
            <a:pPr algn="ctr"/>
            <a:r>
              <a:rPr lang="en-US" sz="2800" b="1" dirty="0" smtClean="0"/>
              <a:t>TALKING POINTS on TAXES, GOVERNMENT TRANSFER PROGRAMS, and EMPLOYEE BENEFITS</a:t>
            </a:r>
            <a:endParaRPr lang="en-US" sz="2800" b="1" dirty="0"/>
          </a:p>
        </p:txBody>
      </p:sp>
      <p:sp>
        <p:nvSpPr>
          <p:cNvPr id="6" name="Rectangle 5"/>
          <p:cNvSpPr/>
          <p:nvPr/>
        </p:nvSpPr>
        <p:spPr>
          <a:xfrm>
            <a:off x="1600200" y="83536"/>
            <a:ext cx="3890745" cy="369332"/>
          </a:xfrm>
          <a:prstGeom prst="rect">
            <a:avLst/>
          </a:prstGeom>
        </p:spPr>
        <p:txBody>
          <a:bodyPr wrap="none">
            <a:spAutoFit/>
          </a:bodyPr>
          <a:lstStyle/>
          <a:p>
            <a:pPr algn="ctr"/>
            <a:r>
              <a:rPr lang="en-US" b="1" dirty="0" smtClean="0">
                <a:solidFill>
                  <a:schemeClr val="bg1"/>
                </a:solidFill>
              </a:rPr>
              <a:t>EARNING INCOME AND PAYING TAXES</a:t>
            </a:r>
          </a:p>
        </p:txBody>
      </p:sp>
      <p:sp>
        <p:nvSpPr>
          <p:cNvPr id="7" name="TextBox 6"/>
          <p:cNvSpPr txBox="1"/>
          <p:nvPr/>
        </p:nvSpPr>
        <p:spPr>
          <a:xfrm>
            <a:off x="381000" y="2768600"/>
            <a:ext cx="8305800" cy="3447098"/>
          </a:xfrm>
          <a:prstGeom prst="rect">
            <a:avLst/>
          </a:prstGeom>
          <a:noFill/>
        </p:spPr>
        <p:txBody>
          <a:bodyPr wrap="square" rtlCol="0">
            <a:spAutoFit/>
          </a:bodyPr>
          <a:lstStyle/>
          <a:p>
            <a:pPr marL="457200" indent="-457200">
              <a:buAutoNum type="arabicPeriod" startAt="3"/>
            </a:pPr>
            <a:r>
              <a:rPr lang="en-US" sz="2000" dirty="0" smtClean="0"/>
              <a:t>The amount of income tax and FICA paid affects net pay.</a:t>
            </a:r>
            <a:br>
              <a:rPr lang="en-US" sz="2000" dirty="0" smtClean="0"/>
            </a:br>
            <a:endParaRPr lang="en-US" sz="900" dirty="0" smtClean="0"/>
          </a:p>
          <a:p>
            <a:r>
              <a:rPr lang="en-US" sz="2000" dirty="0" smtClean="0"/>
              <a:t>         a.  </a:t>
            </a:r>
            <a:r>
              <a:rPr lang="en-US" sz="2000" dirty="0" smtClean="0"/>
              <a:t>Gross </a:t>
            </a:r>
            <a:r>
              <a:rPr lang="en-US" sz="2000" dirty="0" smtClean="0"/>
              <a:t>pay in the amount people earn for the work that they do.</a:t>
            </a:r>
            <a:br>
              <a:rPr lang="en-US" sz="2000" dirty="0" smtClean="0"/>
            </a:br>
            <a:endParaRPr lang="en-US" sz="900" dirty="0" smtClean="0"/>
          </a:p>
          <a:p>
            <a:r>
              <a:rPr lang="en-US" sz="2000" dirty="0" smtClean="0"/>
              <a:t>         b.  </a:t>
            </a:r>
            <a:r>
              <a:rPr lang="en-US" sz="2000" dirty="0" smtClean="0"/>
              <a:t>Net </a:t>
            </a:r>
            <a:r>
              <a:rPr lang="en-US" sz="2000" dirty="0" smtClean="0"/>
              <a:t>pay is the amount people receive after taxes and other deductions</a:t>
            </a:r>
          </a:p>
          <a:p>
            <a:r>
              <a:rPr lang="en-US" sz="2000" dirty="0"/>
              <a:t> </a:t>
            </a:r>
            <a:r>
              <a:rPr lang="en-US" sz="2000" dirty="0" smtClean="0"/>
              <a:t>              are taken out.</a:t>
            </a:r>
          </a:p>
          <a:p>
            <a:endParaRPr lang="en-US" sz="2000" dirty="0" smtClean="0"/>
          </a:p>
          <a:p>
            <a:endParaRPr lang="en-US" sz="2000" dirty="0" smtClean="0"/>
          </a:p>
          <a:p>
            <a:endParaRPr lang="en-US" sz="2000" dirty="0" smtClean="0"/>
          </a:p>
          <a:p>
            <a:pPr marL="457200" indent="-457200">
              <a:buAutoNum type="arabicPeriod" startAt="6"/>
            </a:pPr>
            <a:endParaRPr lang="en-US" sz="2000" dirty="0"/>
          </a:p>
          <a:p>
            <a:endParaRPr lang="en-US" sz="2000" dirty="0"/>
          </a:p>
          <a:p>
            <a:endParaRPr lang="en-US" sz="2000" dirty="0"/>
          </a:p>
        </p:txBody>
      </p:sp>
    </p:spTree>
    <p:extLst>
      <p:ext uri="{BB962C8B-B14F-4D97-AF65-F5344CB8AC3E}">
        <p14:creationId xmlns:p14="http://schemas.microsoft.com/office/powerpoint/2010/main" val="1418354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229600" cy="1538883"/>
          </a:xfrm>
          <a:prstGeom prst="rect">
            <a:avLst/>
          </a:prstGeom>
          <a:noFill/>
        </p:spPr>
        <p:txBody>
          <a:bodyPr wrap="square" rtlCol="0">
            <a:spAutoFit/>
          </a:bodyPr>
          <a:lstStyle/>
          <a:p>
            <a:pPr algn="ctr"/>
            <a:r>
              <a:rPr lang="en-US" sz="2800" b="1" dirty="0" smtClean="0"/>
              <a:t>SESSION 2: EARNING INCOME AND PAYING TAXES</a:t>
            </a:r>
          </a:p>
          <a:p>
            <a:pPr algn="ctr"/>
            <a:endParaRPr lang="en-US" sz="1000" b="1" dirty="0"/>
          </a:p>
          <a:p>
            <a:pPr algn="ctr"/>
            <a:r>
              <a:rPr lang="en-US" sz="2800" b="1" dirty="0" smtClean="0"/>
              <a:t>TALKING POINTS on TAXES, GOVERNMENT TRANSFER PROGRAMS, and EMPLOYEE BENEFITS</a:t>
            </a:r>
            <a:endParaRPr lang="en-US" sz="2800" b="1" dirty="0"/>
          </a:p>
        </p:txBody>
      </p:sp>
      <p:sp>
        <p:nvSpPr>
          <p:cNvPr id="6" name="Rectangle 5"/>
          <p:cNvSpPr/>
          <p:nvPr/>
        </p:nvSpPr>
        <p:spPr>
          <a:xfrm>
            <a:off x="1600200" y="83536"/>
            <a:ext cx="3890745" cy="369332"/>
          </a:xfrm>
          <a:prstGeom prst="rect">
            <a:avLst/>
          </a:prstGeom>
        </p:spPr>
        <p:txBody>
          <a:bodyPr wrap="none">
            <a:spAutoFit/>
          </a:bodyPr>
          <a:lstStyle/>
          <a:p>
            <a:pPr algn="ctr"/>
            <a:r>
              <a:rPr lang="en-US" b="1" dirty="0" smtClean="0">
                <a:solidFill>
                  <a:schemeClr val="bg1"/>
                </a:solidFill>
              </a:rPr>
              <a:t>EARNING INCOME AND PAYING TAXES</a:t>
            </a:r>
          </a:p>
        </p:txBody>
      </p:sp>
      <p:sp>
        <p:nvSpPr>
          <p:cNvPr id="7" name="TextBox 6"/>
          <p:cNvSpPr txBox="1"/>
          <p:nvPr/>
        </p:nvSpPr>
        <p:spPr>
          <a:xfrm>
            <a:off x="381000" y="2768600"/>
            <a:ext cx="8305800" cy="4508927"/>
          </a:xfrm>
          <a:prstGeom prst="rect">
            <a:avLst/>
          </a:prstGeom>
          <a:noFill/>
        </p:spPr>
        <p:txBody>
          <a:bodyPr wrap="square" rtlCol="0">
            <a:spAutoFit/>
          </a:bodyPr>
          <a:lstStyle/>
          <a:p>
            <a:pPr marL="457200" indent="-457200">
              <a:buAutoNum type="arabicPeriod" startAt="4"/>
            </a:pPr>
            <a:r>
              <a:rPr lang="en-US" sz="2000" dirty="0" smtClean="0"/>
              <a:t>How much income tax people pay is tied to the amount they earn and the information they report to their employer on the W-4 form. The form tells employers what factors to consider when determining the amount of tax an employee pays and include whether the employee</a:t>
            </a:r>
          </a:p>
          <a:p>
            <a:pPr marL="228600" indent="-228600">
              <a:buAutoNum type="arabicPeriod" startAt="4"/>
            </a:pPr>
            <a:endParaRPr lang="en-US" sz="900" dirty="0" smtClean="0"/>
          </a:p>
          <a:p>
            <a:r>
              <a:rPr lang="en-US" sz="2000" dirty="0" smtClean="0"/>
              <a:t>        a.  is single or married,</a:t>
            </a:r>
            <a:br>
              <a:rPr lang="en-US" sz="2000" dirty="0" smtClean="0"/>
            </a:br>
            <a:endParaRPr lang="en-US" sz="900" dirty="0" smtClean="0"/>
          </a:p>
          <a:p>
            <a:r>
              <a:rPr lang="en-US" sz="2000" dirty="0" smtClean="0"/>
              <a:t>        b.  is the head of a household, or</a:t>
            </a:r>
          </a:p>
          <a:p>
            <a:endParaRPr lang="en-US" sz="900" dirty="0" smtClean="0"/>
          </a:p>
          <a:p>
            <a:r>
              <a:rPr lang="en-US" sz="2000" dirty="0" smtClean="0"/>
              <a:t>        c.  has a spouse who is employed.</a:t>
            </a:r>
          </a:p>
          <a:p>
            <a:endParaRPr lang="en-US" sz="2000" dirty="0" smtClean="0"/>
          </a:p>
          <a:p>
            <a:endParaRPr lang="en-US" sz="2000" dirty="0" smtClean="0"/>
          </a:p>
          <a:p>
            <a:endParaRPr lang="en-US" sz="2000" dirty="0" smtClean="0"/>
          </a:p>
          <a:p>
            <a:pPr marL="457200" indent="-457200">
              <a:buAutoNum type="arabicPeriod" startAt="6"/>
            </a:pPr>
            <a:endParaRPr lang="en-US" sz="2000" dirty="0"/>
          </a:p>
          <a:p>
            <a:endParaRPr lang="en-US" sz="2000" dirty="0"/>
          </a:p>
          <a:p>
            <a:endParaRPr lang="en-US" sz="2000" dirty="0"/>
          </a:p>
        </p:txBody>
      </p:sp>
    </p:spTree>
    <p:extLst>
      <p:ext uri="{BB962C8B-B14F-4D97-AF65-F5344CB8AC3E}">
        <p14:creationId xmlns:p14="http://schemas.microsoft.com/office/powerpoint/2010/main" val="332235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229600" cy="1538883"/>
          </a:xfrm>
          <a:prstGeom prst="rect">
            <a:avLst/>
          </a:prstGeom>
          <a:noFill/>
        </p:spPr>
        <p:txBody>
          <a:bodyPr wrap="square" rtlCol="0">
            <a:spAutoFit/>
          </a:bodyPr>
          <a:lstStyle/>
          <a:p>
            <a:pPr algn="ctr"/>
            <a:r>
              <a:rPr lang="en-US" sz="2800" b="1" dirty="0" smtClean="0"/>
              <a:t>SESSION 2: EARNING INCOME AND PAYING TAXES</a:t>
            </a:r>
          </a:p>
          <a:p>
            <a:pPr algn="ctr"/>
            <a:endParaRPr lang="en-US" sz="1000" b="1" dirty="0"/>
          </a:p>
          <a:p>
            <a:pPr algn="ctr"/>
            <a:r>
              <a:rPr lang="en-US" sz="2800" b="1" dirty="0" smtClean="0"/>
              <a:t>TALKING POINTS on TAXES, GOVERNMENT TRANSFER PROGRAMS, and EMPLOYEE BENEFITS</a:t>
            </a:r>
            <a:endParaRPr lang="en-US" sz="2800" b="1" dirty="0"/>
          </a:p>
        </p:txBody>
      </p:sp>
      <p:sp>
        <p:nvSpPr>
          <p:cNvPr id="6" name="Rectangle 5"/>
          <p:cNvSpPr/>
          <p:nvPr/>
        </p:nvSpPr>
        <p:spPr>
          <a:xfrm>
            <a:off x="1600200" y="83536"/>
            <a:ext cx="3890745" cy="369332"/>
          </a:xfrm>
          <a:prstGeom prst="rect">
            <a:avLst/>
          </a:prstGeom>
        </p:spPr>
        <p:txBody>
          <a:bodyPr wrap="none">
            <a:spAutoFit/>
          </a:bodyPr>
          <a:lstStyle/>
          <a:p>
            <a:pPr algn="ctr"/>
            <a:r>
              <a:rPr lang="en-US" b="1" dirty="0" smtClean="0">
                <a:solidFill>
                  <a:schemeClr val="bg1"/>
                </a:solidFill>
              </a:rPr>
              <a:t>EARNING INCOME AND PAYING TAXES</a:t>
            </a:r>
          </a:p>
        </p:txBody>
      </p:sp>
      <p:sp>
        <p:nvSpPr>
          <p:cNvPr id="7" name="TextBox 6"/>
          <p:cNvSpPr txBox="1"/>
          <p:nvPr/>
        </p:nvSpPr>
        <p:spPr>
          <a:xfrm>
            <a:off x="381000" y="2768600"/>
            <a:ext cx="8305800" cy="4093428"/>
          </a:xfrm>
          <a:prstGeom prst="rect">
            <a:avLst/>
          </a:prstGeom>
          <a:noFill/>
        </p:spPr>
        <p:txBody>
          <a:bodyPr wrap="square" rtlCol="0">
            <a:spAutoFit/>
          </a:bodyPr>
          <a:lstStyle/>
          <a:p>
            <a:pPr marL="457200" indent="-457200">
              <a:buAutoNum type="arabicPeriod" startAt="5"/>
            </a:pPr>
            <a:r>
              <a:rPr lang="en-US" sz="2000" dirty="0" smtClean="0"/>
              <a:t>Another factor that affects an employee’s net pay is deductions for employee benefits. For example, if the company offers health care, typically an employee pays a portion of the monthly cost. This payment is deducted from the employee’s pay. And, if the company provides a 401(k) or Roth 401(k) retirement account, the employee’s contributions are deducted each pay period either before or after taxes are paid, depending on the type of retirement account. </a:t>
            </a:r>
          </a:p>
          <a:p>
            <a:pPr marL="457200" indent="-457200">
              <a:buAutoNum type="arabicPeriod" startAt="5"/>
            </a:pPr>
            <a:endParaRPr lang="en-US" sz="2000" dirty="0"/>
          </a:p>
          <a:p>
            <a:pPr marL="457200" indent="-457200">
              <a:buAutoNum type="arabicPeriod" startAt="5"/>
            </a:pPr>
            <a:r>
              <a:rPr lang="en-US" sz="2000" dirty="0" smtClean="0"/>
              <a:t>Once all taxes and other payments are deducted from a paycheck, the amount remaining is net pay.</a:t>
            </a:r>
          </a:p>
          <a:p>
            <a:pPr marL="457200" indent="-457200">
              <a:buAutoNum type="arabicPeriod" startAt="5"/>
            </a:pPr>
            <a:endParaRPr lang="en-US" sz="2000" dirty="0"/>
          </a:p>
          <a:p>
            <a:pPr marL="457200" indent="-457200">
              <a:buAutoNum type="arabicPeriod" startAt="5"/>
            </a:pPr>
            <a:r>
              <a:rPr lang="en-US" sz="2000" dirty="0" smtClean="0"/>
              <a:t>Once people pay their bills, the amount remaining is their disposable income.</a:t>
            </a:r>
            <a:endParaRPr lang="en-US" sz="2000" dirty="0"/>
          </a:p>
        </p:txBody>
      </p:sp>
    </p:spTree>
    <p:extLst>
      <p:ext uri="{BB962C8B-B14F-4D97-AF65-F5344CB8AC3E}">
        <p14:creationId xmlns:p14="http://schemas.microsoft.com/office/powerpoint/2010/main" val="1472115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229600" cy="1384995"/>
          </a:xfrm>
          <a:prstGeom prst="rect">
            <a:avLst/>
          </a:prstGeom>
          <a:noFill/>
        </p:spPr>
        <p:txBody>
          <a:bodyPr wrap="square" rtlCol="0">
            <a:spAutoFit/>
          </a:bodyPr>
          <a:lstStyle/>
          <a:p>
            <a:pPr algn="ctr"/>
            <a:r>
              <a:rPr lang="en-US" sz="2800" b="1" dirty="0" smtClean="0"/>
              <a:t>SESSION 2: EARNING INCOME AND PAYING TAXES</a:t>
            </a:r>
          </a:p>
          <a:p>
            <a:pPr algn="ctr"/>
            <a:endParaRPr lang="en-US" sz="2800" b="1" dirty="0"/>
          </a:p>
          <a:p>
            <a:pPr algn="ctr"/>
            <a:r>
              <a:rPr lang="en-US" sz="2800" b="1" dirty="0" smtClean="0"/>
              <a:t>TALKING POINTS</a:t>
            </a:r>
            <a:endParaRPr lang="en-US" sz="2800" b="1" dirty="0"/>
          </a:p>
        </p:txBody>
      </p:sp>
      <p:sp>
        <p:nvSpPr>
          <p:cNvPr id="6" name="Rectangle 5"/>
          <p:cNvSpPr/>
          <p:nvPr/>
        </p:nvSpPr>
        <p:spPr>
          <a:xfrm>
            <a:off x="1600200" y="83536"/>
            <a:ext cx="3890745" cy="369332"/>
          </a:xfrm>
          <a:prstGeom prst="rect">
            <a:avLst/>
          </a:prstGeom>
        </p:spPr>
        <p:txBody>
          <a:bodyPr wrap="none">
            <a:spAutoFit/>
          </a:bodyPr>
          <a:lstStyle/>
          <a:p>
            <a:pPr algn="ctr"/>
            <a:r>
              <a:rPr lang="en-US" b="1" dirty="0" smtClean="0">
                <a:solidFill>
                  <a:schemeClr val="bg1"/>
                </a:solidFill>
              </a:rPr>
              <a:t>EARNING INCOME AND PAYING TAXES</a:t>
            </a:r>
          </a:p>
        </p:txBody>
      </p:sp>
      <p:sp>
        <p:nvSpPr>
          <p:cNvPr id="7" name="TextBox 6"/>
          <p:cNvSpPr txBox="1"/>
          <p:nvPr/>
        </p:nvSpPr>
        <p:spPr>
          <a:xfrm>
            <a:off x="381000" y="2667000"/>
            <a:ext cx="8305800" cy="2862322"/>
          </a:xfrm>
          <a:prstGeom prst="rect">
            <a:avLst/>
          </a:prstGeom>
          <a:noFill/>
        </p:spPr>
        <p:txBody>
          <a:bodyPr wrap="square" rtlCol="0">
            <a:spAutoFit/>
          </a:bodyPr>
          <a:lstStyle/>
          <a:p>
            <a:pPr marL="457200" indent="-457200">
              <a:buAutoNum type="arabicPeriod"/>
            </a:pPr>
            <a:r>
              <a:rPr lang="en-US" sz="2000" dirty="0" smtClean="0"/>
              <a:t>Economics is fundamentally about scarcity—not having enough resources </a:t>
            </a:r>
          </a:p>
          <a:p>
            <a:r>
              <a:rPr lang="en-US" sz="2000" dirty="0" smtClean="0"/>
              <a:t>        to produce all of the goods and services that would satisfy the wants of </a:t>
            </a:r>
          </a:p>
          <a:p>
            <a:r>
              <a:rPr lang="en-US" sz="2000" dirty="0" smtClean="0"/>
              <a:t>        individuals or society in general.</a:t>
            </a:r>
          </a:p>
          <a:p>
            <a:endParaRPr lang="en-US" sz="2000" dirty="0"/>
          </a:p>
          <a:p>
            <a:pPr marL="457200" indent="-457200">
              <a:buAutoNum type="arabicPeriod" startAt="2"/>
            </a:pPr>
            <a:r>
              <a:rPr lang="en-US" sz="2000" dirty="0" smtClean="0"/>
              <a:t>People face scarcity of marketable resources (land, labor, capital, and </a:t>
            </a:r>
          </a:p>
          <a:p>
            <a:r>
              <a:rPr lang="en-US" sz="2000" dirty="0"/>
              <a:t> </a:t>
            </a:r>
            <a:r>
              <a:rPr lang="en-US" sz="2000" dirty="0" smtClean="0"/>
              <a:t>       entrepreneurship). This scarcity limits their ability to earn income.</a:t>
            </a:r>
          </a:p>
          <a:p>
            <a:endParaRPr lang="en-US" sz="2000" dirty="0"/>
          </a:p>
          <a:p>
            <a:pPr marL="457200" indent="-457200">
              <a:buAutoNum type="arabicPeriod" startAt="3"/>
            </a:pPr>
            <a:r>
              <a:rPr lang="en-US" sz="2000" dirty="0" smtClean="0"/>
              <a:t>Because of limited income and limits to their time, people must make </a:t>
            </a:r>
          </a:p>
          <a:p>
            <a:r>
              <a:rPr lang="en-US" sz="2000" dirty="0"/>
              <a:t> </a:t>
            </a:r>
            <a:r>
              <a:rPr lang="en-US" sz="2000" dirty="0" smtClean="0"/>
              <a:t>       choices about allocating/rationing what is available.</a:t>
            </a:r>
            <a:r>
              <a:rPr lang="en-US" dirty="0" smtClean="0"/>
              <a:t>	</a:t>
            </a:r>
            <a:endParaRPr lang="en-US" dirty="0"/>
          </a:p>
        </p:txBody>
      </p:sp>
    </p:spTree>
    <p:extLst>
      <p:ext uri="{BB962C8B-B14F-4D97-AF65-F5344CB8AC3E}">
        <p14:creationId xmlns:p14="http://schemas.microsoft.com/office/powerpoint/2010/main" val="2705690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886</Words>
  <Application>Microsoft Office PowerPoint</Application>
  <PresentationFormat>On-screen Show (4:3)</PresentationFormat>
  <Paragraphs>112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Flowers, Barbara</dc:creator>
  <cp:lastModifiedBy>Matzenbacher, Andria L</cp:lastModifiedBy>
  <cp:revision>7</cp:revision>
  <dcterms:created xsi:type="dcterms:W3CDTF">2014-08-18T18:52:58Z</dcterms:created>
  <dcterms:modified xsi:type="dcterms:W3CDTF">2014-09-03T13:56:32Z</dcterms:modified>
</cp:coreProperties>
</file>