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B1A4-7D95-4988-B3EF-F3E8425A03F3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FDFF-689B-4883-894A-4F73BA25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95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B1A4-7D95-4988-B3EF-F3E8425A03F3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FDFF-689B-4883-894A-4F73BA25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B1A4-7D95-4988-B3EF-F3E8425A03F3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FDFF-689B-4883-894A-4F73BA25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26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B1A4-7D95-4988-B3EF-F3E8425A03F3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FDFF-689B-4883-894A-4F73BA25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93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B1A4-7D95-4988-B3EF-F3E8425A03F3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FDFF-689B-4883-894A-4F73BA25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39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B1A4-7D95-4988-B3EF-F3E8425A03F3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FDFF-689B-4883-894A-4F73BA25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49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B1A4-7D95-4988-B3EF-F3E8425A03F3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FDFF-689B-4883-894A-4F73BA25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89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B1A4-7D95-4988-B3EF-F3E8425A03F3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FDFF-689B-4883-894A-4F73BA25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85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B1A4-7D95-4988-B3EF-F3E8425A03F3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FDFF-689B-4883-894A-4F73BA25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9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B1A4-7D95-4988-B3EF-F3E8425A03F3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FDFF-689B-4883-894A-4F73BA25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4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B1A4-7D95-4988-B3EF-F3E8425A03F3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FDFF-689B-4883-894A-4F73BA25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8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0B1A4-7D95-4988-B3EF-F3E8425A03F3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DFDFF-689B-4883-894A-4F73BA25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45" cy="5364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914400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SESSION 1: SCARCITY and CHOICE (DECISIONMAKING)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 smtClean="0"/>
              <a:t>TALKING POINTS</a:t>
            </a:r>
            <a:endParaRPr lang="en-US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1371600" y="83536"/>
            <a:ext cx="4225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SCARCITY and CHOICE (DECISIONMAKING)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2667000"/>
            <a:ext cx="8305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000" dirty="0" smtClean="0"/>
              <a:t>Economics is fundamentally about scarcity—not having enough resources </a:t>
            </a:r>
          </a:p>
          <a:p>
            <a:r>
              <a:rPr lang="en-US" sz="2000" dirty="0" smtClean="0"/>
              <a:t>        to produce all of the goods and services that would satisfy the wants of </a:t>
            </a:r>
          </a:p>
          <a:p>
            <a:r>
              <a:rPr lang="en-US" sz="2000" dirty="0" smtClean="0"/>
              <a:t>        individuals or society in general.</a:t>
            </a:r>
          </a:p>
          <a:p>
            <a:endParaRPr lang="en-US" sz="2000" dirty="0"/>
          </a:p>
          <a:p>
            <a:pPr marL="457200" indent="-457200">
              <a:buAutoNum type="arabicPeriod" startAt="2"/>
            </a:pPr>
            <a:r>
              <a:rPr lang="en-US" sz="2000" dirty="0" smtClean="0"/>
              <a:t>People face scarcity of marketable resources (land, labor, capital, and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entrepreneurship). This scarcity limits their ability to earn income.</a:t>
            </a:r>
          </a:p>
          <a:p>
            <a:endParaRPr lang="en-US" sz="2000" dirty="0"/>
          </a:p>
          <a:p>
            <a:pPr marL="457200" indent="-457200">
              <a:buAutoNum type="arabicPeriod" startAt="3"/>
            </a:pPr>
            <a:r>
              <a:rPr lang="en-US" sz="2000" dirty="0" smtClean="0"/>
              <a:t>Because of limited income and limits to their time, people must make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choices about allocating/rationing what is available.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216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45" cy="5364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914400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SESSION 1: SCARCITY and CHOICE (DECISIONMAKING)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 smtClean="0"/>
              <a:t>TALKING POINTS</a:t>
            </a:r>
            <a:endParaRPr lang="en-US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1371600" y="83536"/>
            <a:ext cx="4225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SCARCITY and CHOICE (DECISIONMAKING)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2667000"/>
            <a:ext cx="86868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4"/>
            </a:pPr>
            <a:r>
              <a:rPr lang="en-US" sz="2000" dirty="0" smtClean="0"/>
              <a:t>The PACED model provides a five-step process for making decisions:</a:t>
            </a:r>
          </a:p>
          <a:p>
            <a:endParaRPr lang="en-US" sz="2000" dirty="0"/>
          </a:p>
          <a:p>
            <a:r>
              <a:rPr lang="en-US" sz="2000" dirty="0" smtClean="0"/>
              <a:t>        </a:t>
            </a:r>
            <a:r>
              <a:rPr lang="en-US" sz="2000" b="1" dirty="0" smtClean="0"/>
              <a:t>P</a:t>
            </a:r>
            <a:r>
              <a:rPr lang="en-US" sz="2000" dirty="0" smtClean="0"/>
              <a:t>:  Identify the </a:t>
            </a:r>
            <a:r>
              <a:rPr lang="en-US" sz="2000" b="1" dirty="0" smtClean="0"/>
              <a:t>problem</a:t>
            </a:r>
            <a:r>
              <a:rPr lang="en-US" sz="2000" dirty="0" smtClean="0"/>
              <a:t>. Usually, the problem is related to scarcity.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</a:t>
            </a:r>
            <a:r>
              <a:rPr lang="en-US" sz="2000" b="1" dirty="0" smtClean="0"/>
              <a:t>A</a:t>
            </a:r>
            <a:r>
              <a:rPr lang="en-US" sz="2000" dirty="0" smtClean="0"/>
              <a:t>: List </a:t>
            </a:r>
            <a:r>
              <a:rPr lang="en-US" sz="2000" b="1" dirty="0" smtClean="0"/>
              <a:t>alternatives</a:t>
            </a:r>
            <a:r>
              <a:rPr lang="en-US" sz="2000" dirty="0" smtClean="0"/>
              <a:t>—the options you will choose from.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</a:t>
            </a:r>
            <a:r>
              <a:rPr lang="en-US" sz="2000" b="1" dirty="0" smtClean="0"/>
              <a:t>C</a:t>
            </a:r>
            <a:r>
              <a:rPr lang="en-US" sz="2000" dirty="0" smtClean="0"/>
              <a:t>: Select </a:t>
            </a:r>
            <a:r>
              <a:rPr lang="en-US" sz="2000" b="1" dirty="0" smtClean="0"/>
              <a:t>criteria</a:t>
            </a:r>
            <a:r>
              <a:rPr lang="en-US" sz="2000" dirty="0" smtClean="0"/>
              <a:t>—the things that are important in making the decision.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</a:t>
            </a:r>
            <a:r>
              <a:rPr lang="en-US" sz="2000" b="1" dirty="0" smtClean="0"/>
              <a:t>E</a:t>
            </a:r>
            <a:r>
              <a:rPr lang="en-US" sz="2000" dirty="0" smtClean="0"/>
              <a:t>: </a:t>
            </a:r>
            <a:r>
              <a:rPr lang="en-US" sz="2000" b="1" dirty="0" smtClean="0"/>
              <a:t>Evaluate</a:t>
            </a:r>
            <a:r>
              <a:rPr lang="en-US" sz="2000" dirty="0" smtClean="0"/>
              <a:t> alternatives based on the criteria.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</a:t>
            </a:r>
            <a:r>
              <a:rPr lang="en-US" sz="2000" b="1" dirty="0" smtClean="0"/>
              <a:t>D</a:t>
            </a:r>
            <a:r>
              <a:rPr lang="en-US" sz="2000" dirty="0" smtClean="0"/>
              <a:t>: Make a </a:t>
            </a:r>
            <a:r>
              <a:rPr lang="en-US" sz="2000" b="1" dirty="0" smtClean="0"/>
              <a:t>decision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8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45" cy="5364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914400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SESSION 1: SCARCITY and CHOICE (DECISIONMAKING)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 smtClean="0"/>
              <a:t>TALKING POINTS</a:t>
            </a:r>
            <a:endParaRPr lang="en-US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1371600" y="83536"/>
            <a:ext cx="4225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SCARCITY and CHOICE (DECISIONMAKING)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2667000"/>
            <a:ext cx="8305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5"/>
            </a:pPr>
            <a:r>
              <a:rPr lang="en-US" sz="2000" dirty="0" smtClean="0"/>
              <a:t>Even though people may face the same problem and alternatives, they </a:t>
            </a:r>
          </a:p>
          <a:p>
            <a:r>
              <a:rPr lang="en-US" sz="2000" dirty="0" smtClean="0"/>
              <a:t>        may have different criteria and evaluate the alternatives differently based  </a:t>
            </a:r>
          </a:p>
          <a:p>
            <a:r>
              <a:rPr lang="en-US" sz="2000" dirty="0" smtClean="0"/>
              <a:t>        on those criteria. So, faced with the same problem, people do not</a:t>
            </a:r>
          </a:p>
          <a:p>
            <a:r>
              <a:rPr lang="en-US" sz="2000" dirty="0" smtClean="0"/>
              <a:t>        necessarily make the same decisions. </a:t>
            </a:r>
          </a:p>
          <a:p>
            <a:endParaRPr lang="en-US" sz="2000" dirty="0"/>
          </a:p>
          <a:p>
            <a:pPr marL="457200" indent="-457200">
              <a:buAutoNum type="arabicPeriod" startAt="6"/>
            </a:pPr>
            <a:r>
              <a:rPr lang="en-US" sz="2000" dirty="0" smtClean="0"/>
              <a:t>The PACED model is not about finding the “correct” choice for everybody;</a:t>
            </a:r>
          </a:p>
          <a:p>
            <a:r>
              <a:rPr lang="en-US" sz="2000" dirty="0" smtClean="0"/>
              <a:t>         it is about making a careful, well-informed decision for yourself.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191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51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229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Federal Reserve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Flowers, Barbara</dc:creator>
  <cp:lastModifiedBy>Flowers, Barbara</cp:lastModifiedBy>
  <cp:revision>3</cp:revision>
  <dcterms:created xsi:type="dcterms:W3CDTF">2014-08-18T18:26:50Z</dcterms:created>
  <dcterms:modified xsi:type="dcterms:W3CDTF">2014-08-18T18:52:51Z</dcterms:modified>
</cp:coreProperties>
</file>