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3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0B1A4-7D95-4988-B3EF-F3E8425A03F3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DFDFF-689B-4883-894A-4F73BA252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695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0B1A4-7D95-4988-B3EF-F3E8425A03F3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DFDFF-689B-4883-894A-4F73BA252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37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0B1A4-7D95-4988-B3EF-F3E8425A03F3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DFDFF-689B-4883-894A-4F73BA252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626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0B1A4-7D95-4988-B3EF-F3E8425A03F3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DFDFF-689B-4883-894A-4F73BA252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593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0B1A4-7D95-4988-B3EF-F3E8425A03F3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DFDFF-689B-4883-894A-4F73BA252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939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0B1A4-7D95-4988-B3EF-F3E8425A03F3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DFDFF-689B-4883-894A-4F73BA252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490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0B1A4-7D95-4988-B3EF-F3E8425A03F3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DFDFF-689B-4883-894A-4F73BA252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689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0B1A4-7D95-4988-B3EF-F3E8425A03F3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DFDFF-689B-4883-894A-4F73BA252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985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0B1A4-7D95-4988-B3EF-F3E8425A03F3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DFDFF-689B-4883-894A-4F73BA252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29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0B1A4-7D95-4988-B3EF-F3E8425A03F3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DFDFF-689B-4883-894A-4F73BA252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42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0B1A4-7D95-4988-B3EF-F3E8425A03F3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DFDFF-689B-4883-894A-4F73BA252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885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0B1A4-7D95-4988-B3EF-F3E8425A03F3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DFDFF-689B-4883-894A-4F73BA252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34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245" cy="53640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914400"/>
            <a:ext cx="8229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SESSION 1: SCARCITY and CHOICE (DECISIONMAKING)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800" b="1" dirty="0" smtClean="0"/>
              <a:t>TALKING POINTS</a:t>
            </a:r>
            <a:endParaRPr lang="en-US" sz="2800" b="1" dirty="0"/>
          </a:p>
        </p:txBody>
      </p:sp>
      <p:sp>
        <p:nvSpPr>
          <p:cNvPr id="6" name="Rectangle 5"/>
          <p:cNvSpPr/>
          <p:nvPr/>
        </p:nvSpPr>
        <p:spPr>
          <a:xfrm>
            <a:off x="1371600" y="83536"/>
            <a:ext cx="4225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SCARCITY and CHOICE (DECISIONMAKING)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2667000"/>
            <a:ext cx="8305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000" dirty="0" smtClean="0"/>
              <a:t>Economics is fundamentally about scarcity—not having enough resources </a:t>
            </a:r>
          </a:p>
          <a:p>
            <a:r>
              <a:rPr lang="en-US" sz="2000" dirty="0" smtClean="0"/>
              <a:t>        to produce all of the goods and services that would satisfy the wants of </a:t>
            </a:r>
          </a:p>
          <a:p>
            <a:r>
              <a:rPr lang="en-US" sz="2000" dirty="0" smtClean="0"/>
              <a:t>        individuals or society in general.</a:t>
            </a:r>
          </a:p>
          <a:p>
            <a:endParaRPr lang="en-US" sz="2000" dirty="0"/>
          </a:p>
          <a:p>
            <a:pPr marL="457200" indent="-457200">
              <a:buAutoNum type="arabicPeriod" startAt="2"/>
            </a:pPr>
            <a:r>
              <a:rPr lang="en-US" sz="2000" dirty="0" smtClean="0"/>
              <a:t>People face scarcity of marketable resources (land, labor, capital, and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entrepreneurship). This scarcity limits their ability to earn income.</a:t>
            </a:r>
          </a:p>
          <a:p>
            <a:endParaRPr lang="en-US" sz="2000" dirty="0"/>
          </a:p>
          <a:p>
            <a:pPr marL="457200" indent="-457200">
              <a:buAutoNum type="arabicPeriod" startAt="3"/>
            </a:pPr>
            <a:r>
              <a:rPr lang="en-US" sz="2000" dirty="0" smtClean="0"/>
              <a:t>Because of limited income and limits to their time, people must make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choices about allocating/rationing what is available.</a:t>
            </a: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216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245" cy="53640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914400"/>
            <a:ext cx="8229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SESSION 1: SCARCITY and CHOICE (DECISIONMAKING)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800" b="1" dirty="0" smtClean="0"/>
              <a:t>TALKING POINTS</a:t>
            </a:r>
            <a:endParaRPr lang="en-US" sz="2800" b="1" dirty="0"/>
          </a:p>
        </p:txBody>
      </p:sp>
      <p:sp>
        <p:nvSpPr>
          <p:cNvPr id="6" name="Rectangle 5"/>
          <p:cNvSpPr/>
          <p:nvPr/>
        </p:nvSpPr>
        <p:spPr>
          <a:xfrm>
            <a:off x="1371600" y="83536"/>
            <a:ext cx="4225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SCARCITY and CHOICE (DECISIONMAKING)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2667000"/>
            <a:ext cx="86868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 startAt="4"/>
            </a:pPr>
            <a:r>
              <a:rPr lang="en-US" sz="2000" dirty="0" smtClean="0"/>
              <a:t>The PACED model provides a five-step process for making decisions:</a:t>
            </a:r>
          </a:p>
          <a:p>
            <a:endParaRPr lang="en-US" sz="2000" dirty="0"/>
          </a:p>
          <a:p>
            <a:r>
              <a:rPr lang="en-US" sz="2000" dirty="0" smtClean="0"/>
              <a:t>        </a:t>
            </a:r>
            <a:r>
              <a:rPr lang="en-US" sz="2000" b="1" dirty="0" smtClean="0"/>
              <a:t>P</a:t>
            </a:r>
            <a:r>
              <a:rPr lang="en-US" sz="2000" dirty="0" smtClean="0"/>
              <a:t>:  Identify the </a:t>
            </a:r>
            <a:r>
              <a:rPr lang="en-US" sz="2000" b="1" dirty="0" smtClean="0"/>
              <a:t>problem</a:t>
            </a:r>
            <a:r>
              <a:rPr lang="en-US" sz="2000" dirty="0" smtClean="0"/>
              <a:t>. Usually, the problem is related to scarcity.</a:t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     </a:t>
            </a:r>
            <a:r>
              <a:rPr lang="en-US" sz="2000" b="1" dirty="0" smtClean="0"/>
              <a:t>A</a:t>
            </a:r>
            <a:r>
              <a:rPr lang="en-US" sz="2000" dirty="0" smtClean="0"/>
              <a:t>: List </a:t>
            </a:r>
            <a:r>
              <a:rPr lang="en-US" sz="2000" b="1" dirty="0" smtClean="0"/>
              <a:t>alternatives</a:t>
            </a:r>
            <a:r>
              <a:rPr lang="en-US" sz="2000" dirty="0" smtClean="0"/>
              <a:t>—the options you will choose from.</a:t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     </a:t>
            </a:r>
            <a:r>
              <a:rPr lang="en-US" sz="2000" b="1" dirty="0" smtClean="0"/>
              <a:t>C</a:t>
            </a:r>
            <a:r>
              <a:rPr lang="en-US" sz="2000" dirty="0" smtClean="0"/>
              <a:t>: Select </a:t>
            </a:r>
            <a:r>
              <a:rPr lang="en-US" sz="2000" b="1" dirty="0" smtClean="0"/>
              <a:t>criteria</a:t>
            </a:r>
            <a:r>
              <a:rPr lang="en-US" sz="2000" dirty="0" smtClean="0"/>
              <a:t>—the things that are important in making the decision.</a:t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     </a:t>
            </a:r>
            <a:r>
              <a:rPr lang="en-US" sz="2000" b="1" dirty="0" smtClean="0"/>
              <a:t>E</a:t>
            </a:r>
            <a:r>
              <a:rPr lang="en-US" sz="2000" dirty="0" smtClean="0"/>
              <a:t>: </a:t>
            </a:r>
            <a:r>
              <a:rPr lang="en-US" sz="2000" b="1" dirty="0" smtClean="0"/>
              <a:t>Evaluate</a:t>
            </a:r>
            <a:r>
              <a:rPr lang="en-US" sz="2000" dirty="0" smtClean="0"/>
              <a:t> alternatives based on the criteria.</a:t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     </a:t>
            </a:r>
            <a:r>
              <a:rPr lang="en-US" sz="2000" b="1" dirty="0" smtClean="0"/>
              <a:t>D</a:t>
            </a:r>
            <a:r>
              <a:rPr lang="en-US" sz="2000" dirty="0" smtClean="0"/>
              <a:t>: Make a </a:t>
            </a:r>
            <a:r>
              <a:rPr lang="en-US" sz="2000" b="1" dirty="0" smtClean="0"/>
              <a:t>decision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68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245" cy="53640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914400"/>
            <a:ext cx="8229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SESSION 1: SCARCITY and CHOICE (DECISIONMAKING)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800" b="1" dirty="0" smtClean="0"/>
              <a:t>TALKING POINTS</a:t>
            </a:r>
            <a:endParaRPr lang="en-US" sz="2800" b="1" dirty="0"/>
          </a:p>
        </p:txBody>
      </p:sp>
      <p:sp>
        <p:nvSpPr>
          <p:cNvPr id="6" name="Rectangle 5"/>
          <p:cNvSpPr/>
          <p:nvPr/>
        </p:nvSpPr>
        <p:spPr>
          <a:xfrm>
            <a:off x="1371600" y="83536"/>
            <a:ext cx="4225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SCARCITY and CHOICE (DECISIONMAKING)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2667000"/>
            <a:ext cx="8305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 startAt="5"/>
            </a:pPr>
            <a:r>
              <a:rPr lang="en-US" sz="2000" dirty="0" smtClean="0"/>
              <a:t>Even though people may face the same problem and alternatives, they </a:t>
            </a:r>
          </a:p>
          <a:p>
            <a:r>
              <a:rPr lang="en-US" sz="2000" dirty="0" smtClean="0"/>
              <a:t>        may have different criteria and evaluate the alternatives differently based  </a:t>
            </a:r>
          </a:p>
          <a:p>
            <a:r>
              <a:rPr lang="en-US" sz="2000" dirty="0" smtClean="0"/>
              <a:t>        on those criteria. So, faced with the same problem, people do not</a:t>
            </a:r>
          </a:p>
          <a:p>
            <a:r>
              <a:rPr lang="en-US" sz="2000" dirty="0" smtClean="0"/>
              <a:t>        necessarily make the same decisions. </a:t>
            </a:r>
          </a:p>
          <a:p>
            <a:endParaRPr lang="en-US" sz="2000" dirty="0"/>
          </a:p>
          <a:p>
            <a:pPr marL="457200" indent="-457200">
              <a:buAutoNum type="arabicPeriod" startAt="6"/>
            </a:pPr>
            <a:r>
              <a:rPr lang="en-US" sz="2000" dirty="0" smtClean="0"/>
              <a:t>The PACED model is not about finding the “correct” choice for everybody;</a:t>
            </a:r>
          </a:p>
          <a:p>
            <a:r>
              <a:rPr lang="en-US" sz="2000" dirty="0" smtClean="0"/>
              <a:t>         it is about making a careful, well-informed decision for yourself.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191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851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229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Federal Reserve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Flowers, Barbara</dc:creator>
  <cp:lastModifiedBy>Flowers, Barbara</cp:lastModifiedBy>
  <cp:revision>3</cp:revision>
  <dcterms:created xsi:type="dcterms:W3CDTF">2014-08-18T18:26:50Z</dcterms:created>
  <dcterms:modified xsi:type="dcterms:W3CDTF">2014-08-18T18:52:51Z</dcterms:modified>
</cp:coreProperties>
</file>