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3674-2E95-4399-9130-0DE3CAA28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AABA9-6955-41E4-A0BC-820D6E49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CDE60-5419-4C17-A3BB-07716004D2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1750" y="1695451"/>
            <a:ext cx="24765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2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3C65-DC31-428C-8242-DEBD55C2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9F529-D393-4976-BEFD-5245A72D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1389-AC65-441F-AC33-49C42077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A3C7A-60B5-4D5E-BA0F-52B89EF3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D1A02-57E0-4521-BE12-5D2A490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2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A2E6F-CACD-4F5C-8AB3-4A1962004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CDE81-2270-4040-853F-E48B9C680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0989-35DD-42B9-837E-B0A25B37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9C5A-67E1-4E07-9BE3-A7CD0B0F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855B0-2845-40E1-A1C8-D7C264F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3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704851" y="-539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12075584" y="269716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711200" y="3159944"/>
            <a:ext cx="10769600" cy="1793056"/>
          </a:xfrm>
        </p:spPr>
        <p:txBody>
          <a:bodyPr/>
          <a:lstStyle>
            <a:lvl1pPr marL="0" indent="0" algn="ctr">
              <a:buNone/>
              <a:defRPr sz="4800" b="1" spc="-200">
                <a:solidFill>
                  <a:srgbClr val="C07C1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634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096001"/>
            <a:ext cx="12192000" cy="7773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996951" y="37624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33600" y="2413000"/>
            <a:ext cx="8737600" cy="2870200"/>
          </a:xfrm>
        </p:spPr>
        <p:txBody>
          <a:bodyPr/>
          <a:lstStyle>
            <a:lvl1pPr algn="l">
              <a:defRPr sz="4800" b="1">
                <a:solidFill>
                  <a:srgbClr val="021C6E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133600" y="5359401"/>
            <a:ext cx="8737600" cy="914399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667" baseline="0">
                <a:solidFill>
                  <a:srgbClr val="606060"/>
                </a:solidFill>
              </a:defRPr>
            </a:lvl1pPr>
            <a:lvl2pPr marL="6095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12192000" cy="1397000"/>
          </a:xfrm>
          <a:prstGeom prst="rect">
            <a:avLst/>
          </a:prstGeom>
          <a:solidFill>
            <a:srgbClr val="02245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220FC9-5F76-DE47-8977-C926F8A047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723" y="237836"/>
            <a:ext cx="5887877" cy="92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6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579D-CEF8-4FDA-BB36-D04FF7AF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0F2E-9840-4936-A424-A2E0C0435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D632F-340D-41AF-AF95-A6787358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63AE-76B0-4FB6-8337-EA8EA29F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CEB8-2BD3-40AE-BF3E-FD953EF1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6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5671-E67C-49F3-AF60-9499A54C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C5B46-1E66-4CD1-AA54-59897C8C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D7671-0CF8-466E-BE34-511B5F7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5EC25-D8DC-46A7-950C-A5506518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1C9A0-BA45-47B1-BF2D-3BFB52D7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1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A33F-5B25-49BD-B2C8-11DD6DC8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ABD2-4A72-491B-8790-BA6252CAF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B9952-1613-4850-BDB9-EF10DCD2A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8BC6F-44C5-4FA3-BC71-ECDFE627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62C9B-0701-49C4-B87B-03F9B828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1E24F-3D43-40A1-8705-2DDB7D59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6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AF24-48BF-40C1-B1E4-19B4139C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1A1E-CF50-4D4A-840C-AE40D82DA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599FF-A9DB-49DC-8F20-8DC4ACBB5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0954C-DE30-4D75-9E0D-DD34A35AC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FD128-F926-45C5-BC36-8F5B73360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018A6-75B1-4366-A92D-BB1741C1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DD6AA-17B3-4C8A-A4B8-4157EFE9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C44DB-F312-4627-B92C-EE919888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7442-71A5-4053-9528-6B9F5B7C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15259-B6E1-48A4-BA0F-66CFD186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742A8-33D7-4DFD-9733-9E699CD8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0F65-220C-41EE-9477-2994A9C4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8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7DE66-AF54-4DC7-BEEC-60D79A77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AD681-32AB-477F-B377-8996B8B1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7B21F-1E86-4D5E-A496-32108E72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6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97F0-8DD7-4E67-A1EE-E74D98C3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E7FE-77F5-4BFB-813B-F2CBF1C7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EA59A-8CFB-40FC-8AE6-00BFAC755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F6ED4-53FA-4FD9-BF9F-B05BBD62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19F1B-3FFA-4322-BF9B-AD4B92DB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5F4C-9C6C-42A2-82F9-DF0F89AA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8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2572-8437-4174-BC85-6090EF7C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88997-21CF-4066-88D8-4FE6A843B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F810C-0C10-473B-B79B-52643E91F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E0EF2-3B34-47D5-8BF8-16B35C01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3A9AE-F15E-4229-A659-4FB2EFD3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084E4-290D-4366-98E8-109B7FE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4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26203-BA22-4FB6-8C76-E4ABB2789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B801-FD98-4BB6-BE58-96CC85870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C3718-4FBE-4091-983C-9AFEF4A7E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E8CB-F8DB-4BD8-B9BD-44B87D8C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CFFCB6-5DD8-429B-9D56-EBADD517507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" y="0"/>
            <a:ext cx="1219200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30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A93577-C6CE-3874-0812-6F02BD54D3C2}"/>
              </a:ext>
            </a:extLst>
          </p:cNvPr>
          <p:cNvSpPr/>
          <p:nvPr/>
        </p:nvSpPr>
        <p:spPr>
          <a:xfrm>
            <a:off x="4265068" y="2190460"/>
            <a:ext cx="3661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Talking Points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0B61B8-047F-4817-73BB-FFE3D8AA1811}"/>
              </a:ext>
            </a:extLst>
          </p:cNvPr>
          <p:cNvSpPr/>
          <p:nvPr/>
        </p:nvSpPr>
        <p:spPr>
          <a:xfrm>
            <a:off x="2822196" y="1556857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SESSION 9: ECONOMIC GROWTH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BE490A-F45E-F620-C181-B6AE8C2FC9A0}"/>
              </a:ext>
            </a:extLst>
          </p:cNvPr>
          <p:cNvSpPr/>
          <p:nvPr/>
        </p:nvSpPr>
        <p:spPr>
          <a:xfrm>
            <a:off x="583733" y="2824063"/>
            <a:ext cx="1099307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Economic Growth</a:t>
            </a:r>
          </a:p>
          <a:p>
            <a:endParaRPr lang="en-US" sz="1400" i="1" dirty="0"/>
          </a:p>
          <a:p>
            <a:pPr marL="231775" indent="-231775"/>
            <a:r>
              <a:rPr lang="en-US" sz="2000" b="1" dirty="0"/>
              <a:t>1. </a:t>
            </a:r>
            <a:r>
              <a:rPr lang="en-US" sz="2000" dirty="0"/>
              <a:t>Economic growth is defined as a sustained rise over time in a nation’s production of goods and services. This is measured as a percentage change in real GDP (real GDP was discussed in Session 8).</a:t>
            </a:r>
          </a:p>
          <a:p>
            <a:endParaRPr lang="en-US" sz="2000" dirty="0"/>
          </a:p>
          <a:p>
            <a:r>
              <a:rPr lang="en-US" sz="2000" b="1" dirty="0"/>
              <a:t>2. </a:t>
            </a:r>
            <a:r>
              <a:rPr lang="en-US" sz="2000" dirty="0"/>
              <a:t>Economic growth is largely dependent on the following:</a:t>
            </a:r>
          </a:p>
          <a:p>
            <a:endParaRPr lang="en-US" sz="2000" dirty="0"/>
          </a:p>
          <a:p>
            <a:pPr marL="800100" lvl="1" indent="-342900">
              <a:buAutoNum type="alphaLcPeriod"/>
            </a:pPr>
            <a:r>
              <a:rPr lang="en-US" sz="2000" dirty="0"/>
              <a:t>The quantity of resources available: An economy can produce more if it has a larger labor force, a larger stock of capital, and/or more natural resources.</a:t>
            </a:r>
          </a:p>
          <a:p>
            <a:pPr marL="800100" lvl="1" indent="-342900">
              <a:buFontTx/>
              <a:buAutoNum type="alphaLcPeriod"/>
            </a:pPr>
            <a:r>
              <a:rPr lang="en-US" sz="2000" dirty="0"/>
              <a:t>The quality (productivity) of its resources: An economy can produce more if its resources become more productive—for example, through training and educating the labor force, improved capital, and/or better technology.</a:t>
            </a:r>
          </a:p>
          <a:p>
            <a:pPr lvl="1"/>
            <a:endParaRPr lang="en-US" sz="2000" dirty="0"/>
          </a:p>
          <a:p>
            <a:pPr marL="800100" lvl="1" indent="-342900">
              <a:buAutoNum type="alphaL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994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63367" y="691009"/>
            <a:ext cx="441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9: Talking Points, Cont’d</a:t>
            </a:r>
          </a:p>
        </p:txBody>
      </p:sp>
      <p:sp>
        <p:nvSpPr>
          <p:cNvPr id="2" name="Rectangle 1"/>
          <p:cNvSpPr/>
          <p:nvPr/>
        </p:nvSpPr>
        <p:spPr>
          <a:xfrm>
            <a:off x="299025" y="1323945"/>
            <a:ext cx="20146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Economic Growth</a:t>
            </a:r>
          </a:p>
        </p:txBody>
      </p:sp>
      <p:sp>
        <p:nvSpPr>
          <p:cNvPr id="4" name="Rectangle 3"/>
          <p:cNvSpPr/>
          <p:nvPr/>
        </p:nvSpPr>
        <p:spPr>
          <a:xfrm>
            <a:off x="519242" y="1724055"/>
            <a:ext cx="1127567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/>
          </a:p>
          <a:p>
            <a:r>
              <a:rPr lang="en-US" sz="2000" b="1" dirty="0"/>
              <a:t>3. </a:t>
            </a:r>
            <a:r>
              <a:rPr lang="en-US" sz="2000" dirty="0"/>
              <a:t>Other factors affecting economic growth include the following:</a:t>
            </a:r>
          </a:p>
          <a:p>
            <a:endParaRPr lang="en-US" sz="1400" dirty="0"/>
          </a:p>
          <a:p>
            <a:pPr marL="682625" lvl="1" indent="-225425"/>
            <a:r>
              <a:rPr lang="en-US" sz="2000" dirty="0"/>
              <a:t>a. the level of economic freedom of members of the society: Economic freedom refers to the ability to choose your work, choose where you live, choose to operate a business, and so on;</a:t>
            </a:r>
          </a:p>
          <a:p>
            <a:pPr lvl="1"/>
            <a:endParaRPr lang="en-US" sz="1400" dirty="0"/>
          </a:p>
          <a:p>
            <a:pPr lvl="1"/>
            <a:r>
              <a:rPr lang="en-US" sz="2000" dirty="0"/>
              <a:t>b. the political stability of the country;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c. the willingness and ability of society members to save;</a:t>
            </a:r>
          </a:p>
          <a:p>
            <a:pPr lvl="1"/>
            <a:endParaRPr lang="en-US" sz="1400" dirty="0"/>
          </a:p>
          <a:p>
            <a:pPr lvl="1"/>
            <a:r>
              <a:rPr lang="en-US" sz="2000" dirty="0"/>
              <a:t>d. the level of government regulation of production and consumption;</a:t>
            </a:r>
          </a:p>
          <a:p>
            <a:pPr lvl="1"/>
            <a:endParaRPr lang="en-US" sz="1400" dirty="0"/>
          </a:p>
          <a:p>
            <a:pPr lvl="1"/>
            <a:r>
              <a:rPr lang="en-US" sz="2000" dirty="0"/>
              <a:t>e. the opportunity to earn a profit by operating a business; and</a:t>
            </a:r>
          </a:p>
          <a:p>
            <a:pPr lvl="1"/>
            <a:endParaRPr lang="en-US" sz="1400" dirty="0"/>
          </a:p>
          <a:p>
            <a:pPr lvl="1"/>
            <a:r>
              <a:rPr lang="en-US" sz="2000" dirty="0"/>
              <a:t>f. how efficiently society’s resources are allocated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757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35960" y="671434"/>
            <a:ext cx="441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9: Talking Points, Cont’d</a:t>
            </a:r>
          </a:p>
        </p:txBody>
      </p:sp>
      <p:sp>
        <p:nvSpPr>
          <p:cNvPr id="2" name="Rectangle 1"/>
          <p:cNvSpPr/>
          <p:nvPr/>
        </p:nvSpPr>
        <p:spPr>
          <a:xfrm>
            <a:off x="376806" y="1713220"/>
            <a:ext cx="205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Economic Growth</a:t>
            </a:r>
          </a:p>
        </p:txBody>
      </p:sp>
      <p:sp>
        <p:nvSpPr>
          <p:cNvPr id="4" name="Rectangle 3"/>
          <p:cNvSpPr/>
          <p:nvPr/>
        </p:nvSpPr>
        <p:spPr>
          <a:xfrm>
            <a:off x="876474" y="2430574"/>
            <a:ext cx="1089328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4.</a:t>
            </a:r>
            <a:r>
              <a:rPr lang="en-US" sz="2000" dirty="0"/>
              <a:t> When real GDP expands, the unemployment rate tends to fall, although </a:t>
            </a:r>
          </a:p>
          <a:p>
            <a:r>
              <a:rPr lang="en-US" sz="2000" dirty="0"/>
              <a:t>     there  is often a lag.</a:t>
            </a:r>
          </a:p>
          <a:p>
            <a:endParaRPr lang="en-US" sz="1400" dirty="0"/>
          </a:p>
          <a:p>
            <a:pPr marL="231775" indent="-231775"/>
            <a:r>
              <a:rPr lang="en-US" sz="2000" b="1" dirty="0"/>
              <a:t>5. </a:t>
            </a:r>
            <a:r>
              <a:rPr lang="en-US" sz="2000" dirty="0"/>
              <a:t>When real GDP contracts, the unemployment rate tends to rise, although there is often a lag.</a:t>
            </a:r>
          </a:p>
          <a:p>
            <a:endParaRPr lang="en-US" sz="1400" dirty="0"/>
          </a:p>
          <a:p>
            <a:r>
              <a:rPr lang="en-US" sz="2000" b="1" dirty="0"/>
              <a:t>6. </a:t>
            </a:r>
            <a:r>
              <a:rPr lang="en-US" sz="2000" dirty="0"/>
              <a:t>When real GDP expands, the price level may rise, fall, or stay the same.</a:t>
            </a:r>
          </a:p>
          <a:p>
            <a:endParaRPr lang="en-US" sz="1400" dirty="0"/>
          </a:p>
          <a:p>
            <a:r>
              <a:rPr lang="en-US" sz="2000" b="1" dirty="0"/>
              <a:t>7. </a:t>
            </a:r>
            <a:r>
              <a:rPr lang="en-US" sz="2000" dirty="0"/>
              <a:t>When real GDP contracts, the price level may rise, fall, or stay the same.</a:t>
            </a:r>
          </a:p>
        </p:txBody>
      </p:sp>
    </p:spTree>
    <p:extLst>
      <p:ext uri="{BB962C8B-B14F-4D97-AF65-F5344CB8AC3E}">
        <p14:creationId xmlns:p14="http://schemas.microsoft.com/office/powerpoint/2010/main" val="365976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Geiger, Amanda</dc:creator>
  <cp:lastModifiedBy>Geiger, Amanda</cp:lastModifiedBy>
  <cp:revision>1</cp:revision>
  <dcterms:created xsi:type="dcterms:W3CDTF">2023-10-20T14:42:24Z</dcterms:created>
  <dcterms:modified xsi:type="dcterms:W3CDTF">2023-10-20T14:45:39Z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2023-10-20T14:45:39Z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e6355a1b-f43d-46f1-9f47-5f31ffdb5d53</vt:lpwstr>
  </property>
  <property fmtid="{D5CDD505-2E9C-101B-9397-08002B2CF9AE}" pid="8" name="MSIP_Label_65269c60-0483-4c57-9e8c-3779d6900235_ContentBits">
    <vt:lpwstr>0</vt:lpwstr>
  </property>
</Properties>
</file>