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74" r:id="rId6"/>
    <p:sldId id="260" r:id="rId7"/>
    <p:sldId id="261" r:id="rId8"/>
    <p:sldId id="262" r:id="rId9"/>
    <p:sldId id="277" r:id="rId10"/>
    <p:sldId id="264" r:id="rId11"/>
    <p:sldId id="275" r:id="rId12"/>
    <p:sldId id="265" r:id="rId13"/>
    <p:sldId id="266" r:id="rId14"/>
    <p:sldId id="267" r:id="rId15"/>
    <p:sldId id="276" r:id="rId16"/>
    <p:sldId id="268"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9A230-55AB-D1A0-9DCC-8A70DFFE89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504B2A-79A6-0D1C-EB77-40E16CDD6C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FF86C5-60E8-A64D-4E6D-8D65B0A3533C}"/>
              </a:ext>
            </a:extLst>
          </p:cNvPr>
          <p:cNvSpPr>
            <a:spLocks noGrp="1"/>
          </p:cNvSpPr>
          <p:nvPr>
            <p:ph type="dt" sz="half" idx="10"/>
          </p:nvPr>
        </p:nvSpPr>
        <p:spPr/>
        <p:txBody>
          <a:bodyPr/>
          <a:lstStyle/>
          <a:p>
            <a:fld id="{AD21167B-58CA-4226-96A7-D9F296DA9F33}" type="datetimeFigureOut">
              <a:rPr lang="en-US" smtClean="0"/>
              <a:t>10/20/2023</a:t>
            </a:fld>
            <a:endParaRPr lang="en-US"/>
          </a:p>
        </p:txBody>
      </p:sp>
      <p:sp>
        <p:nvSpPr>
          <p:cNvPr id="5" name="Footer Placeholder 4">
            <a:extLst>
              <a:ext uri="{FF2B5EF4-FFF2-40B4-BE49-F238E27FC236}">
                <a16:creationId xmlns:a16="http://schemas.microsoft.com/office/drawing/2014/main" id="{2FC85BEC-317D-47B7-2B6B-8E50ECFB5A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FEE30A-BE32-84D1-D6FC-4F6A92B51940}"/>
              </a:ext>
            </a:extLst>
          </p:cNvPr>
          <p:cNvSpPr>
            <a:spLocks noGrp="1"/>
          </p:cNvSpPr>
          <p:nvPr>
            <p:ph type="sldNum" sz="quarter" idx="12"/>
          </p:nvPr>
        </p:nvSpPr>
        <p:spPr/>
        <p:txBody>
          <a:bodyPr/>
          <a:lstStyle/>
          <a:p>
            <a:fld id="{1C890BE0-64D1-4D23-A073-553EB6BD5FED}" type="slidenum">
              <a:rPr lang="en-US" smtClean="0"/>
              <a:t>‹#›</a:t>
            </a:fld>
            <a:endParaRPr lang="en-US"/>
          </a:p>
        </p:txBody>
      </p:sp>
    </p:spTree>
    <p:extLst>
      <p:ext uri="{BB962C8B-B14F-4D97-AF65-F5344CB8AC3E}">
        <p14:creationId xmlns:p14="http://schemas.microsoft.com/office/powerpoint/2010/main" val="3520212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1AB85-5F2F-C16D-6F7C-0B718BE368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030E9A-271C-1F5B-D630-C93DF71855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7A214B-1BAA-EC15-F71C-21B3E5814D52}"/>
              </a:ext>
            </a:extLst>
          </p:cNvPr>
          <p:cNvSpPr>
            <a:spLocks noGrp="1"/>
          </p:cNvSpPr>
          <p:nvPr>
            <p:ph type="dt" sz="half" idx="10"/>
          </p:nvPr>
        </p:nvSpPr>
        <p:spPr/>
        <p:txBody>
          <a:bodyPr/>
          <a:lstStyle/>
          <a:p>
            <a:fld id="{AD21167B-58CA-4226-96A7-D9F296DA9F33}" type="datetimeFigureOut">
              <a:rPr lang="en-US" smtClean="0"/>
              <a:t>10/20/2023</a:t>
            </a:fld>
            <a:endParaRPr lang="en-US"/>
          </a:p>
        </p:txBody>
      </p:sp>
      <p:sp>
        <p:nvSpPr>
          <p:cNvPr id="5" name="Footer Placeholder 4">
            <a:extLst>
              <a:ext uri="{FF2B5EF4-FFF2-40B4-BE49-F238E27FC236}">
                <a16:creationId xmlns:a16="http://schemas.microsoft.com/office/drawing/2014/main" id="{BF266266-BD2D-051D-B98D-3423723EAF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56A3FE-A1B3-303E-1421-6E4B934E06FB}"/>
              </a:ext>
            </a:extLst>
          </p:cNvPr>
          <p:cNvSpPr>
            <a:spLocks noGrp="1"/>
          </p:cNvSpPr>
          <p:nvPr>
            <p:ph type="sldNum" sz="quarter" idx="12"/>
          </p:nvPr>
        </p:nvSpPr>
        <p:spPr/>
        <p:txBody>
          <a:bodyPr/>
          <a:lstStyle/>
          <a:p>
            <a:fld id="{1C890BE0-64D1-4D23-A073-553EB6BD5FED}" type="slidenum">
              <a:rPr lang="en-US" smtClean="0"/>
              <a:t>‹#›</a:t>
            </a:fld>
            <a:endParaRPr lang="en-US"/>
          </a:p>
        </p:txBody>
      </p:sp>
    </p:spTree>
    <p:extLst>
      <p:ext uri="{BB962C8B-B14F-4D97-AF65-F5344CB8AC3E}">
        <p14:creationId xmlns:p14="http://schemas.microsoft.com/office/powerpoint/2010/main" val="1684948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9FD1AC-27BF-3158-C6E4-44CDAEB836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9507D3-B269-C32D-508C-EE5DC8C42F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AB7DE3-23BA-196C-923A-CE7437ED40A0}"/>
              </a:ext>
            </a:extLst>
          </p:cNvPr>
          <p:cNvSpPr>
            <a:spLocks noGrp="1"/>
          </p:cNvSpPr>
          <p:nvPr>
            <p:ph type="dt" sz="half" idx="10"/>
          </p:nvPr>
        </p:nvSpPr>
        <p:spPr/>
        <p:txBody>
          <a:bodyPr/>
          <a:lstStyle/>
          <a:p>
            <a:fld id="{AD21167B-58CA-4226-96A7-D9F296DA9F33}" type="datetimeFigureOut">
              <a:rPr lang="en-US" smtClean="0"/>
              <a:t>10/20/2023</a:t>
            </a:fld>
            <a:endParaRPr lang="en-US"/>
          </a:p>
        </p:txBody>
      </p:sp>
      <p:sp>
        <p:nvSpPr>
          <p:cNvPr id="5" name="Footer Placeholder 4">
            <a:extLst>
              <a:ext uri="{FF2B5EF4-FFF2-40B4-BE49-F238E27FC236}">
                <a16:creationId xmlns:a16="http://schemas.microsoft.com/office/drawing/2014/main" id="{62585033-A92D-7347-E1A4-729B33709F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8C3D15-1FD1-CF50-8C57-0FC664A28CAA}"/>
              </a:ext>
            </a:extLst>
          </p:cNvPr>
          <p:cNvSpPr>
            <a:spLocks noGrp="1"/>
          </p:cNvSpPr>
          <p:nvPr>
            <p:ph type="sldNum" sz="quarter" idx="12"/>
          </p:nvPr>
        </p:nvSpPr>
        <p:spPr/>
        <p:txBody>
          <a:bodyPr/>
          <a:lstStyle/>
          <a:p>
            <a:fld id="{1C890BE0-64D1-4D23-A073-553EB6BD5FED}" type="slidenum">
              <a:rPr lang="en-US" smtClean="0"/>
              <a:t>‹#›</a:t>
            </a:fld>
            <a:endParaRPr lang="en-US"/>
          </a:p>
        </p:txBody>
      </p:sp>
    </p:spTree>
    <p:extLst>
      <p:ext uri="{BB962C8B-B14F-4D97-AF65-F5344CB8AC3E}">
        <p14:creationId xmlns:p14="http://schemas.microsoft.com/office/powerpoint/2010/main" val="4178504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13674-2E95-4399-9130-0DE3CAA2880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4AABA9-6955-41E4-A0BC-820D6E490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DABCDE60-5419-4C17-A3BB-07716004D2F1}"/>
              </a:ext>
            </a:extLst>
          </p:cNvPr>
          <p:cNvPicPr>
            <a:picLocks noChangeAspect="1"/>
          </p:cNvPicPr>
          <p:nvPr userDrawn="1"/>
        </p:nvPicPr>
        <p:blipFill>
          <a:blip r:embed="rId2"/>
          <a:stretch>
            <a:fillRect/>
          </a:stretch>
        </p:blipFill>
        <p:spPr>
          <a:xfrm>
            <a:off x="2571750" y="1695451"/>
            <a:ext cx="2476500" cy="2714625"/>
          </a:xfrm>
          <a:prstGeom prst="rect">
            <a:avLst/>
          </a:prstGeom>
        </p:spPr>
      </p:pic>
    </p:spTree>
    <p:extLst>
      <p:ext uri="{BB962C8B-B14F-4D97-AF65-F5344CB8AC3E}">
        <p14:creationId xmlns:p14="http://schemas.microsoft.com/office/powerpoint/2010/main" val="2166300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579D-CEF8-4FDA-BB36-D04FF7AF5186}"/>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C420F2E-9840-4936-A424-A2E0C0435B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D632F-340D-41AF-AF95-A6787358A6E9}"/>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24A163AE-76B0-4FB6-8337-EA8EA29FB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6CEB8-2BD3-40AE-BF3E-FD953EF19E4C}"/>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812493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5671-E67C-49F3-AF60-9499A54C8C2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4C5B46-1E66-4CD1-AA54-59897C8CF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CD7671-0CF8-466E-BE34-511B5F7F797F}"/>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2315EC25-D8DC-46A7-950C-A55065180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31C9A0-BA45-47B1-BF2D-3BFB52D7008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87352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1A33F-5B25-49BD-B2C8-11DD6DC82E4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4EBABD2-4A72-491B-8790-BA6252CAF7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CB9952-1613-4850-BDB9-EF10DCD2AB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38BC6F-44C5-4FA3-BC71-ECDFE6278216}"/>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6" name="Footer Placeholder 5">
            <a:extLst>
              <a:ext uri="{FF2B5EF4-FFF2-40B4-BE49-F238E27FC236}">
                <a16:creationId xmlns:a16="http://schemas.microsoft.com/office/drawing/2014/main" id="{DEA62C9B-0701-49C4-B87B-03F9B828C0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81E24F-3D43-40A1-8705-2DDB7D59596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802926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AF24-48BF-40C1-B1E4-19B4139C640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78091A1E-CF50-4D4A-840C-AE40D82DA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599FF-A9DB-49DC-8F20-8DC4ACBB5B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90954C-DE30-4D75-9E0D-DD34A35ACD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BFD128-F926-45C5-BC36-8F5B733607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C018A6-75B1-4366-A92D-BB1741C1BD7E}"/>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8" name="Footer Placeholder 7">
            <a:extLst>
              <a:ext uri="{FF2B5EF4-FFF2-40B4-BE49-F238E27FC236}">
                <a16:creationId xmlns:a16="http://schemas.microsoft.com/office/drawing/2014/main" id="{C4BDD6AA-17B3-4C8A-A4B8-4157EFE9E9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1C44DB-F312-4627-B92C-EE919888975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4113179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7442-71A5-4053-9528-6B9F5B7C07F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C4615259-B6E1-48A4-BA0F-66CFD186B865}"/>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4" name="Footer Placeholder 3">
            <a:extLst>
              <a:ext uri="{FF2B5EF4-FFF2-40B4-BE49-F238E27FC236}">
                <a16:creationId xmlns:a16="http://schemas.microsoft.com/office/drawing/2014/main" id="{9DD742A8-33D7-4DFD-9733-9E699CD8C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A30F65-220C-41EE-9477-2994A9C47F9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800908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D7DE66-AF54-4DC7-BEEC-60D79A775ADE}"/>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3" name="Footer Placeholder 2">
            <a:extLst>
              <a:ext uri="{FF2B5EF4-FFF2-40B4-BE49-F238E27FC236}">
                <a16:creationId xmlns:a16="http://schemas.microsoft.com/office/drawing/2014/main" id="{8DBAD681-32AB-477F-B377-8996B8B1E3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D7B21F-1E86-4D5E-A496-32108E723D1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253459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F97F0-8DD7-4E67-A1EE-E74D98C3E9B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F7E7FE-77F5-4BFB-813B-F2CBF1C788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4EA59A-8CFB-40FC-8AE6-00BFAC755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F6ED4-53FA-4FD9-BF9F-B05BBD62E693}"/>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6" name="Footer Placeholder 5">
            <a:extLst>
              <a:ext uri="{FF2B5EF4-FFF2-40B4-BE49-F238E27FC236}">
                <a16:creationId xmlns:a16="http://schemas.microsoft.com/office/drawing/2014/main" id="{22E19F1B-3FFA-4322-BF9B-AD4B92DBB5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E5F4C-9C6C-42A2-82F9-DF0F89AAEC4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421408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C6F98-45BA-8EBE-2B73-8553B48094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395120-EBA8-D4FB-DA84-78BAF708BC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AEC2AD-850A-8305-40FD-86F90063AB21}"/>
              </a:ext>
            </a:extLst>
          </p:cNvPr>
          <p:cNvSpPr>
            <a:spLocks noGrp="1"/>
          </p:cNvSpPr>
          <p:nvPr>
            <p:ph type="dt" sz="half" idx="10"/>
          </p:nvPr>
        </p:nvSpPr>
        <p:spPr/>
        <p:txBody>
          <a:bodyPr/>
          <a:lstStyle/>
          <a:p>
            <a:fld id="{AD21167B-58CA-4226-96A7-D9F296DA9F33}" type="datetimeFigureOut">
              <a:rPr lang="en-US" smtClean="0"/>
              <a:t>10/20/2023</a:t>
            </a:fld>
            <a:endParaRPr lang="en-US"/>
          </a:p>
        </p:txBody>
      </p:sp>
      <p:sp>
        <p:nvSpPr>
          <p:cNvPr id="5" name="Footer Placeholder 4">
            <a:extLst>
              <a:ext uri="{FF2B5EF4-FFF2-40B4-BE49-F238E27FC236}">
                <a16:creationId xmlns:a16="http://schemas.microsoft.com/office/drawing/2014/main" id="{0CFC7A00-9017-D522-A73B-81280BBD12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9AD8D6-822D-054B-4DBB-7BE525B4112A}"/>
              </a:ext>
            </a:extLst>
          </p:cNvPr>
          <p:cNvSpPr>
            <a:spLocks noGrp="1"/>
          </p:cNvSpPr>
          <p:nvPr>
            <p:ph type="sldNum" sz="quarter" idx="12"/>
          </p:nvPr>
        </p:nvSpPr>
        <p:spPr/>
        <p:txBody>
          <a:bodyPr/>
          <a:lstStyle/>
          <a:p>
            <a:fld id="{1C890BE0-64D1-4D23-A073-553EB6BD5FED}" type="slidenum">
              <a:rPr lang="en-US" smtClean="0"/>
              <a:t>‹#›</a:t>
            </a:fld>
            <a:endParaRPr lang="en-US"/>
          </a:p>
        </p:txBody>
      </p:sp>
    </p:spTree>
    <p:extLst>
      <p:ext uri="{BB962C8B-B14F-4D97-AF65-F5344CB8AC3E}">
        <p14:creationId xmlns:p14="http://schemas.microsoft.com/office/powerpoint/2010/main" val="19282236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2572-8437-4174-BC85-6090EF7C091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088997-21CF-4066-88D8-4FE6A843B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AF810C-0C10-473B-B79B-52643E91F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CE0EF2-3B34-47D5-8BF8-16B35C0184DA}"/>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6" name="Footer Placeholder 5">
            <a:extLst>
              <a:ext uri="{FF2B5EF4-FFF2-40B4-BE49-F238E27FC236}">
                <a16:creationId xmlns:a16="http://schemas.microsoft.com/office/drawing/2014/main" id="{1143A9AE-F15E-4229-A659-4FB2EFD38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084E4-290D-4366-98E8-109B7FE40C68}"/>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568774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3C65-DC31-428C-8242-DEBD55C29E5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99F529-D393-4976-BEFD-5245A72D22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61389-AC65-441F-AC33-49C4207792BD}"/>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FF3A3C7A-60B5-4D5E-BA0F-52B89EF35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D1A02-57E0-4521-BE12-5D2A4903AAE2}"/>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5077420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2A2E6F-CACD-4F5C-8AB3-4A196200491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7CDE81-2270-4040-853F-E48B9C680F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D0989-35DD-42B9-837E-B0A25B37D559}"/>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B0919C5A-67E1-4E07-9BE3-A7CD0B0F3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855B0-2845-40E1-A1C8-D7C264F53761}"/>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9732682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ection Divider">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5" name="Rectangle 11"/>
          <p:cNvSpPr>
            <a:spLocks noChangeArrowheads="1"/>
          </p:cNvSpPr>
          <p:nvPr/>
        </p:nvSpPr>
        <p:spPr bwMode="auto">
          <a:xfrm>
            <a:off x="-704851" y="-539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6" name="Rectangle 12"/>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3"/>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20"/>
          <p:cNvSpPr>
            <a:spLocks noChangeArrowheads="1"/>
          </p:cNvSpPr>
          <p:nvPr userDrawn="1"/>
        </p:nvSpPr>
        <p:spPr bwMode="auto">
          <a:xfrm>
            <a:off x="12075584" y="269716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18" name="Text Placeholder 17"/>
          <p:cNvSpPr>
            <a:spLocks noGrp="1"/>
          </p:cNvSpPr>
          <p:nvPr>
            <p:ph type="body" sz="quarter" idx="11"/>
          </p:nvPr>
        </p:nvSpPr>
        <p:spPr>
          <a:xfrm>
            <a:off x="711200" y="3159944"/>
            <a:ext cx="10769600" cy="1793056"/>
          </a:xfrm>
        </p:spPr>
        <p:txBody>
          <a:bodyPr/>
          <a:lstStyle>
            <a:lvl1pPr marL="0" indent="0" algn="ctr">
              <a:buNone/>
              <a:defRPr sz="4800" b="1" spc="-200">
                <a:solidFill>
                  <a:srgbClr val="C07C1A"/>
                </a:solidFill>
              </a:defRPr>
            </a:lvl1pPr>
          </a:lstStyle>
          <a:p>
            <a:pPr lvl="0"/>
            <a:r>
              <a:rPr lang="en-US"/>
              <a:t>Click to edit Master text styles</a:t>
            </a:r>
          </a:p>
        </p:txBody>
      </p:sp>
    </p:spTree>
    <p:extLst>
      <p:ext uri="{BB962C8B-B14F-4D97-AF65-F5344CB8AC3E}">
        <p14:creationId xmlns:p14="http://schemas.microsoft.com/office/powerpoint/2010/main" val="12488986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0" y="6096001"/>
            <a:ext cx="12192000" cy="777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0"/>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11"/>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9" name="Rectangle 13"/>
          <p:cNvSpPr>
            <a:spLocks noChangeArrowheads="1"/>
          </p:cNvSpPr>
          <p:nvPr userDrawn="1"/>
        </p:nvSpPr>
        <p:spPr bwMode="auto">
          <a:xfrm>
            <a:off x="-996951" y="376240"/>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4099" name="Rectangle 3"/>
          <p:cNvSpPr>
            <a:spLocks noGrp="1" noChangeArrowheads="1"/>
          </p:cNvSpPr>
          <p:nvPr>
            <p:ph type="ctrTitle" hasCustomPrompt="1"/>
          </p:nvPr>
        </p:nvSpPr>
        <p:spPr>
          <a:xfrm>
            <a:off x="2133600" y="2413000"/>
            <a:ext cx="8737600" cy="2870200"/>
          </a:xfrm>
        </p:spPr>
        <p:txBody>
          <a:bodyPr/>
          <a:lstStyle>
            <a:lvl1pPr algn="l">
              <a:defRPr sz="4800" b="1">
                <a:solidFill>
                  <a:srgbClr val="021C6E"/>
                </a:solidFill>
              </a:defRPr>
            </a:lvl1pPr>
          </a:lstStyle>
          <a:p>
            <a:r>
              <a:rPr lang="en-US" dirty="0"/>
              <a:t>Title</a:t>
            </a:r>
          </a:p>
        </p:txBody>
      </p:sp>
      <p:sp>
        <p:nvSpPr>
          <p:cNvPr id="13" name="Text Placeholder 12"/>
          <p:cNvSpPr>
            <a:spLocks noGrp="1"/>
          </p:cNvSpPr>
          <p:nvPr>
            <p:ph type="body" sz="quarter" idx="10"/>
          </p:nvPr>
        </p:nvSpPr>
        <p:spPr>
          <a:xfrm>
            <a:off x="2133600" y="5359401"/>
            <a:ext cx="8737600" cy="914399"/>
          </a:xfrm>
        </p:spPr>
        <p:txBody>
          <a:bodyPr/>
          <a:lstStyle>
            <a:lvl1pPr marL="0" indent="0">
              <a:lnSpc>
                <a:spcPct val="90000"/>
              </a:lnSpc>
              <a:buNone/>
              <a:defRPr sz="2667" baseline="0">
                <a:solidFill>
                  <a:srgbClr val="606060"/>
                </a:solidFill>
              </a:defRPr>
            </a:lvl1pPr>
            <a:lvl2pPr marL="609585" indent="0">
              <a:buNone/>
              <a:defRPr/>
            </a:lvl2pPr>
          </a:lstStyle>
          <a:p>
            <a:pPr lvl="0"/>
            <a:r>
              <a:rPr lang="en-US"/>
              <a:t>Click to edit Master text styles</a:t>
            </a:r>
          </a:p>
        </p:txBody>
      </p:sp>
      <p:sp>
        <p:nvSpPr>
          <p:cNvPr id="3" name="Rectangle 2"/>
          <p:cNvSpPr/>
          <p:nvPr userDrawn="1"/>
        </p:nvSpPr>
        <p:spPr bwMode="auto">
          <a:xfrm>
            <a:off x="0" y="0"/>
            <a:ext cx="12192000" cy="1397000"/>
          </a:xfrm>
          <a:prstGeom prst="rect">
            <a:avLst/>
          </a:prstGeom>
          <a:solidFill>
            <a:srgbClr val="02245A"/>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pitchFamily="-65" charset="0"/>
            </a:endParaRPr>
          </a:p>
        </p:txBody>
      </p:sp>
      <p:pic>
        <p:nvPicPr>
          <p:cNvPr id="11" name="Picture 10">
            <a:extLst>
              <a:ext uri="{FF2B5EF4-FFF2-40B4-BE49-F238E27FC236}">
                <a16:creationId xmlns:a16="http://schemas.microsoft.com/office/drawing/2014/main" id="{2C220FC9-5F76-DE47-8977-C926F8A0477F}"/>
              </a:ext>
            </a:extLst>
          </p:cNvPr>
          <p:cNvPicPr>
            <a:picLocks noChangeAspect="1"/>
          </p:cNvPicPr>
          <p:nvPr userDrawn="1"/>
        </p:nvPicPr>
        <p:blipFill>
          <a:blip r:embed="rId2"/>
          <a:stretch>
            <a:fillRect/>
          </a:stretch>
        </p:blipFill>
        <p:spPr>
          <a:xfrm>
            <a:off x="309723" y="237836"/>
            <a:ext cx="5887877" cy="925429"/>
          </a:xfrm>
          <a:prstGeom prst="rect">
            <a:avLst/>
          </a:prstGeom>
        </p:spPr>
      </p:pic>
    </p:spTree>
    <p:extLst>
      <p:ext uri="{BB962C8B-B14F-4D97-AF65-F5344CB8AC3E}">
        <p14:creationId xmlns:p14="http://schemas.microsoft.com/office/powerpoint/2010/main" val="3855270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C067A-4259-B399-2CE0-DD031C60F4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8F28A-0875-B7C6-8141-2F959A3F83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0CF832-14D9-116D-2B94-6F5648F5D3CE}"/>
              </a:ext>
            </a:extLst>
          </p:cNvPr>
          <p:cNvSpPr>
            <a:spLocks noGrp="1"/>
          </p:cNvSpPr>
          <p:nvPr>
            <p:ph type="dt" sz="half" idx="10"/>
          </p:nvPr>
        </p:nvSpPr>
        <p:spPr/>
        <p:txBody>
          <a:bodyPr/>
          <a:lstStyle/>
          <a:p>
            <a:fld id="{AD21167B-58CA-4226-96A7-D9F296DA9F33}" type="datetimeFigureOut">
              <a:rPr lang="en-US" smtClean="0"/>
              <a:t>10/20/2023</a:t>
            </a:fld>
            <a:endParaRPr lang="en-US"/>
          </a:p>
        </p:txBody>
      </p:sp>
      <p:sp>
        <p:nvSpPr>
          <p:cNvPr id="5" name="Footer Placeholder 4">
            <a:extLst>
              <a:ext uri="{FF2B5EF4-FFF2-40B4-BE49-F238E27FC236}">
                <a16:creationId xmlns:a16="http://schemas.microsoft.com/office/drawing/2014/main" id="{007E7758-811F-122B-690C-04213884AC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C64EB5-85FF-6C39-7215-DBA7D8CC8BD4}"/>
              </a:ext>
            </a:extLst>
          </p:cNvPr>
          <p:cNvSpPr>
            <a:spLocks noGrp="1"/>
          </p:cNvSpPr>
          <p:nvPr>
            <p:ph type="sldNum" sz="quarter" idx="12"/>
          </p:nvPr>
        </p:nvSpPr>
        <p:spPr/>
        <p:txBody>
          <a:bodyPr/>
          <a:lstStyle/>
          <a:p>
            <a:fld id="{1C890BE0-64D1-4D23-A073-553EB6BD5FED}" type="slidenum">
              <a:rPr lang="en-US" smtClean="0"/>
              <a:t>‹#›</a:t>
            </a:fld>
            <a:endParaRPr lang="en-US"/>
          </a:p>
        </p:txBody>
      </p:sp>
    </p:spTree>
    <p:extLst>
      <p:ext uri="{BB962C8B-B14F-4D97-AF65-F5344CB8AC3E}">
        <p14:creationId xmlns:p14="http://schemas.microsoft.com/office/powerpoint/2010/main" val="1464544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4CE82-E5B9-5717-D07F-47D83CA396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63DEB-FDDA-7691-AE44-EBC508E72B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3B9594-9CDE-ABAA-D0AC-AF6D137513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83569-D7BE-D7D7-E9E7-95C611C22A5A}"/>
              </a:ext>
            </a:extLst>
          </p:cNvPr>
          <p:cNvSpPr>
            <a:spLocks noGrp="1"/>
          </p:cNvSpPr>
          <p:nvPr>
            <p:ph type="dt" sz="half" idx="10"/>
          </p:nvPr>
        </p:nvSpPr>
        <p:spPr/>
        <p:txBody>
          <a:bodyPr/>
          <a:lstStyle/>
          <a:p>
            <a:fld id="{AD21167B-58CA-4226-96A7-D9F296DA9F33}" type="datetimeFigureOut">
              <a:rPr lang="en-US" smtClean="0"/>
              <a:t>10/20/2023</a:t>
            </a:fld>
            <a:endParaRPr lang="en-US"/>
          </a:p>
        </p:txBody>
      </p:sp>
      <p:sp>
        <p:nvSpPr>
          <p:cNvPr id="6" name="Footer Placeholder 5">
            <a:extLst>
              <a:ext uri="{FF2B5EF4-FFF2-40B4-BE49-F238E27FC236}">
                <a16:creationId xmlns:a16="http://schemas.microsoft.com/office/drawing/2014/main" id="{FCEAC709-AC00-0D07-3200-269B8681F4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0FC719-DBAC-FCD6-4D38-A5C6BC0E903D}"/>
              </a:ext>
            </a:extLst>
          </p:cNvPr>
          <p:cNvSpPr>
            <a:spLocks noGrp="1"/>
          </p:cNvSpPr>
          <p:nvPr>
            <p:ph type="sldNum" sz="quarter" idx="12"/>
          </p:nvPr>
        </p:nvSpPr>
        <p:spPr/>
        <p:txBody>
          <a:bodyPr/>
          <a:lstStyle/>
          <a:p>
            <a:fld id="{1C890BE0-64D1-4D23-A073-553EB6BD5FED}" type="slidenum">
              <a:rPr lang="en-US" smtClean="0"/>
              <a:t>‹#›</a:t>
            </a:fld>
            <a:endParaRPr lang="en-US"/>
          </a:p>
        </p:txBody>
      </p:sp>
    </p:spTree>
    <p:extLst>
      <p:ext uri="{BB962C8B-B14F-4D97-AF65-F5344CB8AC3E}">
        <p14:creationId xmlns:p14="http://schemas.microsoft.com/office/powerpoint/2010/main" val="1457083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FDAF7-6CE2-7746-1714-FDE6ECDB2F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FAD6BA-3370-E49F-2885-9E457478A0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9DF5F5-9B23-5653-28B0-9A05C17787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216B5B-AE33-76FF-90C2-F6F0D10B74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4AA5FC-12BD-8B87-598C-5920829A93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FA64FA-D345-C39B-D57E-8939021E73AA}"/>
              </a:ext>
            </a:extLst>
          </p:cNvPr>
          <p:cNvSpPr>
            <a:spLocks noGrp="1"/>
          </p:cNvSpPr>
          <p:nvPr>
            <p:ph type="dt" sz="half" idx="10"/>
          </p:nvPr>
        </p:nvSpPr>
        <p:spPr/>
        <p:txBody>
          <a:bodyPr/>
          <a:lstStyle/>
          <a:p>
            <a:fld id="{AD21167B-58CA-4226-96A7-D9F296DA9F33}" type="datetimeFigureOut">
              <a:rPr lang="en-US" smtClean="0"/>
              <a:t>10/20/2023</a:t>
            </a:fld>
            <a:endParaRPr lang="en-US"/>
          </a:p>
        </p:txBody>
      </p:sp>
      <p:sp>
        <p:nvSpPr>
          <p:cNvPr id="8" name="Footer Placeholder 7">
            <a:extLst>
              <a:ext uri="{FF2B5EF4-FFF2-40B4-BE49-F238E27FC236}">
                <a16:creationId xmlns:a16="http://schemas.microsoft.com/office/drawing/2014/main" id="{7BC09EF4-8B46-0CED-E5E0-D6D181C94B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4C9EE9-4312-8498-9DBF-D12933E1B1CC}"/>
              </a:ext>
            </a:extLst>
          </p:cNvPr>
          <p:cNvSpPr>
            <a:spLocks noGrp="1"/>
          </p:cNvSpPr>
          <p:nvPr>
            <p:ph type="sldNum" sz="quarter" idx="12"/>
          </p:nvPr>
        </p:nvSpPr>
        <p:spPr/>
        <p:txBody>
          <a:bodyPr/>
          <a:lstStyle/>
          <a:p>
            <a:fld id="{1C890BE0-64D1-4D23-A073-553EB6BD5FED}" type="slidenum">
              <a:rPr lang="en-US" smtClean="0"/>
              <a:t>‹#›</a:t>
            </a:fld>
            <a:endParaRPr lang="en-US"/>
          </a:p>
        </p:txBody>
      </p:sp>
    </p:spTree>
    <p:extLst>
      <p:ext uri="{BB962C8B-B14F-4D97-AF65-F5344CB8AC3E}">
        <p14:creationId xmlns:p14="http://schemas.microsoft.com/office/powerpoint/2010/main" val="333007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E7D78-8B14-4B17-089F-CE41050F48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5F12B9-C6B4-6296-6026-4DF9FDF6AF33}"/>
              </a:ext>
            </a:extLst>
          </p:cNvPr>
          <p:cNvSpPr>
            <a:spLocks noGrp="1"/>
          </p:cNvSpPr>
          <p:nvPr>
            <p:ph type="dt" sz="half" idx="10"/>
          </p:nvPr>
        </p:nvSpPr>
        <p:spPr/>
        <p:txBody>
          <a:bodyPr/>
          <a:lstStyle/>
          <a:p>
            <a:fld id="{AD21167B-58CA-4226-96A7-D9F296DA9F33}" type="datetimeFigureOut">
              <a:rPr lang="en-US" smtClean="0"/>
              <a:t>10/20/2023</a:t>
            </a:fld>
            <a:endParaRPr lang="en-US"/>
          </a:p>
        </p:txBody>
      </p:sp>
      <p:sp>
        <p:nvSpPr>
          <p:cNvPr id="4" name="Footer Placeholder 3">
            <a:extLst>
              <a:ext uri="{FF2B5EF4-FFF2-40B4-BE49-F238E27FC236}">
                <a16:creationId xmlns:a16="http://schemas.microsoft.com/office/drawing/2014/main" id="{30FB6922-8A99-D63D-69CB-A6AA595EC3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E9DE7B-0846-C943-E251-09627160F208}"/>
              </a:ext>
            </a:extLst>
          </p:cNvPr>
          <p:cNvSpPr>
            <a:spLocks noGrp="1"/>
          </p:cNvSpPr>
          <p:nvPr>
            <p:ph type="sldNum" sz="quarter" idx="12"/>
          </p:nvPr>
        </p:nvSpPr>
        <p:spPr/>
        <p:txBody>
          <a:bodyPr/>
          <a:lstStyle/>
          <a:p>
            <a:fld id="{1C890BE0-64D1-4D23-A073-553EB6BD5FED}" type="slidenum">
              <a:rPr lang="en-US" smtClean="0"/>
              <a:t>‹#›</a:t>
            </a:fld>
            <a:endParaRPr lang="en-US"/>
          </a:p>
        </p:txBody>
      </p:sp>
    </p:spTree>
    <p:extLst>
      <p:ext uri="{BB962C8B-B14F-4D97-AF65-F5344CB8AC3E}">
        <p14:creationId xmlns:p14="http://schemas.microsoft.com/office/powerpoint/2010/main" val="4110188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C7ECD7-E99B-8B4D-00D9-91B28B6B528A}"/>
              </a:ext>
            </a:extLst>
          </p:cNvPr>
          <p:cNvSpPr>
            <a:spLocks noGrp="1"/>
          </p:cNvSpPr>
          <p:nvPr>
            <p:ph type="dt" sz="half" idx="10"/>
          </p:nvPr>
        </p:nvSpPr>
        <p:spPr/>
        <p:txBody>
          <a:bodyPr/>
          <a:lstStyle/>
          <a:p>
            <a:fld id="{AD21167B-58CA-4226-96A7-D9F296DA9F33}" type="datetimeFigureOut">
              <a:rPr lang="en-US" smtClean="0"/>
              <a:t>10/20/2023</a:t>
            </a:fld>
            <a:endParaRPr lang="en-US"/>
          </a:p>
        </p:txBody>
      </p:sp>
      <p:sp>
        <p:nvSpPr>
          <p:cNvPr id="3" name="Footer Placeholder 2">
            <a:extLst>
              <a:ext uri="{FF2B5EF4-FFF2-40B4-BE49-F238E27FC236}">
                <a16:creationId xmlns:a16="http://schemas.microsoft.com/office/drawing/2014/main" id="{845EABDB-74D5-5391-A400-9D0427F107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C3D4D4-A818-D768-C18F-C3AC7DC75036}"/>
              </a:ext>
            </a:extLst>
          </p:cNvPr>
          <p:cNvSpPr>
            <a:spLocks noGrp="1"/>
          </p:cNvSpPr>
          <p:nvPr>
            <p:ph type="sldNum" sz="quarter" idx="12"/>
          </p:nvPr>
        </p:nvSpPr>
        <p:spPr/>
        <p:txBody>
          <a:bodyPr/>
          <a:lstStyle/>
          <a:p>
            <a:fld id="{1C890BE0-64D1-4D23-A073-553EB6BD5FED}" type="slidenum">
              <a:rPr lang="en-US" smtClean="0"/>
              <a:t>‹#›</a:t>
            </a:fld>
            <a:endParaRPr lang="en-US"/>
          </a:p>
        </p:txBody>
      </p:sp>
    </p:spTree>
    <p:extLst>
      <p:ext uri="{BB962C8B-B14F-4D97-AF65-F5344CB8AC3E}">
        <p14:creationId xmlns:p14="http://schemas.microsoft.com/office/powerpoint/2010/main" val="3197972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4B879-D9F1-BFB6-1DFD-7E8A5BA0A6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3A36EC-41D7-F688-3B4E-C476FB66E1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E97503-E473-7920-100A-12C8D8231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AB3DA7-BD87-2E08-85FE-F3AE60E2A061}"/>
              </a:ext>
            </a:extLst>
          </p:cNvPr>
          <p:cNvSpPr>
            <a:spLocks noGrp="1"/>
          </p:cNvSpPr>
          <p:nvPr>
            <p:ph type="dt" sz="half" idx="10"/>
          </p:nvPr>
        </p:nvSpPr>
        <p:spPr/>
        <p:txBody>
          <a:bodyPr/>
          <a:lstStyle/>
          <a:p>
            <a:fld id="{AD21167B-58CA-4226-96A7-D9F296DA9F33}" type="datetimeFigureOut">
              <a:rPr lang="en-US" smtClean="0"/>
              <a:t>10/20/2023</a:t>
            </a:fld>
            <a:endParaRPr lang="en-US"/>
          </a:p>
        </p:txBody>
      </p:sp>
      <p:sp>
        <p:nvSpPr>
          <p:cNvPr id="6" name="Footer Placeholder 5">
            <a:extLst>
              <a:ext uri="{FF2B5EF4-FFF2-40B4-BE49-F238E27FC236}">
                <a16:creationId xmlns:a16="http://schemas.microsoft.com/office/drawing/2014/main" id="{039CAEDF-8F52-EBB0-6AF2-1D459CD53E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AE2730-B8A4-EF5B-05FF-75703E16633F}"/>
              </a:ext>
            </a:extLst>
          </p:cNvPr>
          <p:cNvSpPr>
            <a:spLocks noGrp="1"/>
          </p:cNvSpPr>
          <p:nvPr>
            <p:ph type="sldNum" sz="quarter" idx="12"/>
          </p:nvPr>
        </p:nvSpPr>
        <p:spPr/>
        <p:txBody>
          <a:bodyPr/>
          <a:lstStyle/>
          <a:p>
            <a:fld id="{1C890BE0-64D1-4D23-A073-553EB6BD5FED}" type="slidenum">
              <a:rPr lang="en-US" smtClean="0"/>
              <a:t>‹#›</a:t>
            </a:fld>
            <a:endParaRPr lang="en-US"/>
          </a:p>
        </p:txBody>
      </p:sp>
    </p:spTree>
    <p:extLst>
      <p:ext uri="{BB962C8B-B14F-4D97-AF65-F5344CB8AC3E}">
        <p14:creationId xmlns:p14="http://schemas.microsoft.com/office/powerpoint/2010/main" val="1510216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1216E-1682-BD2C-CCFE-09B294458C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CA7B66-E084-38BC-ACF0-5B8DA4CE9D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726249-243D-0554-5498-C8D98FBA6B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7A52D8-CB9B-2F6C-126C-DACAD7F194D7}"/>
              </a:ext>
            </a:extLst>
          </p:cNvPr>
          <p:cNvSpPr>
            <a:spLocks noGrp="1"/>
          </p:cNvSpPr>
          <p:nvPr>
            <p:ph type="dt" sz="half" idx="10"/>
          </p:nvPr>
        </p:nvSpPr>
        <p:spPr/>
        <p:txBody>
          <a:bodyPr/>
          <a:lstStyle/>
          <a:p>
            <a:fld id="{AD21167B-58CA-4226-96A7-D9F296DA9F33}" type="datetimeFigureOut">
              <a:rPr lang="en-US" smtClean="0"/>
              <a:t>10/20/2023</a:t>
            </a:fld>
            <a:endParaRPr lang="en-US"/>
          </a:p>
        </p:txBody>
      </p:sp>
      <p:sp>
        <p:nvSpPr>
          <p:cNvPr id="6" name="Footer Placeholder 5">
            <a:extLst>
              <a:ext uri="{FF2B5EF4-FFF2-40B4-BE49-F238E27FC236}">
                <a16:creationId xmlns:a16="http://schemas.microsoft.com/office/drawing/2014/main" id="{15BB41CF-5DE1-2BF4-A167-44FEB19FB2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69F9F6-0902-F908-00CD-FC8A94A1C60E}"/>
              </a:ext>
            </a:extLst>
          </p:cNvPr>
          <p:cNvSpPr>
            <a:spLocks noGrp="1"/>
          </p:cNvSpPr>
          <p:nvPr>
            <p:ph type="sldNum" sz="quarter" idx="12"/>
          </p:nvPr>
        </p:nvSpPr>
        <p:spPr/>
        <p:txBody>
          <a:bodyPr/>
          <a:lstStyle/>
          <a:p>
            <a:fld id="{1C890BE0-64D1-4D23-A073-553EB6BD5FED}" type="slidenum">
              <a:rPr lang="en-US" smtClean="0"/>
              <a:t>‹#›</a:t>
            </a:fld>
            <a:endParaRPr lang="en-US"/>
          </a:p>
        </p:txBody>
      </p:sp>
    </p:spTree>
    <p:extLst>
      <p:ext uri="{BB962C8B-B14F-4D97-AF65-F5344CB8AC3E}">
        <p14:creationId xmlns:p14="http://schemas.microsoft.com/office/powerpoint/2010/main" val="3092943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F5DA7A-744A-E853-4E7E-8F7D4B4B26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005BF-7ED9-40A7-4C80-D4BC8C0FD5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B324F-25DB-69D2-ABE1-36A4A09B0E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1167B-58CA-4226-96A7-D9F296DA9F33}" type="datetimeFigureOut">
              <a:rPr lang="en-US" smtClean="0"/>
              <a:t>10/20/2023</a:t>
            </a:fld>
            <a:endParaRPr lang="en-US"/>
          </a:p>
        </p:txBody>
      </p:sp>
      <p:sp>
        <p:nvSpPr>
          <p:cNvPr id="5" name="Footer Placeholder 4">
            <a:extLst>
              <a:ext uri="{FF2B5EF4-FFF2-40B4-BE49-F238E27FC236}">
                <a16:creationId xmlns:a16="http://schemas.microsoft.com/office/drawing/2014/main" id="{6C32DF3D-658A-015C-4840-370D5299D5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24D770-1EAE-9D05-EFF6-CC319069B4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90BE0-64D1-4D23-A073-553EB6BD5FED}" type="slidenum">
              <a:rPr lang="en-US" smtClean="0"/>
              <a:t>‹#›</a:t>
            </a:fld>
            <a:endParaRPr lang="en-US"/>
          </a:p>
        </p:txBody>
      </p:sp>
    </p:spTree>
    <p:extLst>
      <p:ext uri="{BB962C8B-B14F-4D97-AF65-F5344CB8AC3E}">
        <p14:creationId xmlns:p14="http://schemas.microsoft.com/office/powerpoint/2010/main" val="2567482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426203-BA22-4FB6-8C76-E4ABB27895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FB801-FD98-4BB6-BE58-96CC85870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D87C3718-4FBE-4091-983C-9AFEF4A7E8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D6E8CB-F8DB-4BD8-B9BD-44B87D8C47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D127C-BAFC-4CC9-9921-E12C420B6E62}" type="slidenum">
              <a:rPr lang="en-US" smtClean="0"/>
              <a:t>‹#›</a:t>
            </a:fld>
            <a:endParaRPr lang="en-US"/>
          </a:p>
        </p:txBody>
      </p:sp>
      <p:pic>
        <p:nvPicPr>
          <p:cNvPr id="8" name="Picture 7">
            <a:extLst>
              <a:ext uri="{FF2B5EF4-FFF2-40B4-BE49-F238E27FC236}">
                <a16:creationId xmlns:a16="http://schemas.microsoft.com/office/drawing/2014/main" id="{8ECFFCB6-5DD8-429B-9D56-EBADD517507D}"/>
              </a:ext>
            </a:extLst>
          </p:cNvPr>
          <p:cNvPicPr>
            <a:picLocks noChangeAspect="1"/>
          </p:cNvPicPr>
          <p:nvPr userDrawn="1"/>
        </p:nvPicPr>
        <p:blipFill>
          <a:blip r:embed="rId15"/>
          <a:stretch>
            <a:fillRect/>
          </a:stretch>
        </p:blipFill>
        <p:spPr>
          <a:xfrm>
            <a:off x="1" y="0"/>
            <a:ext cx="12192000" cy="1298561"/>
          </a:xfrm>
          <a:prstGeom prst="rect">
            <a:avLst/>
          </a:prstGeom>
        </p:spPr>
      </p:pic>
    </p:spTree>
    <p:extLst>
      <p:ext uri="{BB962C8B-B14F-4D97-AF65-F5344CB8AC3E}">
        <p14:creationId xmlns:p14="http://schemas.microsoft.com/office/powerpoint/2010/main" val="1831240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hyperlink" Target="https://fredaccount.stlouisfed.org/public/dashboard/47481"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A93577-C6CE-3874-0812-6F02BD54D3C2}"/>
              </a:ext>
            </a:extLst>
          </p:cNvPr>
          <p:cNvSpPr/>
          <p:nvPr/>
        </p:nvSpPr>
        <p:spPr>
          <a:xfrm>
            <a:off x="4265068" y="2190460"/>
            <a:ext cx="3661864"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Talking Points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FC199417-B3A2-A297-B878-C1A7A44A1336}"/>
              </a:ext>
            </a:extLst>
          </p:cNvPr>
          <p:cNvSpPr/>
          <p:nvPr/>
        </p:nvSpPr>
        <p:spPr>
          <a:xfrm>
            <a:off x="1756794" y="1353112"/>
            <a:ext cx="8534400" cy="954107"/>
          </a:xfrm>
          <a:prstGeom prst="rect">
            <a:avLst/>
          </a:prstGeom>
        </p:spPr>
        <p:txBody>
          <a:bodyPr wrap="square">
            <a:spAutoFit/>
          </a:bodyPr>
          <a:lstStyle/>
          <a:p>
            <a:pPr algn="ctr"/>
            <a:r>
              <a:rPr lang="en-US" sz="2800" b="1" dirty="0"/>
              <a:t>SESSION 8: MACROECONOMIC INDICATORS: GDP, CPI, AND THE UNEMPLOYMENT RATE</a:t>
            </a:r>
          </a:p>
        </p:txBody>
      </p:sp>
      <p:sp>
        <p:nvSpPr>
          <p:cNvPr id="4" name="Rectangle 3">
            <a:extLst>
              <a:ext uri="{FF2B5EF4-FFF2-40B4-BE49-F238E27FC236}">
                <a16:creationId xmlns:a16="http://schemas.microsoft.com/office/drawing/2014/main" id="{83E3A9C1-75E9-0771-0FD8-FCBB2C0CF8E3}"/>
              </a:ext>
            </a:extLst>
          </p:cNvPr>
          <p:cNvSpPr/>
          <p:nvPr/>
        </p:nvSpPr>
        <p:spPr>
          <a:xfrm>
            <a:off x="609600" y="2971800"/>
            <a:ext cx="10187031" cy="2862322"/>
          </a:xfrm>
          <a:prstGeom prst="rect">
            <a:avLst/>
          </a:prstGeom>
        </p:spPr>
        <p:txBody>
          <a:bodyPr wrap="square">
            <a:spAutoFit/>
          </a:bodyPr>
          <a:lstStyle/>
          <a:p>
            <a:r>
              <a:rPr lang="en-US" sz="2000" i="1" dirty="0"/>
              <a:t>Macroeconomic Indicators: GDP, CPI, and the Unemployment Rate</a:t>
            </a:r>
          </a:p>
          <a:p>
            <a:endParaRPr lang="en-US" sz="2000" i="1" dirty="0"/>
          </a:p>
          <a:p>
            <a:pPr marL="231775" indent="-231775"/>
            <a:r>
              <a:rPr lang="en-US" sz="2000" b="1" dirty="0"/>
              <a:t>1. </a:t>
            </a:r>
            <a:r>
              <a:rPr lang="en-US" sz="2000" dirty="0"/>
              <a:t>Economic growth is measured by the percentage change in real gross domestic product (GDP).</a:t>
            </a:r>
          </a:p>
          <a:p>
            <a:pPr marL="342900" indent="-342900">
              <a:buAutoNum type="arabicPeriod"/>
            </a:pPr>
            <a:endParaRPr lang="en-US" sz="2000" dirty="0"/>
          </a:p>
          <a:p>
            <a:pPr marL="231775" indent="-231775"/>
            <a:r>
              <a:rPr lang="en-US" sz="2000" b="1" dirty="0"/>
              <a:t>2. </a:t>
            </a:r>
            <a:r>
              <a:rPr lang="en-US" sz="2000" dirty="0"/>
              <a:t>A percentage change is calculated by dividing the change in the value of a variable by its initial or starting value.</a:t>
            </a:r>
          </a:p>
          <a:p>
            <a:endParaRPr lang="en-US" sz="2000" dirty="0"/>
          </a:p>
          <a:p>
            <a:pPr marL="231775" indent="-231775"/>
            <a:r>
              <a:rPr lang="en-US" sz="2000" b="1" dirty="0"/>
              <a:t>3. </a:t>
            </a:r>
            <a:r>
              <a:rPr lang="en-US" sz="2000" dirty="0"/>
              <a:t>GDP is the total market value of all final goods and services produced within the borders of a country in a given year.</a:t>
            </a:r>
          </a:p>
        </p:txBody>
      </p:sp>
    </p:spTree>
    <p:extLst>
      <p:ext uri="{BB962C8B-B14F-4D97-AF65-F5344CB8AC3E}">
        <p14:creationId xmlns:p14="http://schemas.microsoft.com/office/powerpoint/2010/main" val="3429942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67988" y="603720"/>
            <a:ext cx="6173091" cy="523220"/>
          </a:xfrm>
          <a:prstGeom prst="rect">
            <a:avLst/>
          </a:prstGeom>
        </p:spPr>
        <p:txBody>
          <a:bodyPr wrap="square">
            <a:spAutoFit/>
          </a:bodyPr>
          <a:lstStyle/>
          <a:p>
            <a:r>
              <a:rPr lang="en-US" sz="2800" b="1" dirty="0">
                <a:latin typeface="Calibri" pitchFamily="34" charset="0"/>
                <a:cs typeface="Calibri" pitchFamily="34" charset="0"/>
              </a:rPr>
              <a:t>Session 8: Talking Points, Cont’d</a:t>
            </a:r>
          </a:p>
        </p:txBody>
      </p:sp>
      <p:sp>
        <p:nvSpPr>
          <p:cNvPr id="5" name="Rectangle 4"/>
          <p:cNvSpPr/>
          <p:nvPr/>
        </p:nvSpPr>
        <p:spPr>
          <a:xfrm>
            <a:off x="595618" y="1824605"/>
            <a:ext cx="8305800" cy="3785652"/>
          </a:xfrm>
          <a:prstGeom prst="rect">
            <a:avLst/>
          </a:prstGeom>
        </p:spPr>
        <p:txBody>
          <a:bodyPr wrap="square">
            <a:spAutoFit/>
          </a:bodyPr>
          <a:lstStyle/>
          <a:p>
            <a:r>
              <a:rPr lang="en-US" sz="2000" i="1" dirty="0"/>
              <a:t>Inflation</a:t>
            </a:r>
          </a:p>
          <a:p>
            <a:endParaRPr lang="en-US" sz="2000" i="1" dirty="0"/>
          </a:p>
          <a:p>
            <a:r>
              <a:rPr lang="en-US" sz="2000" b="1" dirty="0"/>
              <a:t>1. </a:t>
            </a:r>
            <a:r>
              <a:rPr lang="en-US" sz="2000" dirty="0"/>
              <a:t>The goal of economic stability has two parts: stable prices and stable employment.</a:t>
            </a:r>
          </a:p>
          <a:p>
            <a:endParaRPr lang="en-US" sz="2000" dirty="0"/>
          </a:p>
          <a:p>
            <a:r>
              <a:rPr lang="en-US" sz="2000" b="1" dirty="0"/>
              <a:t>2. </a:t>
            </a:r>
            <a:r>
              <a:rPr lang="en-US" sz="2000" dirty="0"/>
              <a:t>Stable prices refer to a low and stable rate of inflation.</a:t>
            </a:r>
          </a:p>
          <a:p>
            <a:endParaRPr lang="en-US" sz="2000" dirty="0"/>
          </a:p>
          <a:p>
            <a:pPr marL="231775" indent="-231775"/>
            <a:r>
              <a:rPr lang="en-US" sz="2000" b="1" dirty="0"/>
              <a:t>3. </a:t>
            </a:r>
            <a:r>
              <a:rPr lang="en-US" sz="2000" dirty="0"/>
              <a:t>Inflation is a sustained increase in the average price level. In general, if the price level rises and incomes do not rise as quickly, the purchasing power of our money decreases.</a:t>
            </a:r>
          </a:p>
          <a:p>
            <a:endParaRPr lang="en-US" sz="2000" dirty="0"/>
          </a:p>
          <a:p>
            <a:r>
              <a:rPr lang="en-US" sz="2000" b="1" dirty="0"/>
              <a:t>4. </a:t>
            </a:r>
            <a:r>
              <a:rPr lang="en-US" sz="2000" dirty="0"/>
              <a:t>Deflation is a sustained decrease in the average price level.</a:t>
            </a:r>
          </a:p>
        </p:txBody>
      </p:sp>
    </p:spTree>
    <p:extLst>
      <p:ext uri="{BB962C8B-B14F-4D97-AF65-F5344CB8AC3E}">
        <p14:creationId xmlns:p14="http://schemas.microsoft.com/office/powerpoint/2010/main" val="324155483"/>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99540" y="625757"/>
            <a:ext cx="5715891" cy="461665"/>
          </a:xfrm>
          <a:prstGeom prst="rect">
            <a:avLst/>
          </a:prstGeom>
        </p:spPr>
        <p:txBody>
          <a:bodyPr wrap="square">
            <a:spAutoFit/>
          </a:bodyPr>
          <a:lstStyle/>
          <a:p>
            <a:pPr algn="ctr"/>
            <a:r>
              <a:rPr lang="en-US" sz="2400" b="1" dirty="0">
                <a:latin typeface="Calibri" pitchFamily="34" charset="0"/>
                <a:cs typeface="Calibri" pitchFamily="34" charset="0"/>
              </a:rPr>
              <a:t>Session 8: Talking Points, Cont’d</a:t>
            </a:r>
          </a:p>
        </p:txBody>
      </p:sp>
      <p:sp>
        <p:nvSpPr>
          <p:cNvPr id="2" name="Rectangle 1"/>
          <p:cNvSpPr/>
          <p:nvPr/>
        </p:nvSpPr>
        <p:spPr>
          <a:xfrm>
            <a:off x="317384" y="1441973"/>
            <a:ext cx="2133600" cy="400110"/>
          </a:xfrm>
          <a:prstGeom prst="rect">
            <a:avLst/>
          </a:prstGeom>
        </p:spPr>
        <p:txBody>
          <a:bodyPr wrap="square">
            <a:spAutoFit/>
          </a:bodyPr>
          <a:lstStyle/>
          <a:p>
            <a:r>
              <a:rPr lang="en-US" sz="2000" i="1" dirty="0"/>
              <a:t>Inflation</a:t>
            </a:r>
          </a:p>
        </p:txBody>
      </p:sp>
      <p:sp>
        <p:nvSpPr>
          <p:cNvPr id="4" name="Rectangle 3"/>
          <p:cNvSpPr/>
          <p:nvPr/>
        </p:nvSpPr>
        <p:spPr>
          <a:xfrm>
            <a:off x="453004" y="1842083"/>
            <a:ext cx="11216081" cy="4632037"/>
          </a:xfrm>
          <a:prstGeom prst="rect">
            <a:avLst/>
          </a:prstGeom>
        </p:spPr>
        <p:txBody>
          <a:bodyPr wrap="square">
            <a:spAutoFit/>
          </a:bodyPr>
          <a:lstStyle/>
          <a:p>
            <a:r>
              <a:rPr lang="en-US" sz="2000" b="1" dirty="0"/>
              <a:t>5. </a:t>
            </a:r>
            <a:r>
              <a:rPr lang="en-US" sz="2000" dirty="0"/>
              <a:t>The most common/reported measure of inflation is the CPI. CPI is a measure </a:t>
            </a:r>
          </a:p>
          <a:p>
            <a:r>
              <a:rPr lang="en-US" sz="2000" dirty="0"/>
              <a:t>     of the average change over time in the prices paid by urban consumers for a </a:t>
            </a:r>
          </a:p>
          <a:p>
            <a:r>
              <a:rPr lang="en-US" sz="2000" dirty="0"/>
              <a:t>     market basket of consumer goods and services</a:t>
            </a:r>
          </a:p>
          <a:p>
            <a:endParaRPr lang="en-US" sz="1200" dirty="0"/>
          </a:p>
          <a:p>
            <a:pPr marL="231775" indent="-231775"/>
            <a:r>
              <a:rPr lang="en-US" sz="2000" b="1" dirty="0"/>
              <a:t>6. </a:t>
            </a:r>
            <a:r>
              <a:rPr lang="en-US" sz="2000" dirty="0"/>
              <a:t>The CPI represents changes in prices of all goods and services purchased for consumption by urban households. User fees such as water and sewer service and sales and excise taxes paid by consumers are also included. Income taxes and investment items, such as stocks, bonds, and life insurance, are not included.</a:t>
            </a:r>
          </a:p>
          <a:p>
            <a:pPr marL="231775" indent="-231775"/>
            <a:endParaRPr lang="en-US" sz="1100" dirty="0"/>
          </a:p>
          <a:p>
            <a:r>
              <a:rPr lang="en-US" sz="2000" b="1" dirty="0"/>
              <a:t>7. </a:t>
            </a:r>
            <a:r>
              <a:rPr lang="en-US" sz="2000" dirty="0"/>
              <a:t>Prices for the goods and services used to calculate the CPI are collected in 87 </a:t>
            </a:r>
          </a:p>
          <a:p>
            <a:r>
              <a:rPr lang="en-US" sz="2000" dirty="0"/>
              <a:t>     urban areas throughout the country and from about 23,000 retail and service </a:t>
            </a:r>
          </a:p>
          <a:p>
            <a:r>
              <a:rPr lang="en-US" sz="2000" dirty="0"/>
              <a:t>     establishments. The data on rents are collected from about 50,000 landlords </a:t>
            </a:r>
          </a:p>
          <a:p>
            <a:r>
              <a:rPr lang="en-US" sz="2000" dirty="0"/>
              <a:t>     or tenants.</a:t>
            </a:r>
          </a:p>
          <a:p>
            <a:endParaRPr lang="en-US" sz="1200" dirty="0"/>
          </a:p>
          <a:p>
            <a:r>
              <a:rPr lang="en-US" sz="2000" b="1" dirty="0"/>
              <a:t>8. </a:t>
            </a:r>
            <a:r>
              <a:rPr lang="en-US" sz="2000" dirty="0"/>
              <a:t>The weight given to an item in the CPI is derived from reported expenditures </a:t>
            </a:r>
          </a:p>
          <a:p>
            <a:r>
              <a:rPr lang="en-US" sz="2000" dirty="0"/>
              <a:t>     on that item as estimated by the Consumer Expenditure Survey.</a:t>
            </a:r>
          </a:p>
        </p:txBody>
      </p:sp>
    </p:spTree>
    <p:extLst>
      <p:ext uri="{BB962C8B-B14F-4D97-AF65-F5344CB8AC3E}">
        <p14:creationId xmlns:p14="http://schemas.microsoft.com/office/powerpoint/2010/main" val="1672429863"/>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09933" y="620498"/>
            <a:ext cx="6554091" cy="523220"/>
          </a:xfrm>
          <a:prstGeom prst="rect">
            <a:avLst/>
          </a:prstGeom>
        </p:spPr>
        <p:txBody>
          <a:bodyPr wrap="square">
            <a:spAutoFit/>
          </a:bodyPr>
          <a:lstStyle/>
          <a:p>
            <a:r>
              <a:rPr lang="en-US" sz="2800" b="1" dirty="0">
                <a:latin typeface="Calibri" pitchFamily="34" charset="0"/>
                <a:cs typeface="Calibri" pitchFamily="34" charset="0"/>
              </a:rPr>
              <a:t>Session 8: Talking Points, Cont’d</a:t>
            </a:r>
          </a:p>
        </p:txBody>
      </p:sp>
      <p:sp>
        <p:nvSpPr>
          <p:cNvPr id="2" name="Rectangle 1"/>
          <p:cNvSpPr/>
          <p:nvPr/>
        </p:nvSpPr>
        <p:spPr>
          <a:xfrm>
            <a:off x="333113" y="1737919"/>
            <a:ext cx="8153400" cy="4093428"/>
          </a:xfrm>
          <a:prstGeom prst="rect">
            <a:avLst/>
          </a:prstGeom>
        </p:spPr>
        <p:txBody>
          <a:bodyPr wrap="square">
            <a:spAutoFit/>
          </a:bodyPr>
          <a:lstStyle/>
          <a:p>
            <a:r>
              <a:rPr lang="en-US" sz="2000" i="1" dirty="0"/>
              <a:t>Unemployment</a:t>
            </a:r>
          </a:p>
          <a:p>
            <a:endParaRPr lang="en-US" sz="2000" i="1" dirty="0"/>
          </a:p>
          <a:p>
            <a:r>
              <a:rPr lang="en-US" sz="2000" b="1" dirty="0"/>
              <a:t>1. </a:t>
            </a:r>
            <a:r>
              <a:rPr lang="en-US" sz="2000" dirty="0"/>
              <a:t>The second part of the economic stability goal is stable employment. A    </a:t>
            </a:r>
          </a:p>
          <a:p>
            <a:r>
              <a:rPr lang="en-US" sz="2000" dirty="0"/>
              <a:t>     common measure used is the unemployment rate. People are counted as </a:t>
            </a:r>
          </a:p>
          <a:p>
            <a:r>
              <a:rPr lang="en-US" sz="2000" dirty="0"/>
              <a:t>     unemployed if they are 16 years old or older, not currently employed, and </a:t>
            </a:r>
          </a:p>
          <a:p>
            <a:r>
              <a:rPr lang="en-US" sz="2000" dirty="0"/>
              <a:t>     actively seeking a job.</a:t>
            </a:r>
          </a:p>
          <a:p>
            <a:endParaRPr lang="en-US" sz="2000" dirty="0"/>
          </a:p>
          <a:p>
            <a:pPr marL="231775" indent="-231775"/>
            <a:r>
              <a:rPr lang="en-US" sz="2000" b="1" dirty="0"/>
              <a:t>2. </a:t>
            </a:r>
            <a:r>
              <a:rPr lang="en-US" sz="2000" dirty="0"/>
              <a:t>The unemployment rate is the percentage of the labor force that is willing and able to work, does not currently have a job, and is actively looking for employment. The labor force includes those who are employed and those who are unemployed—as defined above.</a:t>
            </a:r>
          </a:p>
          <a:p>
            <a:endParaRPr lang="en-US" sz="2000" dirty="0"/>
          </a:p>
          <a:p>
            <a:endParaRPr lang="en-US" sz="2000" dirty="0"/>
          </a:p>
        </p:txBody>
      </p:sp>
    </p:spTree>
    <p:extLst>
      <p:ext uri="{BB962C8B-B14F-4D97-AF65-F5344CB8AC3E}">
        <p14:creationId xmlns:p14="http://schemas.microsoft.com/office/powerpoint/2010/main" val="622625311"/>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36690" y="613553"/>
            <a:ext cx="6553200" cy="523220"/>
          </a:xfrm>
          <a:prstGeom prst="rect">
            <a:avLst/>
          </a:prstGeom>
        </p:spPr>
        <p:txBody>
          <a:bodyPr wrap="square">
            <a:spAutoFit/>
          </a:bodyPr>
          <a:lstStyle/>
          <a:p>
            <a:r>
              <a:rPr lang="en-US" sz="2800" b="1" dirty="0">
                <a:latin typeface="Calibri" pitchFamily="34" charset="0"/>
                <a:cs typeface="Calibri" pitchFamily="34" charset="0"/>
              </a:rPr>
              <a:t>Session 8: Talking Points, Cont’d</a:t>
            </a:r>
          </a:p>
        </p:txBody>
      </p:sp>
      <p:sp>
        <p:nvSpPr>
          <p:cNvPr id="2" name="Rectangle 1"/>
          <p:cNvSpPr/>
          <p:nvPr/>
        </p:nvSpPr>
        <p:spPr>
          <a:xfrm>
            <a:off x="71783" y="1428691"/>
            <a:ext cx="1783693" cy="400110"/>
          </a:xfrm>
          <a:prstGeom prst="rect">
            <a:avLst/>
          </a:prstGeom>
        </p:spPr>
        <p:txBody>
          <a:bodyPr wrap="none">
            <a:spAutoFit/>
          </a:bodyPr>
          <a:lstStyle/>
          <a:p>
            <a:r>
              <a:rPr lang="en-US" sz="2000" i="1" dirty="0"/>
              <a:t>Unemployment</a:t>
            </a:r>
          </a:p>
        </p:txBody>
      </p:sp>
      <p:sp>
        <p:nvSpPr>
          <p:cNvPr id="4" name="Rectangle 3"/>
          <p:cNvSpPr/>
          <p:nvPr/>
        </p:nvSpPr>
        <p:spPr>
          <a:xfrm>
            <a:off x="626863" y="2474753"/>
            <a:ext cx="8535202" cy="3477875"/>
          </a:xfrm>
          <a:prstGeom prst="rect">
            <a:avLst/>
          </a:prstGeom>
        </p:spPr>
        <p:txBody>
          <a:bodyPr wrap="square">
            <a:spAutoFit/>
          </a:bodyPr>
          <a:lstStyle/>
          <a:p>
            <a:r>
              <a:rPr lang="en-US" sz="2000" b="1" dirty="0"/>
              <a:t>3. </a:t>
            </a:r>
            <a:r>
              <a:rPr lang="en-US" sz="2000" dirty="0"/>
              <a:t>Stable employment does not mean zero unemployment.</a:t>
            </a:r>
          </a:p>
          <a:p>
            <a:endParaRPr lang="en-US" sz="2000" b="1" dirty="0"/>
          </a:p>
          <a:p>
            <a:pPr marL="1588"/>
            <a:r>
              <a:rPr lang="en-US" sz="2000" b="1" dirty="0"/>
              <a:t>4. </a:t>
            </a:r>
            <a:r>
              <a:rPr lang="en-US" sz="2000" dirty="0"/>
              <a:t>The “natural” rate of unemployment (the lowest rate that does not trigger </a:t>
            </a:r>
          </a:p>
          <a:p>
            <a:pPr marL="1588"/>
            <a:r>
              <a:rPr lang="en-US" sz="2000" dirty="0"/>
              <a:t>     inflation) is the sum of frictional and structural employment (around 5 to 7% </a:t>
            </a:r>
          </a:p>
          <a:p>
            <a:pPr marL="1588"/>
            <a:r>
              <a:rPr lang="en-US" sz="2000" dirty="0"/>
              <a:t>     for the United States).</a:t>
            </a:r>
          </a:p>
          <a:p>
            <a:pPr marL="1588"/>
            <a:endParaRPr lang="en-US" sz="2000" b="1" dirty="0"/>
          </a:p>
          <a:p>
            <a:r>
              <a:rPr lang="en-US" sz="2000" b="1" dirty="0"/>
              <a:t>5. </a:t>
            </a:r>
            <a:r>
              <a:rPr lang="en-US" sz="2000" dirty="0"/>
              <a:t>The economy is considered to be at “full employment” when the </a:t>
            </a:r>
          </a:p>
          <a:p>
            <a:r>
              <a:rPr lang="en-US" sz="2000" dirty="0"/>
              <a:t>     unemployment rate is around 5 to 7%.</a:t>
            </a:r>
          </a:p>
          <a:p>
            <a:pPr marL="231775"/>
            <a:endParaRPr lang="en-US" sz="2000" dirty="0"/>
          </a:p>
          <a:p>
            <a:pPr marL="231775"/>
            <a:endParaRPr lang="en-US" sz="2000" dirty="0"/>
          </a:p>
          <a:p>
            <a:endParaRPr lang="en-US" sz="2000" dirty="0"/>
          </a:p>
        </p:txBody>
      </p:sp>
    </p:spTree>
    <p:extLst>
      <p:ext uri="{BB962C8B-B14F-4D97-AF65-F5344CB8AC3E}">
        <p14:creationId xmlns:p14="http://schemas.microsoft.com/office/powerpoint/2010/main" val="2756920890"/>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84352" y="613553"/>
            <a:ext cx="6477000" cy="523220"/>
          </a:xfrm>
          <a:prstGeom prst="rect">
            <a:avLst/>
          </a:prstGeom>
        </p:spPr>
        <p:txBody>
          <a:bodyPr wrap="square">
            <a:spAutoFit/>
          </a:bodyPr>
          <a:lstStyle/>
          <a:p>
            <a:pPr algn="ctr"/>
            <a:r>
              <a:rPr lang="en-US" sz="2800" b="1" dirty="0">
                <a:latin typeface="Calibri" pitchFamily="34" charset="0"/>
                <a:cs typeface="Calibri" pitchFamily="34" charset="0"/>
              </a:rPr>
              <a:t>Session 8: Talking Points, Cont’d</a:t>
            </a:r>
          </a:p>
        </p:txBody>
      </p:sp>
      <p:sp>
        <p:nvSpPr>
          <p:cNvPr id="2" name="Rectangle 1"/>
          <p:cNvSpPr/>
          <p:nvPr/>
        </p:nvSpPr>
        <p:spPr>
          <a:xfrm>
            <a:off x="85027" y="1342167"/>
            <a:ext cx="1783693" cy="400110"/>
          </a:xfrm>
          <a:prstGeom prst="rect">
            <a:avLst/>
          </a:prstGeom>
        </p:spPr>
        <p:txBody>
          <a:bodyPr wrap="none">
            <a:spAutoFit/>
          </a:bodyPr>
          <a:lstStyle/>
          <a:p>
            <a:r>
              <a:rPr lang="en-US" sz="2000" i="1" dirty="0"/>
              <a:t>Unemployment</a:t>
            </a:r>
          </a:p>
        </p:txBody>
      </p:sp>
      <p:sp>
        <p:nvSpPr>
          <p:cNvPr id="4" name="Rectangle 3"/>
          <p:cNvSpPr/>
          <p:nvPr/>
        </p:nvSpPr>
        <p:spPr>
          <a:xfrm>
            <a:off x="168917" y="1742277"/>
            <a:ext cx="11743450" cy="4909036"/>
          </a:xfrm>
          <a:prstGeom prst="rect">
            <a:avLst/>
          </a:prstGeom>
        </p:spPr>
        <p:txBody>
          <a:bodyPr wrap="square">
            <a:spAutoFit/>
          </a:bodyPr>
          <a:lstStyle/>
          <a:p>
            <a:r>
              <a:rPr lang="en-US" sz="2000" b="1" dirty="0"/>
              <a:t>6. </a:t>
            </a:r>
            <a:r>
              <a:rPr lang="en-US" sz="2000" dirty="0"/>
              <a:t>There are four types of unemployment:</a:t>
            </a:r>
          </a:p>
          <a:p>
            <a:endParaRPr lang="en-US" sz="2000" dirty="0"/>
          </a:p>
          <a:p>
            <a:pPr lvl="1"/>
            <a:r>
              <a:rPr lang="en-US" sz="2000" dirty="0"/>
              <a:t>a. Frictional unemployment is short-term unemployment associated with </a:t>
            </a:r>
          </a:p>
          <a:p>
            <a:pPr lvl="1"/>
            <a:r>
              <a:rPr lang="en-US" sz="2000" dirty="0"/>
              <a:t>    normal turnover in the labor market, such as people changing jobs or </a:t>
            </a:r>
          </a:p>
          <a:p>
            <a:pPr lvl="1"/>
            <a:r>
              <a:rPr lang="en-US" sz="2000" dirty="0"/>
              <a:t>    entering the labor force for the first time.</a:t>
            </a:r>
          </a:p>
          <a:p>
            <a:pPr marL="682625"/>
            <a:endParaRPr lang="en-US" sz="1100" dirty="0"/>
          </a:p>
          <a:p>
            <a:pPr lvl="1"/>
            <a:r>
              <a:rPr lang="en-US" sz="2000" dirty="0"/>
              <a:t>b. Structural unemployment is unemployment caused by changes in the </a:t>
            </a:r>
          </a:p>
          <a:p>
            <a:pPr lvl="1"/>
            <a:r>
              <a:rPr lang="en-US" sz="2000" dirty="0"/>
              <a:t>    economy that result in a mismatch between the skills and/or the location </a:t>
            </a:r>
          </a:p>
          <a:p>
            <a:pPr lvl="1"/>
            <a:r>
              <a:rPr lang="en-US" sz="2000" dirty="0"/>
              <a:t>    of those looking for work and the requirements for and/or locations of </a:t>
            </a:r>
          </a:p>
          <a:p>
            <a:pPr lvl="1"/>
            <a:r>
              <a:rPr lang="en-US" sz="2000" dirty="0"/>
              <a:t>    available job openings.</a:t>
            </a:r>
          </a:p>
          <a:p>
            <a:pPr marL="682625"/>
            <a:endParaRPr lang="en-US" sz="1100" dirty="0"/>
          </a:p>
          <a:p>
            <a:pPr lvl="1"/>
            <a:r>
              <a:rPr lang="en-US" sz="2000" dirty="0"/>
              <a:t>c. Cyclical unemployment is unemployment caused by fluctuations in the </a:t>
            </a:r>
          </a:p>
          <a:p>
            <a:pPr lvl="1"/>
            <a:r>
              <a:rPr lang="en-US" sz="2000" dirty="0"/>
              <a:t>    overall rate of economic activity. Cyclical unemployment occurs when </a:t>
            </a:r>
          </a:p>
          <a:p>
            <a:pPr lvl="1"/>
            <a:r>
              <a:rPr lang="en-US" sz="2000" dirty="0"/>
              <a:t>    there’s a downturn in the economy (recession).</a:t>
            </a:r>
          </a:p>
          <a:p>
            <a:pPr marL="682625"/>
            <a:endParaRPr lang="en-US" sz="1100" dirty="0"/>
          </a:p>
          <a:p>
            <a:pPr lvl="1"/>
            <a:r>
              <a:rPr lang="en-US" sz="2000" dirty="0"/>
              <a:t>d. Seasonal unemployment is unemployment caused by a change in season </a:t>
            </a:r>
          </a:p>
          <a:p>
            <a:pPr lvl="1"/>
            <a:r>
              <a:rPr lang="en-US" sz="2000" dirty="0"/>
              <a:t>    or time of year.</a:t>
            </a:r>
          </a:p>
        </p:txBody>
      </p:sp>
    </p:spTree>
    <p:extLst>
      <p:ext uri="{BB962C8B-B14F-4D97-AF65-F5344CB8AC3E}">
        <p14:creationId xmlns:p14="http://schemas.microsoft.com/office/powerpoint/2010/main" val="1056813556"/>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1075" y="609600"/>
            <a:ext cx="3909853" cy="400110"/>
          </a:xfrm>
          <a:prstGeom prst="rect">
            <a:avLst/>
          </a:prstGeom>
        </p:spPr>
        <p:txBody>
          <a:bodyPr wrap="none">
            <a:spAutoFit/>
          </a:bodyPr>
          <a:lstStyle/>
          <a:p>
            <a:pPr algn="ctr"/>
            <a:r>
              <a:rPr lang="en-US" sz="2000" b="1" dirty="0"/>
              <a:t>Visual 8A: GDP Expenditure Flows</a:t>
            </a:r>
            <a:endParaRPr lang="en-US" sz="2000"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347931" y="947631"/>
            <a:ext cx="5496138" cy="6324600"/>
          </a:xfrm>
          <a:prstGeom prst="rect">
            <a:avLst/>
          </a:prstGeom>
        </p:spPr>
      </p:pic>
    </p:spTree>
    <p:extLst>
      <p:ext uri="{BB962C8B-B14F-4D97-AF65-F5344CB8AC3E}">
        <p14:creationId xmlns:p14="http://schemas.microsoft.com/office/powerpoint/2010/main" val="246688314"/>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06628" y="685800"/>
            <a:ext cx="3378744" cy="400110"/>
          </a:xfrm>
          <a:prstGeom prst="rect">
            <a:avLst/>
          </a:prstGeom>
        </p:spPr>
        <p:txBody>
          <a:bodyPr wrap="square">
            <a:spAutoFit/>
          </a:bodyPr>
          <a:lstStyle/>
          <a:p>
            <a:pPr algn="ctr"/>
            <a:r>
              <a:rPr lang="en-US" sz="2000" b="1" dirty="0"/>
              <a:t>Visual 8B: Unemployment</a:t>
            </a:r>
            <a:endParaRPr lang="en-US" sz="2000" dirty="0"/>
          </a:p>
        </p:txBody>
      </p:sp>
      <p:sp>
        <p:nvSpPr>
          <p:cNvPr id="3" name="Rectangle 2"/>
          <p:cNvSpPr/>
          <p:nvPr/>
        </p:nvSpPr>
        <p:spPr>
          <a:xfrm>
            <a:off x="2362200" y="1905000"/>
            <a:ext cx="7620000" cy="3046988"/>
          </a:xfrm>
          <a:prstGeom prst="rect">
            <a:avLst/>
          </a:prstGeom>
        </p:spPr>
        <p:txBody>
          <a:bodyPr wrap="square">
            <a:spAutoFit/>
          </a:bodyPr>
          <a:lstStyle/>
          <a:p>
            <a:r>
              <a:rPr lang="en-US" sz="2400" b="1" dirty="0"/>
              <a:t>Unemployment</a:t>
            </a:r>
            <a:r>
              <a:rPr lang="en-US" sz="2400" dirty="0"/>
              <a:t>—A condition where people at least 16 years old are not currently employed but are actively seeking a job.</a:t>
            </a:r>
          </a:p>
          <a:p>
            <a:endParaRPr lang="en-US" sz="2400" dirty="0"/>
          </a:p>
          <a:p>
            <a:r>
              <a:rPr lang="en-US" sz="2400" b="1" dirty="0"/>
              <a:t>Natural rate of unemployment</a:t>
            </a:r>
            <a:r>
              <a:rPr lang="en-US" sz="2400" dirty="0"/>
              <a:t>—The rate of unemployment that denotes full employment of resources such that unemployment is at its “optimal” level (debated to be between 5 and 7%).</a:t>
            </a:r>
          </a:p>
        </p:txBody>
      </p:sp>
    </p:spTree>
    <p:extLst>
      <p:ext uri="{BB962C8B-B14F-4D97-AF65-F5344CB8AC3E}">
        <p14:creationId xmlns:p14="http://schemas.microsoft.com/office/powerpoint/2010/main" val="3035399935"/>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07809" y="694189"/>
            <a:ext cx="4572000" cy="400110"/>
          </a:xfrm>
          <a:prstGeom prst="rect">
            <a:avLst/>
          </a:prstGeom>
        </p:spPr>
        <p:txBody>
          <a:bodyPr wrap="square">
            <a:spAutoFit/>
          </a:bodyPr>
          <a:lstStyle/>
          <a:p>
            <a:pPr algn="ctr"/>
            <a:r>
              <a:rPr lang="en-US" sz="2000" b="1" dirty="0"/>
              <a:t>Visual 8B: Unemployment, Cont’d</a:t>
            </a:r>
            <a:endParaRPr lang="en-US" sz="2000" dirty="0"/>
          </a:p>
        </p:txBody>
      </p:sp>
      <p:sp>
        <p:nvSpPr>
          <p:cNvPr id="2" name="Rectangle 1"/>
          <p:cNvSpPr/>
          <p:nvPr/>
        </p:nvSpPr>
        <p:spPr>
          <a:xfrm>
            <a:off x="2057400" y="1295401"/>
            <a:ext cx="8077200" cy="5324535"/>
          </a:xfrm>
          <a:prstGeom prst="rect">
            <a:avLst/>
          </a:prstGeom>
        </p:spPr>
        <p:txBody>
          <a:bodyPr wrap="square">
            <a:spAutoFit/>
          </a:bodyPr>
          <a:lstStyle/>
          <a:p>
            <a:r>
              <a:rPr lang="en-US" sz="2000" b="1" dirty="0"/>
              <a:t>Four Types of Unemployment</a:t>
            </a:r>
          </a:p>
          <a:p>
            <a:endParaRPr lang="en-US" sz="2000" b="1" dirty="0"/>
          </a:p>
          <a:p>
            <a:pPr lvl="1"/>
            <a:r>
              <a:rPr lang="en-US" sz="2000" dirty="0"/>
              <a:t>• Frictional unemployment—The “good” unemployment:</a:t>
            </a:r>
          </a:p>
          <a:p>
            <a:pPr marL="625475" lvl="1"/>
            <a:r>
              <a:rPr lang="en-US" sz="2000" dirty="0"/>
              <a:t>short-term unemployment associated with normal turnover in</a:t>
            </a:r>
          </a:p>
          <a:p>
            <a:pPr marL="625475" lvl="1"/>
            <a:r>
              <a:rPr lang="en-US" sz="2000" dirty="0"/>
              <a:t>the labor market, such as new entrants into the workforce and</a:t>
            </a:r>
          </a:p>
          <a:p>
            <a:pPr marL="625475" lvl="1"/>
            <a:r>
              <a:rPr lang="en-US" sz="2000" dirty="0"/>
              <a:t>people changing jobs.</a:t>
            </a:r>
          </a:p>
          <a:p>
            <a:pPr marL="625475" lvl="1"/>
            <a:endParaRPr lang="en-US" sz="2000" dirty="0"/>
          </a:p>
          <a:p>
            <a:pPr lvl="1"/>
            <a:r>
              <a:rPr lang="en-US" sz="2000" dirty="0"/>
              <a:t>• Structural unemployment—Job loss due to changes in the</a:t>
            </a:r>
          </a:p>
          <a:p>
            <a:pPr marL="625475" lvl="1"/>
            <a:r>
              <a:rPr lang="en-US" sz="2000" dirty="0"/>
              <a:t>business structure (e.g., the introduction of new technologies</a:t>
            </a:r>
          </a:p>
          <a:p>
            <a:pPr marL="625475" lvl="1"/>
            <a:r>
              <a:rPr lang="en-US" sz="2000" dirty="0"/>
              <a:t>or a change in the location of manufacturing).</a:t>
            </a:r>
          </a:p>
          <a:p>
            <a:pPr marL="625475" lvl="1"/>
            <a:endParaRPr lang="en-US" sz="2000" dirty="0"/>
          </a:p>
          <a:p>
            <a:pPr lvl="1"/>
            <a:r>
              <a:rPr lang="en-US" sz="2000" dirty="0"/>
              <a:t>• Cyclical unemployment—Job loss due to a downturn in the</a:t>
            </a:r>
          </a:p>
          <a:p>
            <a:pPr marL="625475" lvl="1"/>
            <a:r>
              <a:rPr lang="en-US" sz="2000" dirty="0"/>
              <a:t>business cycle (e.g., caused by a recession or natural disaster).</a:t>
            </a:r>
          </a:p>
          <a:p>
            <a:pPr marL="625475" lvl="1"/>
            <a:endParaRPr lang="en-US" sz="2000" dirty="0"/>
          </a:p>
          <a:p>
            <a:pPr lvl="1"/>
            <a:r>
              <a:rPr lang="en-US" sz="2000" dirty="0"/>
              <a:t>• Seasonal unemployment—Job loss due to a change in the</a:t>
            </a:r>
          </a:p>
          <a:p>
            <a:pPr marL="625475" lvl="1"/>
            <a:r>
              <a:rPr lang="en-US" sz="2000" dirty="0"/>
              <a:t>season/time of year (e.g., after the Christmas shopping season</a:t>
            </a:r>
          </a:p>
          <a:p>
            <a:pPr marL="625475" lvl="1"/>
            <a:r>
              <a:rPr lang="en-US" sz="2000" dirty="0"/>
              <a:t>or summer vacation season).</a:t>
            </a:r>
          </a:p>
        </p:txBody>
      </p:sp>
    </p:spTree>
    <p:extLst>
      <p:ext uri="{BB962C8B-B14F-4D97-AF65-F5344CB8AC3E}">
        <p14:creationId xmlns:p14="http://schemas.microsoft.com/office/powerpoint/2010/main" val="2798487321"/>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09900" y="659268"/>
            <a:ext cx="6477000" cy="461665"/>
          </a:xfrm>
          <a:prstGeom prst="rect">
            <a:avLst/>
          </a:prstGeom>
        </p:spPr>
        <p:txBody>
          <a:bodyPr wrap="square">
            <a:spAutoFit/>
          </a:bodyPr>
          <a:lstStyle/>
          <a:p>
            <a:pPr algn="ctr"/>
            <a:r>
              <a:rPr lang="en-US" sz="2400" b="1" dirty="0">
                <a:latin typeface="Calibri" pitchFamily="34" charset="0"/>
                <a:cs typeface="Calibri" pitchFamily="34" charset="0"/>
              </a:rPr>
              <a:t>Session 8: Talking Points, Cont’d</a:t>
            </a:r>
          </a:p>
        </p:txBody>
      </p:sp>
      <p:sp>
        <p:nvSpPr>
          <p:cNvPr id="2" name="Rectangle 1"/>
          <p:cNvSpPr/>
          <p:nvPr/>
        </p:nvSpPr>
        <p:spPr>
          <a:xfrm>
            <a:off x="305848" y="1307068"/>
            <a:ext cx="7696200" cy="369332"/>
          </a:xfrm>
          <a:prstGeom prst="rect">
            <a:avLst/>
          </a:prstGeom>
        </p:spPr>
        <p:txBody>
          <a:bodyPr wrap="square">
            <a:spAutoFit/>
          </a:bodyPr>
          <a:lstStyle/>
          <a:p>
            <a:r>
              <a:rPr lang="en-US" i="1" dirty="0"/>
              <a:t>Macroeconomic Indicators: GDP, CPI, and the Unemployment Rate</a:t>
            </a:r>
          </a:p>
        </p:txBody>
      </p:sp>
      <p:sp>
        <p:nvSpPr>
          <p:cNvPr id="4" name="Rectangle 3"/>
          <p:cNvSpPr/>
          <p:nvPr/>
        </p:nvSpPr>
        <p:spPr>
          <a:xfrm>
            <a:off x="305847" y="1944848"/>
            <a:ext cx="11489073" cy="3847207"/>
          </a:xfrm>
          <a:prstGeom prst="rect">
            <a:avLst/>
          </a:prstGeom>
        </p:spPr>
        <p:txBody>
          <a:bodyPr wrap="square">
            <a:spAutoFit/>
          </a:bodyPr>
          <a:lstStyle/>
          <a:p>
            <a:pPr marL="231775" indent="-231775"/>
            <a:r>
              <a:rPr lang="en-US" b="1" dirty="0"/>
              <a:t>4</a:t>
            </a:r>
            <a:r>
              <a:rPr lang="en-US" sz="2000" b="1" dirty="0"/>
              <a:t>. </a:t>
            </a:r>
            <a:r>
              <a:rPr lang="en-US" sz="2000" dirty="0"/>
              <a:t>GDP is typically </a:t>
            </a:r>
            <a:r>
              <a:rPr lang="en-US" sz="2400" dirty="0"/>
              <a:t>measured</a:t>
            </a:r>
            <a:r>
              <a:rPr lang="en-US" sz="2000" dirty="0"/>
              <a:t> by adding together the spending of four sectors: household (C, consumption expenditures), business (I, gross investment expenditures, including new home construction), government (G, federal/state/local government expenditures), and foreign (Net exports [NX] = Exports minus imports).</a:t>
            </a:r>
          </a:p>
          <a:p>
            <a:endParaRPr lang="en-US" sz="2000" dirty="0"/>
          </a:p>
          <a:p>
            <a:pPr marL="231775" indent="-231775"/>
            <a:r>
              <a:rPr lang="en-US" sz="2000" b="1" dirty="0"/>
              <a:t>5. </a:t>
            </a:r>
            <a:r>
              <a:rPr lang="en-US" sz="2000" dirty="0"/>
              <a:t>GDP does not include financial transactions, transfers, secondhand sales, non-market goods and services, or the production of illegal goods.</a:t>
            </a:r>
          </a:p>
          <a:p>
            <a:endParaRPr lang="en-US" sz="2000" dirty="0"/>
          </a:p>
          <a:p>
            <a:r>
              <a:rPr lang="en-US" sz="2000" b="1" dirty="0"/>
              <a:t>6. </a:t>
            </a:r>
            <a:r>
              <a:rPr lang="en-US" sz="2000" dirty="0"/>
              <a:t>Nominal GDP = GDP </a:t>
            </a:r>
            <a:r>
              <a:rPr lang="en-US" sz="2000" i="1" dirty="0"/>
              <a:t>not </a:t>
            </a:r>
            <a:r>
              <a:rPr lang="en-US" sz="2000" dirty="0"/>
              <a:t>adjusted for inflation.</a:t>
            </a:r>
          </a:p>
          <a:p>
            <a:endParaRPr lang="en-US" sz="2000" dirty="0"/>
          </a:p>
          <a:p>
            <a:r>
              <a:rPr lang="en-US" sz="2000" b="1" dirty="0"/>
              <a:t>7. </a:t>
            </a:r>
            <a:r>
              <a:rPr lang="en-US" sz="2000" dirty="0"/>
              <a:t>Real GDP = nominal GDP adjusted for inflation.</a:t>
            </a:r>
          </a:p>
          <a:p>
            <a:endParaRPr lang="en-US" sz="2000" dirty="0"/>
          </a:p>
          <a:p>
            <a:r>
              <a:rPr lang="en-US" sz="2000" b="1" dirty="0"/>
              <a:t>8. </a:t>
            </a:r>
            <a:r>
              <a:rPr lang="en-US" sz="2000" dirty="0"/>
              <a:t>Real GDP per capita = Real GDP divided by the population of the country</a:t>
            </a:r>
          </a:p>
        </p:txBody>
      </p:sp>
    </p:spTree>
    <p:extLst>
      <p:ext uri="{BB962C8B-B14F-4D97-AF65-F5344CB8AC3E}">
        <p14:creationId xmlns:p14="http://schemas.microsoft.com/office/powerpoint/2010/main" val="4267578538"/>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95413" y="651445"/>
            <a:ext cx="6781800" cy="461665"/>
          </a:xfrm>
          <a:prstGeom prst="rect">
            <a:avLst/>
          </a:prstGeom>
        </p:spPr>
        <p:txBody>
          <a:bodyPr wrap="square">
            <a:spAutoFit/>
          </a:bodyPr>
          <a:lstStyle/>
          <a:p>
            <a:r>
              <a:rPr lang="en-US" sz="2400" b="1" dirty="0">
                <a:latin typeface="Calibri" pitchFamily="34" charset="0"/>
                <a:cs typeface="Calibri" pitchFamily="34" charset="0"/>
              </a:rPr>
              <a:t>Session 8: Talking Points, Cont’d</a:t>
            </a:r>
          </a:p>
        </p:txBody>
      </p:sp>
      <p:sp>
        <p:nvSpPr>
          <p:cNvPr id="2" name="Rectangle 1"/>
          <p:cNvSpPr/>
          <p:nvPr/>
        </p:nvSpPr>
        <p:spPr>
          <a:xfrm>
            <a:off x="305848" y="2316995"/>
            <a:ext cx="9361536" cy="1938992"/>
          </a:xfrm>
          <a:prstGeom prst="rect">
            <a:avLst/>
          </a:prstGeom>
        </p:spPr>
        <p:txBody>
          <a:bodyPr wrap="square">
            <a:spAutoFit/>
          </a:bodyPr>
          <a:lstStyle/>
          <a:p>
            <a:r>
              <a:rPr lang="en-US" sz="2000" b="1" dirty="0"/>
              <a:t>9. </a:t>
            </a:r>
            <a:r>
              <a:rPr lang="en-US" sz="2000" dirty="0"/>
              <a:t>A price index is based on the cost of a particular basket of goods in a base year.</a:t>
            </a:r>
          </a:p>
          <a:p>
            <a:endParaRPr lang="en-US" sz="2000" dirty="0"/>
          </a:p>
          <a:p>
            <a:pPr marL="288925" indent="-288925"/>
            <a:r>
              <a:rPr lang="en-US" sz="2000" b="1" dirty="0"/>
              <a:t>10. </a:t>
            </a:r>
            <a:r>
              <a:rPr lang="en-US" sz="2000" dirty="0"/>
              <a:t>The consumer price index (CPI) is based on a basket of goods and services purchased by typical consumers. The current standard reference base is 1982-84 = 100.</a:t>
            </a:r>
          </a:p>
          <a:p>
            <a:endParaRPr lang="en-US" sz="2000" dirty="0"/>
          </a:p>
          <a:p>
            <a:pPr marL="288925" indent="-288925"/>
            <a:r>
              <a:rPr lang="en-US" sz="2000" b="1" dirty="0"/>
              <a:t>11. </a:t>
            </a:r>
            <a:r>
              <a:rPr lang="en-US" sz="2000" dirty="0"/>
              <a:t>Inflation is measured by the percentage change in some price index (usually the CPI).</a:t>
            </a:r>
          </a:p>
        </p:txBody>
      </p:sp>
      <p:sp>
        <p:nvSpPr>
          <p:cNvPr id="5" name="Rectangle 4">
            <a:extLst>
              <a:ext uri="{FF2B5EF4-FFF2-40B4-BE49-F238E27FC236}">
                <a16:creationId xmlns:a16="http://schemas.microsoft.com/office/drawing/2014/main" id="{BE41FB7B-612B-5D1C-95C3-71C6AEC7B7A2}"/>
              </a:ext>
            </a:extLst>
          </p:cNvPr>
          <p:cNvSpPr/>
          <p:nvPr/>
        </p:nvSpPr>
        <p:spPr>
          <a:xfrm>
            <a:off x="305848" y="1307068"/>
            <a:ext cx="7696200" cy="369332"/>
          </a:xfrm>
          <a:prstGeom prst="rect">
            <a:avLst/>
          </a:prstGeom>
        </p:spPr>
        <p:txBody>
          <a:bodyPr wrap="square">
            <a:spAutoFit/>
          </a:bodyPr>
          <a:lstStyle/>
          <a:p>
            <a:r>
              <a:rPr lang="en-US" i="1" dirty="0"/>
              <a:t>Macroeconomic Indicators: GDP, CPI, and the Unemployment Rate</a:t>
            </a:r>
          </a:p>
        </p:txBody>
      </p:sp>
    </p:spTree>
    <p:extLst>
      <p:ext uri="{BB962C8B-B14F-4D97-AF65-F5344CB8AC3E}">
        <p14:creationId xmlns:p14="http://schemas.microsoft.com/office/powerpoint/2010/main" val="3659764626"/>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85688" y="632302"/>
            <a:ext cx="6781800" cy="461665"/>
          </a:xfrm>
          <a:prstGeom prst="rect">
            <a:avLst/>
          </a:prstGeom>
        </p:spPr>
        <p:txBody>
          <a:bodyPr wrap="square">
            <a:spAutoFit/>
          </a:bodyPr>
          <a:lstStyle/>
          <a:p>
            <a:r>
              <a:rPr lang="en-US" sz="2400" b="1" dirty="0">
                <a:latin typeface="Calibri" pitchFamily="34" charset="0"/>
                <a:cs typeface="Calibri" pitchFamily="34" charset="0"/>
              </a:rPr>
              <a:t>Session 8: Talking Points, Cont’d</a:t>
            </a:r>
          </a:p>
        </p:txBody>
      </p:sp>
      <p:sp>
        <p:nvSpPr>
          <p:cNvPr id="2" name="Rectangle 1"/>
          <p:cNvSpPr/>
          <p:nvPr/>
        </p:nvSpPr>
        <p:spPr>
          <a:xfrm>
            <a:off x="370512" y="1896492"/>
            <a:ext cx="10182837" cy="2616101"/>
          </a:xfrm>
          <a:prstGeom prst="rect">
            <a:avLst/>
          </a:prstGeom>
        </p:spPr>
        <p:txBody>
          <a:bodyPr wrap="square">
            <a:spAutoFit/>
          </a:bodyPr>
          <a:lstStyle/>
          <a:p>
            <a:endParaRPr lang="en-US" sz="1200" dirty="0"/>
          </a:p>
          <a:p>
            <a:pPr marL="288925" indent="-288925"/>
            <a:r>
              <a:rPr lang="en-US" sz="2000" b="1" dirty="0"/>
              <a:t>12. </a:t>
            </a:r>
            <a:r>
              <a:rPr lang="en-US" sz="2000" dirty="0"/>
              <a:t>The rate of unemployment is defined as the percentage of the civilian labor force that is actively seeking a job but is unable to find one (i.e., unemployed).</a:t>
            </a:r>
          </a:p>
          <a:p>
            <a:endParaRPr lang="en-US" sz="1200" dirty="0"/>
          </a:p>
          <a:p>
            <a:pPr marL="288925" indent="-288925"/>
            <a:r>
              <a:rPr lang="en-US" sz="2000" b="1" dirty="0"/>
              <a:t>13. </a:t>
            </a:r>
            <a:r>
              <a:rPr lang="en-US" sz="2000" dirty="0"/>
              <a:t>The civilian labor force of the United States is defined as non-institutionalized individuals 16 years old or older who are working or actively seeking employment.</a:t>
            </a:r>
          </a:p>
          <a:p>
            <a:endParaRPr lang="en-US" sz="2000" dirty="0"/>
          </a:p>
          <a:p>
            <a:pPr marL="288925" indent="-288925"/>
            <a:r>
              <a:rPr lang="en-US" sz="2000" b="1" dirty="0"/>
              <a:t>14. </a:t>
            </a:r>
            <a:r>
              <a:rPr lang="en-US" sz="2000" dirty="0"/>
              <a:t>A person is considered unemployed if he or she is a member of the labor force but earned no wage or salary income from a job and is actively seeing work.</a:t>
            </a:r>
          </a:p>
        </p:txBody>
      </p:sp>
      <p:sp>
        <p:nvSpPr>
          <p:cNvPr id="5" name="Rectangle 4">
            <a:extLst>
              <a:ext uri="{FF2B5EF4-FFF2-40B4-BE49-F238E27FC236}">
                <a16:creationId xmlns:a16="http://schemas.microsoft.com/office/drawing/2014/main" id="{C577018D-58DE-3265-E156-2F0876834C04}"/>
              </a:ext>
            </a:extLst>
          </p:cNvPr>
          <p:cNvSpPr/>
          <p:nvPr/>
        </p:nvSpPr>
        <p:spPr>
          <a:xfrm>
            <a:off x="305848" y="1307068"/>
            <a:ext cx="7696200" cy="369332"/>
          </a:xfrm>
          <a:prstGeom prst="rect">
            <a:avLst/>
          </a:prstGeom>
        </p:spPr>
        <p:txBody>
          <a:bodyPr wrap="square">
            <a:spAutoFit/>
          </a:bodyPr>
          <a:lstStyle/>
          <a:p>
            <a:r>
              <a:rPr lang="en-US" i="1" dirty="0"/>
              <a:t>Macroeconomic Indicators: GDP, CPI, and the Unemployment Rate</a:t>
            </a:r>
          </a:p>
        </p:txBody>
      </p:sp>
    </p:spTree>
    <p:extLst>
      <p:ext uri="{BB962C8B-B14F-4D97-AF65-F5344CB8AC3E}">
        <p14:creationId xmlns:p14="http://schemas.microsoft.com/office/powerpoint/2010/main" val="1873031381"/>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2308" y="694094"/>
            <a:ext cx="6400800" cy="461665"/>
          </a:xfrm>
          <a:prstGeom prst="rect">
            <a:avLst/>
          </a:prstGeom>
        </p:spPr>
        <p:txBody>
          <a:bodyPr wrap="square">
            <a:spAutoFit/>
          </a:bodyPr>
          <a:lstStyle/>
          <a:p>
            <a:r>
              <a:rPr lang="en-US" sz="2400" b="1" dirty="0">
                <a:latin typeface="Calibri" pitchFamily="34" charset="0"/>
                <a:cs typeface="Calibri" pitchFamily="34" charset="0"/>
              </a:rPr>
              <a:t>Session 8: Talking Points, Cont’d</a:t>
            </a:r>
          </a:p>
        </p:txBody>
      </p:sp>
      <p:sp>
        <p:nvSpPr>
          <p:cNvPr id="2" name="Rectangle 1"/>
          <p:cNvSpPr/>
          <p:nvPr/>
        </p:nvSpPr>
        <p:spPr>
          <a:xfrm>
            <a:off x="302004" y="1371600"/>
            <a:ext cx="9305114" cy="4401205"/>
          </a:xfrm>
          <a:prstGeom prst="rect">
            <a:avLst/>
          </a:prstGeom>
        </p:spPr>
        <p:txBody>
          <a:bodyPr wrap="square">
            <a:spAutoFit/>
          </a:bodyPr>
          <a:lstStyle/>
          <a:p>
            <a:r>
              <a:rPr lang="en-US" sz="2000" i="1" dirty="0"/>
              <a:t>Macroeconomic Goals</a:t>
            </a:r>
          </a:p>
          <a:p>
            <a:endParaRPr lang="en-US" sz="2000" i="1" dirty="0"/>
          </a:p>
          <a:p>
            <a:r>
              <a:rPr lang="en-US" sz="2000" b="1" dirty="0"/>
              <a:t>1. </a:t>
            </a:r>
            <a:r>
              <a:rPr lang="en-US" sz="2000" dirty="0"/>
              <a:t>Societies have broad social goals. Included among these are the following:</a:t>
            </a:r>
          </a:p>
          <a:p>
            <a:pPr marL="342900" indent="-342900">
              <a:buAutoNum type="arabicPeriod"/>
            </a:pPr>
            <a:endParaRPr lang="en-US" sz="2000" dirty="0"/>
          </a:p>
          <a:p>
            <a:r>
              <a:rPr lang="en-US" sz="2000" dirty="0"/>
              <a:t>	a. Economic growth</a:t>
            </a:r>
          </a:p>
          <a:p>
            <a:pPr marL="342900" indent="-342900">
              <a:buAutoNum type="alphaLcPeriod"/>
            </a:pPr>
            <a:endParaRPr lang="en-US" sz="2000" dirty="0"/>
          </a:p>
          <a:p>
            <a:r>
              <a:rPr lang="en-US" sz="2000" dirty="0"/>
              <a:t>	b. Economic stability</a:t>
            </a:r>
          </a:p>
          <a:p>
            <a:endParaRPr lang="en-US" sz="2000" dirty="0"/>
          </a:p>
          <a:p>
            <a:r>
              <a:rPr lang="en-US" sz="2000" dirty="0"/>
              <a:t>	c. Economic equity</a:t>
            </a:r>
          </a:p>
          <a:p>
            <a:endParaRPr lang="en-US" sz="2000" dirty="0"/>
          </a:p>
          <a:p>
            <a:r>
              <a:rPr lang="en-US" sz="2000" dirty="0"/>
              <a:t>	d. Economic efficiency</a:t>
            </a:r>
          </a:p>
          <a:p>
            <a:endParaRPr lang="en-US" sz="2000" dirty="0"/>
          </a:p>
          <a:p>
            <a:pPr marL="231775" indent="-231775"/>
            <a:r>
              <a:rPr lang="en-US" sz="2000" b="1" dirty="0"/>
              <a:t>2. </a:t>
            </a:r>
            <a:r>
              <a:rPr lang="en-US" sz="2000" dirty="0"/>
              <a:t>Economic growth refers to a sustained rise over time in a nation’s production of goods and services. Economic growth is measured by changes in the level of GDP.</a:t>
            </a:r>
            <a:endParaRPr lang="en-US" dirty="0"/>
          </a:p>
        </p:txBody>
      </p:sp>
    </p:spTree>
    <p:extLst>
      <p:ext uri="{BB962C8B-B14F-4D97-AF65-F5344CB8AC3E}">
        <p14:creationId xmlns:p14="http://schemas.microsoft.com/office/powerpoint/2010/main" val="2313254056"/>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16573" y="656485"/>
            <a:ext cx="6477000" cy="461665"/>
          </a:xfrm>
          <a:prstGeom prst="rect">
            <a:avLst/>
          </a:prstGeom>
        </p:spPr>
        <p:txBody>
          <a:bodyPr wrap="square">
            <a:spAutoFit/>
          </a:bodyPr>
          <a:lstStyle/>
          <a:p>
            <a:pPr algn="ctr"/>
            <a:r>
              <a:rPr lang="en-US" sz="2400" b="1" dirty="0">
                <a:latin typeface="Calibri" pitchFamily="34" charset="0"/>
                <a:cs typeface="Calibri" pitchFamily="34" charset="0"/>
              </a:rPr>
              <a:t>Session 8: Talking Points, Cont’d</a:t>
            </a:r>
          </a:p>
        </p:txBody>
      </p:sp>
      <p:sp>
        <p:nvSpPr>
          <p:cNvPr id="2" name="Rectangle 1"/>
          <p:cNvSpPr/>
          <p:nvPr/>
        </p:nvSpPr>
        <p:spPr>
          <a:xfrm>
            <a:off x="125136" y="1582341"/>
            <a:ext cx="2667000" cy="369332"/>
          </a:xfrm>
          <a:prstGeom prst="rect">
            <a:avLst/>
          </a:prstGeom>
        </p:spPr>
        <p:txBody>
          <a:bodyPr wrap="square">
            <a:spAutoFit/>
          </a:bodyPr>
          <a:lstStyle/>
          <a:p>
            <a:r>
              <a:rPr lang="en-US" i="1" dirty="0"/>
              <a:t>Macroeconomic Goals</a:t>
            </a:r>
          </a:p>
        </p:txBody>
      </p:sp>
      <p:sp>
        <p:nvSpPr>
          <p:cNvPr id="4" name="Rectangle 3"/>
          <p:cNvSpPr/>
          <p:nvPr/>
        </p:nvSpPr>
        <p:spPr>
          <a:xfrm>
            <a:off x="430635" y="2415863"/>
            <a:ext cx="8305800" cy="3785652"/>
          </a:xfrm>
          <a:prstGeom prst="rect">
            <a:avLst/>
          </a:prstGeom>
        </p:spPr>
        <p:txBody>
          <a:bodyPr wrap="square">
            <a:spAutoFit/>
          </a:bodyPr>
          <a:lstStyle/>
          <a:p>
            <a:pPr marL="231775" indent="-231775"/>
            <a:r>
              <a:rPr lang="en-US" sz="2000" b="1" dirty="0"/>
              <a:t>3. </a:t>
            </a:r>
            <a:r>
              <a:rPr lang="en-US" sz="2000" dirty="0"/>
              <a:t>Economic stability is a two-part goal that includes both price stability and employment stability, which are measured by employment and unemployment statistics and with price indices such as the CPI.</a:t>
            </a:r>
          </a:p>
          <a:p>
            <a:endParaRPr lang="en-US" sz="2000" dirty="0"/>
          </a:p>
          <a:p>
            <a:r>
              <a:rPr lang="en-US" sz="2000" b="1" dirty="0"/>
              <a:t>4. </a:t>
            </a:r>
            <a:r>
              <a:rPr lang="en-US" sz="2000" dirty="0"/>
              <a:t>Economic equity refers to a more-equal distribution of goods and services to citizens.</a:t>
            </a:r>
          </a:p>
          <a:p>
            <a:endParaRPr lang="en-US" sz="2000" dirty="0"/>
          </a:p>
          <a:p>
            <a:pPr marL="231775" indent="-231775"/>
            <a:r>
              <a:rPr lang="en-US" sz="2000" b="1" dirty="0"/>
              <a:t>5. </a:t>
            </a:r>
            <a:r>
              <a:rPr lang="en-US" sz="2000" dirty="0"/>
              <a:t>Economic freedom refers to the ability of people in the society to decide the following: how to earn income, how to save and spend income, whether and when to change jobs, and whether to open a business or to close an existing business.</a:t>
            </a:r>
          </a:p>
          <a:p>
            <a:endParaRPr lang="en-US" sz="2000" dirty="0"/>
          </a:p>
        </p:txBody>
      </p:sp>
    </p:spTree>
    <p:extLst>
      <p:ext uri="{BB962C8B-B14F-4D97-AF65-F5344CB8AC3E}">
        <p14:creationId xmlns:p14="http://schemas.microsoft.com/office/powerpoint/2010/main" val="40546047"/>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45079" y="761205"/>
            <a:ext cx="4114800" cy="400110"/>
          </a:xfrm>
          <a:prstGeom prst="rect">
            <a:avLst/>
          </a:prstGeom>
        </p:spPr>
        <p:txBody>
          <a:bodyPr wrap="square">
            <a:spAutoFit/>
          </a:bodyPr>
          <a:lstStyle/>
          <a:p>
            <a:pPr algn="ctr"/>
            <a:r>
              <a:rPr lang="en-US" sz="2000" b="1" dirty="0">
                <a:latin typeface="Calibri" pitchFamily="34" charset="0"/>
                <a:cs typeface="Calibri" pitchFamily="34" charset="0"/>
              </a:rPr>
              <a:t>Session 8: Talking Points, Cont’d</a:t>
            </a:r>
          </a:p>
        </p:txBody>
      </p:sp>
      <p:sp>
        <p:nvSpPr>
          <p:cNvPr id="4" name="Rectangle 3"/>
          <p:cNvSpPr/>
          <p:nvPr/>
        </p:nvSpPr>
        <p:spPr>
          <a:xfrm>
            <a:off x="411061" y="1993085"/>
            <a:ext cx="9536185" cy="1938992"/>
          </a:xfrm>
          <a:prstGeom prst="rect">
            <a:avLst/>
          </a:prstGeom>
        </p:spPr>
        <p:txBody>
          <a:bodyPr wrap="square">
            <a:spAutoFit/>
          </a:bodyPr>
          <a:lstStyle/>
          <a:p>
            <a:pPr marL="231775" indent="-231775"/>
            <a:r>
              <a:rPr lang="en-US" sz="2000" b="1" dirty="0"/>
              <a:t>6. </a:t>
            </a:r>
            <a:r>
              <a:rPr lang="en-US" sz="2000" dirty="0"/>
              <a:t>Economic efficiency refers to not wasting scarce resources—that is, people produce the goods and services that people want the most and economize the use of resources in the production of goods and services.</a:t>
            </a:r>
          </a:p>
          <a:p>
            <a:endParaRPr lang="en-US" sz="2000" dirty="0"/>
          </a:p>
          <a:p>
            <a:r>
              <a:rPr lang="en-US" sz="2000" b="1" dirty="0"/>
              <a:t>7. </a:t>
            </a:r>
            <a:r>
              <a:rPr lang="en-US" sz="2000" dirty="0"/>
              <a:t>Updated data for GDP, CPI, and the unemployment rate can be found at </a:t>
            </a:r>
            <a:r>
              <a:rPr lang="en-US" sz="2000" dirty="0">
                <a:hlinkClick r:id="rId2"/>
              </a:rPr>
              <a:t>https://fredaccount.stlouisfed.org/public/dashboard/47481</a:t>
            </a:r>
            <a:r>
              <a:rPr lang="en-US" sz="2000" dirty="0"/>
              <a:t>. </a:t>
            </a:r>
          </a:p>
        </p:txBody>
      </p:sp>
      <p:sp>
        <p:nvSpPr>
          <p:cNvPr id="5" name="Rectangle 4">
            <a:extLst>
              <a:ext uri="{FF2B5EF4-FFF2-40B4-BE49-F238E27FC236}">
                <a16:creationId xmlns:a16="http://schemas.microsoft.com/office/drawing/2014/main" id="{74C5B98A-18E2-FDF6-6D7D-1698D1C76AE9}"/>
              </a:ext>
            </a:extLst>
          </p:cNvPr>
          <p:cNvSpPr/>
          <p:nvPr/>
        </p:nvSpPr>
        <p:spPr>
          <a:xfrm>
            <a:off x="125136" y="1582341"/>
            <a:ext cx="2667000" cy="369332"/>
          </a:xfrm>
          <a:prstGeom prst="rect">
            <a:avLst/>
          </a:prstGeom>
        </p:spPr>
        <p:txBody>
          <a:bodyPr wrap="square">
            <a:spAutoFit/>
          </a:bodyPr>
          <a:lstStyle/>
          <a:p>
            <a:r>
              <a:rPr lang="en-US" i="1" dirty="0"/>
              <a:t>Macroeconomic Goals</a:t>
            </a:r>
          </a:p>
        </p:txBody>
      </p:sp>
    </p:spTree>
    <p:extLst>
      <p:ext uri="{BB962C8B-B14F-4D97-AF65-F5344CB8AC3E}">
        <p14:creationId xmlns:p14="http://schemas.microsoft.com/office/powerpoint/2010/main" val="3859817828"/>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45079" y="761205"/>
            <a:ext cx="4114800" cy="400110"/>
          </a:xfrm>
          <a:prstGeom prst="rect">
            <a:avLst/>
          </a:prstGeom>
        </p:spPr>
        <p:txBody>
          <a:bodyPr wrap="square">
            <a:spAutoFit/>
          </a:bodyPr>
          <a:lstStyle/>
          <a:p>
            <a:pPr algn="ctr"/>
            <a:r>
              <a:rPr lang="en-US" sz="2000" b="1" dirty="0">
                <a:latin typeface="Calibri" pitchFamily="34" charset="0"/>
                <a:cs typeface="Calibri" pitchFamily="34" charset="0"/>
              </a:rPr>
              <a:t>Session 8: Talking Points, Cont’d</a:t>
            </a:r>
          </a:p>
        </p:txBody>
      </p:sp>
      <p:sp>
        <p:nvSpPr>
          <p:cNvPr id="2" name="Rectangle 1"/>
          <p:cNvSpPr/>
          <p:nvPr/>
        </p:nvSpPr>
        <p:spPr>
          <a:xfrm>
            <a:off x="596317" y="1679196"/>
            <a:ext cx="8496300" cy="1631216"/>
          </a:xfrm>
          <a:prstGeom prst="rect">
            <a:avLst/>
          </a:prstGeom>
        </p:spPr>
        <p:txBody>
          <a:bodyPr wrap="square">
            <a:spAutoFit/>
          </a:bodyPr>
          <a:lstStyle/>
          <a:p>
            <a:r>
              <a:rPr lang="en-US" sz="2000" i="1" dirty="0"/>
              <a:t>Economic Growth and Stability</a:t>
            </a:r>
          </a:p>
          <a:p>
            <a:endParaRPr lang="en-US" sz="2000" i="1" dirty="0"/>
          </a:p>
          <a:p>
            <a:r>
              <a:rPr lang="en-US" sz="2000" b="1" dirty="0"/>
              <a:t>1. </a:t>
            </a:r>
            <a:r>
              <a:rPr lang="en-US" sz="2000" dirty="0"/>
              <a:t>Economic growth is a sustained increase in a country’s output of goods and services.</a:t>
            </a:r>
          </a:p>
          <a:p>
            <a:endParaRPr lang="en-US" sz="2000" dirty="0"/>
          </a:p>
        </p:txBody>
      </p:sp>
      <p:sp>
        <p:nvSpPr>
          <p:cNvPr id="5" name="Rectangle 4">
            <a:extLst>
              <a:ext uri="{FF2B5EF4-FFF2-40B4-BE49-F238E27FC236}">
                <a16:creationId xmlns:a16="http://schemas.microsoft.com/office/drawing/2014/main" id="{B8B53DB4-6628-3684-2448-D66987DAAABC}"/>
              </a:ext>
            </a:extLst>
          </p:cNvPr>
          <p:cNvSpPr/>
          <p:nvPr/>
        </p:nvSpPr>
        <p:spPr>
          <a:xfrm>
            <a:off x="596317" y="3075266"/>
            <a:ext cx="8787866" cy="2554545"/>
          </a:xfrm>
          <a:prstGeom prst="rect">
            <a:avLst/>
          </a:prstGeom>
        </p:spPr>
        <p:txBody>
          <a:bodyPr wrap="square">
            <a:spAutoFit/>
          </a:bodyPr>
          <a:lstStyle/>
          <a:p>
            <a:r>
              <a:rPr lang="en-US" sz="1600" b="1" dirty="0"/>
              <a:t>2. </a:t>
            </a:r>
            <a:r>
              <a:rPr lang="en-US" sz="1600" dirty="0"/>
              <a:t>GDP measures a country’s output of goods and services.</a:t>
            </a:r>
          </a:p>
          <a:p>
            <a:endParaRPr lang="en-US" sz="1600" dirty="0"/>
          </a:p>
          <a:p>
            <a:pPr marL="682625" lvl="1" indent="-225425"/>
            <a:r>
              <a:rPr lang="en-US" sz="1600" dirty="0"/>
              <a:t>a. Nominal GDP is the market value of all final goods and services produced in a country in a year.</a:t>
            </a:r>
          </a:p>
          <a:p>
            <a:pPr marL="682625" lvl="1" indent="-225425"/>
            <a:endParaRPr lang="en-US" sz="1600" dirty="0"/>
          </a:p>
          <a:p>
            <a:pPr marL="682625" lvl="1" indent="-225425"/>
            <a:r>
              <a:rPr lang="en-US" sz="1600" dirty="0"/>
              <a:t>b. Real GDP is the market value of all final goods and services produced within a country over a given period of time valued in a base year. That is, Real GDP = Nominal GDP adjusted for inflation.</a:t>
            </a:r>
          </a:p>
          <a:p>
            <a:pPr marL="682625" lvl="1" indent="-225425"/>
            <a:endParaRPr lang="en-US" sz="1600" dirty="0"/>
          </a:p>
          <a:p>
            <a:pPr lvl="2"/>
            <a:r>
              <a:rPr lang="en-US" sz="1600" dirty="0"/>
              <a:t>i. Market value is the current price of a good or service.</a:t>
            </a:r>
          </a:p>
          <a:p>
            <a:pPr lvl="2"/>
            <a:endParaRPr lang="en-US" sz="1600" dirty="0"/>
          </a:p>
        </p:txBody>
      </p:sp>
    </p:spTree>
    <p:extLst>
      <p:ext uri="{BB962C8B-B14F-4D97-AF65-F5344CB8AC3E}">
        <p14:creationId xmlns:p14="http://schemas.microsoft.com/office/powerpoint/2010/main" val="2203455223"/>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48861" y="668758"/>
            <a:ext cx="6782691" cy="461665"/>
          </a:xfrm>
          <a:prstGeom prst="rect">
            <a:avLst/>
          </a:prstGeom>
        </p:spPr>
        <p:txBody>
          <a:bodyPr wrap="square">
            <a:spAutoFit/>
          </a:bodyPr>
          <a:lstStyle/>
          <a:p>
            <a:r>
              <a:rPr lang="en-US" sz="2400" b="1" dirty="0">
                <a:latin typeface="Calibri" pitchFamily="34" charset="0"/>
                <a:cs typeface="Calibri" pitchFamily="34" charset="0"/>
              </a:rPr>
              <a:t>Session 8: Talking Points, Cont’d</a:t>
            </a:r>
          </a:p>
        </p:txBody>
      </p:sp>
      <p:sp>
        <p:nvSpPr>
          <p:cNvPr id="4" name="Rectangle 3"/>
          <p:cNvSpPr/>
          <p:nvPr/>
        </p:nvSpPr>
        <p:spPr>
          <a:xfrm>
            <a:off x="186000" y="1453589"/>
            <a:ext cx="3365665" cy="400110"/>
          </a:xfrm>
          <a:prstGeom prst="rect">
            <a:avLst/>
          </a:prstGeom>
        </p:spPr>
        <p:txBody>
          <a:bodyPr wrap="none">
            <a:spAutoFit/>
          </a:bodyPr>
          <a:lstStyle/>
          <a:p>
            <a:r>
              <a:rPr lang="en-US" sz="2000" i="1" dirty="0"/>
              <a:t>Economic Growth and Stability</a:t>
            </a:r>
          </a:p>
        </p:txBody>
      </p:sp>
      <p:sp>
        <p:nvSpPr>
          <p:cNvPr id="2" name="Rectangle 1"/>
          <p:cNvSpPr/>
          <p:nvPr/>
        </p:nvSpPr>
        <p:spPr>
          <a:xfrm>
            <a:off x="392362" y="5700906"/>
            <a:ext cx="7391400" cy="1015663"/>
          </a:xfrm>
          <a:prstGeom prst="rect">
            <a:avLst/>
          </a:prstGeom>
        </p:spPr>
        <p:txBody>
          <a:bodyPr wrap="square">
            <a:spAutoFit/>
          </a:bodyPr>
          <a:lstStyle/>
          <a:p>
            <a:pPr marL="231775" indent="-231775"/>
            <a:r>
              <a:rPr lang="en-US" sz="2000" b="1" dirty="0"/>
              <a:t>3. </a:t>
            </a:r>
            <a:r>
              <a:rPr lang="en-US" sz="2000" dirty="0"/>
              <a:t>The components of GDP are consumer spending (C), investment spending (I), government spending (G), and net exports (NX; exports minus imports)</a:t>
            </a:r>
          </a:p>
        </p:txBody>
      </p:sp>
      <p:sp>
        <p:nvSpPr>
          <p:cNvPr id="7" name="Rectangle 6"/>
          <p:cNvSpPr/>
          <p:nvPr/>
        </p:nvSpPr>
        <p:spPr>
          <a:xfrm>
            <a:off x="-351639" y="1915254"/>
            <a:ext cx="8001000" cy="3785652"/>
          </a:xfrm>
          <a:prstGeom prst="rect">
            <a:avLst/>
          </a:prstGeom>
        </p:spPr>
        <p:txBody>
          <a:bodyPr wrap="square">
            <a:spAutoFit/>
          </a:bodyPr>
          <a:lstStyle/>
          <a:p>
            <a:pPr marL="1087438" lvl="2" indent="-173038"/>
            <a:r>
              <a:rPr lang="en-US" sz="2000" dirty="0"/>
              <a:t>ii. Final goods and services are those that are for consumers. For example, tires that people buy to replace the tires on their cars are final goods, and they are counted as part of GDP. When Ford buys tires to place on new cars, the tires are not final goods, the car is. So, the tires are not counted separately as part of GDP. The car is counted as part of GDP. </a:t>
            </a:r>
          </a:p>
          <a:p>
            <a:pPr marL="1087438" lvl="2" indent="-173038"/>
            <a:endParaRPr lang="en-US" sz="2000" dirty="0"/>
          </a:p>
          <a:p>
            <a:pPr marL="1087438" lvl="2" indent="-173038"/>
            <a:r>
              <a:rPr lang="en-US" sz="2000" dirty="0"/>
              <a:t>iii. “Produced in a given country” means only goods and services produced within that country’s borders. For example, cars produced by Toyota in a plant in Kentucky are counted as part of U.S. GDP. However, cars produced by Ford in Slovakia are not counted as part of U.S. GDP.</a:t>
            </a:r>
          </a:p>
        </p:txBody>
      </p:sp>
    </p:spTree>
    <p:extLst>
      <p:ext uri="{BB962C8B-B14F-4D97-AF65-F5344CB8AC3E}">
        <p14:creationId xmlns:p14="http://schemas.microsoft.com/office/powerpoint/2010/main" val="1857725936"/>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1825</Words>
  <Application>Microsoft Office PowerPoint</Application>
  <PresentationFormat>Widescreen</PresentationFormat>
  <Paragraphs>165</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Times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Geiger, Amanda</dc:creator>
  <cp:lastModifiedBy>Geiger, Amanda</cp:lastModifiedBy>
  <cp:revision>1</cp:revision>
  <dcterms:created xsi:type="dcterms:W3CDTF">2023-10-20T14:32:00Z</dcterms:created>
  <dcterms:modified xsi:type="dcterms:W3CDTF">2023-10-20T14:42:14Z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269c60-0483-4c57-9e8c-3779d6900235_Enabled">
    <vt:lpwstr>true</vt:lpwstr>
  </property>
  <property fmtid="{D5CDD505-2E9C-101B-9397-08002B2CF9AE}" pid="3" name="MSIP_Label_65269c60-0483-4c57-9e8c-3779d6900235_SetDate">
    <vt:lpwstr>2023-10-20T14:42:14Z</vt:lpwstr>
  </property>
  <property fmtid="{D5CDD505-2E9C-101B-9397-08002B2CF9AE}" pid="4" name="MSIP_Label_65269c60-0483-4c57-9e8c-3779d6900235_Method">
    <vt:lpwstr>Privileged</vt:lpwstr>
  </property>
  <property fmtid="{D5CDD505-2E9C-101B-9397-08002B2CF9AE}" pid="5" name="MSIP_Label_65269c60-0483-4c57-9e8c-3779d6900235_Name">
    <vt:lpwstr>65269c60-0483-4c57-9e8c-3779d6900235</vt:lpwstr>
  </property>
  <property fmtid="{D5CDD505-2E9C-101B-9397-08002B2CF9AE}" pid="6" name="MSIP_Label_65269c60-0483-4c57-9e8c-3779d6900235_SiteId">
    <vt:lpwstr>b397c653-5b19-463f-b9fc-af658ded9128</vt:lpwstr>
  </property>
  <property fmtid="{D5CDD505-2E9C-101B-9397-08002B2CF9AE}" pid="7" name="MSIP_Label_65269c60-0483-4c57-9e8c-3779d6900235_ActionId">
    <vt:lpwstr>11faf3ff-f3e2-4584-8c85-d767b55c950c</vt:lpwstr>
  </property>
  <property fmtid="{D5CDD505-2E9C-101B-9397-08002B2CF9AE}" pid="8" name="MSIP_Label_65269c60-0483-4c57-9e8c-3779d6900235_ContentBits">
    <vt:lpwstr>0</vt:lpwstr>
  </property>
</Properties>
</file>