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9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0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1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0801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0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3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2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22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6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3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76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6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7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5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A93577-C6CE-3874-0812-6F02BD54D3C2}"/>
              </a:ext>
            </a:extLst>
          </p:cNvPr>
          <p:cNvSpPr/>
          <p:nvPr/>
        </p:nvSpPr>
        <p:spPr>
          <a:xfrm>
            <a:off x="4343895" y="1930401"/>
            <a:ext cx="36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Talking Points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528F28-0E6C-C242-6820-D81CD9E13322}"/>
              </a:ext>
            </a:extLst>
          </p:cNvPr>
          <p:cNvSpPr/>
          <p:nvPr/>
        </p:nvSpPr>
        <p:spPr>
          <a:xfrm>
            <a:off x="3241127" y="1407181"/>
            <a:ext cx="586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SESSION 7: MARKET STRUCTURES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0C0515-72DA-4769-638C-6FAEC8200661}"/>
              </a:ext>
            </a:extLst>
          </p:cNvPr>
          <p:cNvSpPr/>
          <p:nvPr/>
        </p:nvSpPr>
        <p:spPr>
          <a:xfrm>
            <a:off x="674615" y="2247507"/>
            <a:ext cx="8534400" cy="461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Market Structures: Perfect Competition</a:t>
            </a:r>
          </a:p>
          <a:p>
            <a:pPr lvl="1">
              <a:lnSpc>
                <a:spcPct val="114000"/>
              </a:lnSpc>
            </a:pPr>
            <a:r>
              <a:rPr lang="en-US" sz="2000" b="1" dirty="0"/>
              <a:t>1. </a:t>
            </a:r>
            <a:r>
              <a:rPr lang="en-US" sz="2000" dirty="0"/>
              <a:t>The following exist in perfectly competitive markets:</a:t>
            </a:r>
          </a:p>
          <a:p>
            <a:pPr lvl="2">
              <a:lnSpc>
                <a:spcPct val="114000"/>
              </a:lnSpc>
            </a:pPr>
            <a:r>
              <a:rPr lang="en-US" sz="2000" dirty="0"/>
              <a:t>a. Many firms produce essentially identical products.</a:t>
            </a:r>
          </a:p>
          <a:p>
            <a:pPr marL="1146175" lvl="2" indent="-231775">
              <a:lnSpc>
                <a:spcPct val="114000"/>
              </a:lnSpc>
            </a:pPr>
            <a:r>
              <a:rPr lang="en-US" sz="2000" dirty="0"/>
              <a:t>b. Businesses enter and exit the market with ease—that is, there are no barriers to entry or exit.</a:t>
            </a:r>
          </a:p>
          <a:p>
            <a:pPr marL="1146175" lvl="2" indent="-231775">
              <a:lnSpc>
                <a:spcPct val="114000"/>
              </a:lnSpc>
            </a:pPr>
            <a:r>
              <a:rPr lang="en-US" sz="2000" dirty="0"/>
              <a:t>c. Individual firms are “price-takers”—that is, they have no power over their output price.</a:t>
            </a:r>
          </a:p>
          <a:p>
            <a:pPr lvl="2">
              <a:lnSpc>
                <a:spcPct val="114000"/>
              </a:lnSpc>
            </a:pPr>
            <a:r>
              <a:rPr lang="en-US" sz="2000" dirty="0"/>
              <a:t>d. The market sets the price in the short run.</a:t>
            </a:r>
          </a:p>
          <a:p>
            <a:pPr lvl="2">
              <a:lnSpc>
                <a:spcPct val="114000"/>
              </a:lnSpc>
            </a:pPr>
            <a:r>
              <a:rPr lang="en-US" sz="2000" dirty="0"/>
              <a:t>e. In the long run,</a:t>
            </a:r>
          </a:p>
          <a:p>
            <a:pPr marL="1539875" lvl="3" indent="-168275">
              <a:lnSpc>
                <a:spcPct val="114000"/>
              </a:lnSpc>
            </a:pPr>
            <a:r>
              <a:rPr lang="en-US" sz="2000" dirty="0"/>
              <a:t>i. firms enter an industry when economic profits cause supply to shift to the right or</a:t>
            </a:r>
          </a:p>
          <a:p>
            <a:pPr marL="1597025" lvl="3" indent="-225425">
              <a:lnSpc>
                <a:spcPct val="114000"/>
              </a:lnSpc>
            </a:pPr>
            <a:r>
              <a:rPr lang="en-US" sz="2000" dirty="0"/>
              <a:t>ii. firms leave an industry when economic losses cause supply to shift to the left.</a:t>
            </a:r>
          </a:p>
        </p:txBody>
      </p:sp>
    </p:spTree>
    <p:extLst>
      <p:ext uri="{BB962C8B-B14F-4D97-AF65-F5344CB8AC3E}">
        <p14:creationId xmlns:p14="http://schemas.microsoft.com/office/powerpoint/2010/main" val="342994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4019" y="2228626"/>
            <a:ext cx="7467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2. </a:t>
            </a:r>
            <a:r>
              <a:rPr lang="en-US" sz="2000" dirty="0"/>
              <a:t>The following occur as a result of perfect competition:</a:t>
            </a:r>
          </a:p>
          <a:p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Consumers get the lowest price possible.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Productive efficiency: Firms are forced to produce in the least-costly manner possible.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Allocative efficiency: The market sets the equilibrium quantity.</a:t>
            </a:r>
          </a:p>
          <a:p>
            <a:pPr lvl="1"/>
            <a:endParaRPr lang="en-US" sz="2000" dirty="0"/>
          </a:p>
          <a:p>
            <a:pPr marL="231775" indent="-231775"/>
            <a:r>
              <a:rPr lang="en-US" sz="2000" b="1" dirty="0"/>
              <a:t>3. </a:t>
            </a:r>
            <a:r>
              <a:rPr lang="en-US" sz="2000" dirty="0"/>
              <a:t>The “invisible hand” of the market refers to the market’s ability to respond to changes in society’s values by automatically reallocating resources toward more-desired goods.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85016" y="629483"/>
            <a:ext cx="586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7: Talking Points, Cont’d</a:t>
            </a:r>
          </a:p>
        </p:txBody>
      </p:sp>
      <p:sp>
        <p:nvSpPr>
          <p:cNvPr id="3" name="Rectangle 2"/>
          <p:cNvSpPr/>
          <p:nvPr/>
        </p:nvSpPr>
        <p:spPr>
          <a:xfrm>
            <a:off x="342453" y="1501418"/>
            <a:ext cx="42423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Market Structures: Perfect Competition</a:t>
            </a:r>
          </a:p>
        </p:txBody>
      </p:sp>
    </p:spTree>
    <p:extLst>
      <p:ext uri="{BB962C8B-B14F-4D97-AF65-F5344CB8AC3E}">
        <p14:creationId xmlns:p14="http://schemas.microsoft.com/office/powerpoint/2010/main" val="426757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45049" y="659453"/>
            <a:ext cx="807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Session 7: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399826" y="1505601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Other Market Structures</a:t>
            </a:r>
          </a:p>
          <a:p>
            <a:endParaRPr lang="en-US" sz="1400" i="1" dirty="0"/>
          </a:p>
          <a:p>
            <a:r>
              <a:rPr lang="en-US" sz="2000" b="1" dirty="0"/>
              <a:t>1. </a:t>
            </a:r>
            <a:r>
              <a:rPr lang="en-US" sz="2000" dirty="0"/>
              <a:t>There are other market structures—with varying levels of competition.</a:t>
            </a:r>
          </a:p>
          <a:p>
            <a:pPr marL="231775" indent="-231775">
              <a:buAutoNum type="arabicPeriod"/>
            </a:pPr>
            <a:endParaRPr lang="en-US" sz="1400" dirty="0"/>
          </a:p>
          <a:p>
            <a:pPr marL="231775" indent="-231775"/>
            <a:r>
              <a:rPr lang="en-US" sz="2000" b="1" dirty="0"/>
              <a:t>2. </a:t>
            </a:r>
            <a:r>
              <a:rPr lang="en-US" sz="2000" dirty="0"/>
              <a:t>The market structure with the least amount of competition is a monopoly. A monopoly is a single firm that</a:t>
            </a:r>
          </a:p>
          <a:p>
            <a:pPr marL="231775" indent="-231775"/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produces a product with no close substitutes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is protected by insurmountable barriers to entry.</a:t>
            </a:r>
          </a:p>
          <a:p>
            <a:pPr lvl="1"/>
            <a:endParaRPr lang="en-US" sz="1400" dirty="0"/>
          </a:p>
          <a:p>
            <a:r>
              <a:rPr lang="en-US" sz="2000" b="1" dirty="0"/>
              <a:t>3. </a:t>
            </a:r>
            <a:r>
              <a:rPr lang="en-US" sz="2000" dirty="0"/>
              <a:t>Barriers to entry are obstacles that limit the ability of new firms to enter a market.</a:t>
            </a:r>
          </a:p>
          <a:p>
            <a:endParaRPr lang="en-US" sz="1400" dirty="0"/>
          </a:p>
          <a:p>
            <a:r>
              <a:rPr lang="en-US" sz="2000" b="1" dirty="0"/>
              <a:t>4. </a:t>
            </a:r>
            <a:r>
              <a:rPr lang="en-US" sz="2000" dirty="0"/>
              <a:t>Monopolies are “price-makers.” They have complete control over their output price because they have complete control over supply (the quantity produced).</a:t>
            </a:r>
          </a:p>
        </p:txBody>
      </p:sp>
    </p:spTree>
    <p:extLst>
      <p:ext uri="{BB962C8B-B14F-4D97-AF65-F5344CB8AC3E}">
        <p14:creationId xmlns:p14="http://schemas.microsoft.com/office/powerpoint/2010/main" val="345473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19500" y="651173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7: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181087" y="1392537"/>
            <a:ext cx="2707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Other Market Structures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499" y="1792647"/>
            <a:ext cx="10046299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n-US" sz="2000" b="1" dirty="0"/>
              <a:t>5. </a:t>
            </a:r>
            <a:r>
              <a:rPr lang="en-US" sz="2000" dirty="0"/>
              <a:t>Monopolies increase the price of their output by restricting their production (output).</a:t>
            </a:r>
          </a:p>
          <a:p>
            <a:pPr marL="231775" indent="-231775"/>
            <a:endParaRPr lang="en-US" sz="1400" dirty="0"/>
          </a:p>
          <a:p>
            <a:r>
              <a:rPr lang="en-US" sz="2000" b="1" dirty="0"/>
              <a:t>6. </a:t>
            </a:r>
            <a:r>
              <a:rPr lang="en-US" sz="2000" dirty="0"/>
              <a:t>The following occur as a result of a monopoly: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Prices are higher and output is lower than with perfect competition; therefore, the output level chosen is not allocatively efficient.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Productive efficiency is not necessary for the firm to survive.</a:t>
            </a:r>
          </a:p>
          <a:p>
            <a:pPr lvl="1"/>
            <a:endParaRPr lang="en-US" sz="1400" dirty="0"/>
          </a:p>
          <a:p>
            <a:pPr marL="231775" indent="-231775"/>
            <a:r>
              <a:rPr lang="en-US" sz="2000" b="1" dirty="0"/>
              <a:t>7. </a:t>
            </a:r>
            <a:r>
              <a:rPr lang="en-US" sz="2000" dirty="0"/>
              <a:t>The monopolistic competitive market structure is similar to the perfectly competitive market structure except there is some non-price competition due to product differentiation in the former.</a:t>
            </a:r>
          </a:p>
          <a:p>
            <a:pPr marL="231775" indent="-231775"/>
            <a:endParaRPr lang="en-US" sz="1400" dirty="0"/>
          </a:p>
          <a:p>
            <a:pPr marL="231775" indent="-231775"/>
            <a:r>
              <a:rPr lang="en-US" sz="2000" b="1" dirty="0"/>
              <a:t>8. </a:t>
            </a:r>
            <a:r>
              <a:rPr lang="en-US" sz="2000" dirty="0"/>
              <a:t>The oligopolistic market structure is similar to the monopolistic market structure except price leadership is used to set prices and there is extensive non-price competition (advertising and product development) in the former.</a:t>
            </a:r>
          </a:p>
        </p:txBody>
      </p:sp>
    </p:spTree>
    <p:extLst>
      <p:ext uri="{BB962C8B-B14F-4D97-AF65-F5344CB8AC3E}">
        <p14:creationId xmlns:p14="http://schemas.microsoft.com/office/powerpoint/2010/main" val="545578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67100" y="651173"/>
            <a:ext cx="495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  <a:cs typeface="Calibri" pitchFamily="34" charset="0"/>
              </a:rPr>
              <a:t>Session 7: Talking Points, Cont’d</a:t>
            </a:r>
          </a:p>
        </p:txBody>
      </p:sp>
      <p:sp>
        <p:nvSpPr>
          <p:cNvPr id="4" name="Rectangle 3"/>
          <p:cNvSpPr/>
          <p:nvPr/>
        </p:nvSpPr>
        <p:spPr>
          <a:xfrm>
            <a:off x="256391" y="1703724"/>
            <a:ext cx="27075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Other Market Structures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56391" y="2407921"/>
            <a:ext cx="108777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/>
            <a:r>
              <a:rPr lang="en-US" sz="2000" b="1" dirty="0"/>
              <a:t>9. </a:t>
            </a:r>
            <a:r>
              <a:rPr lang="en-US" sz="2000" dirty="0"/>
              <a:t>Collusion is an agreement among firms in a market about quantities to produce or prices to charge.</a:t>
            </a:r>
          </a:p>
          <a:p>
            <a:endParaRPr lang="en-US" sz="2000" dirty="0"/>
          </a:p>
          <a:p>
            <a:pPr marL="288925" indent="-288925"/>
            <a:r>
              <a:rPr lang="en-US" sz="2000" b="1" dirty="0"/>
              <a:t>10. </a:t>
            </a:r>
            <a:r>
              <a:rPr lang="en-US" sz="2000" dirty="0"/>
              <a:t>If businesses are truly seeking long-run economic profits, they would much prefer to operate at the monopoly end of the market structure spectrum. Long-run economic profits are much more likely there than in the more-competitive market structures.</a:t>
            </a:r>
          </a:p>
          <a:p>
            <a:endParaRPr lang="en-US" sz="2000" dirty="0"/>
          </a:p>
          <a:p>
            <a:pPr marL="288925" indent="-288925"/>
            <a:r>
              <a:rPr lang="en-US" sz="2000" b="1" dirty="0"/>
              <a:t>11. </a:t>
            </a:r>
            <a:r>
              <a:rPr lang="en-US" sz="2000" dirty="0"/>
              <a:t>Monopolistic competitive markets tend to be dominated by sole proprietorships and partnerships, while oligopolistic markets tend to be dominated by corporations.</a:t>
            </a:r>
          </a:p>
        </p:txBody>
      </p:sp>
    </p:spTree>
    <p:extLst>
      <p:ext uri="{BB962C8B-B14F-4D97-AF65-F5344CB8AC3E}">
        <p14:creationId xmlns:p14="http://schemas.microsoft.com/office/powerpoint/2010/main" val="404293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555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2023-10-20T14:26:23Z</dcterms:created>
  <dcterms:modified xsi:type="dcterms:W3CDTF">2023-10-20T14:31:45Z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2023-10-20T14:31:45Z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7220ffb2-ba06-4549-a652-879d3108b91a</vt:lpwstr>
  </property>
  <property fmtid="{D5CDD505-2E9C-101B-9397-08002B2CF9AE}" pid="8" name="MSIP_Label_65269c60-0483-4c57-9e8c-3779d6900235_ContentBits">
    <vt:lpwstr>0</vt:lpwstr>
  </property>
</Properties>
</file>