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4" r:id="rId5"/>
    <p:sldId id="265" r:id="rId6"/>
    <p:sldId id="26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3674-2E95-4399-9130-0DE3CAA288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4AABA9-6955-41E4-A0BC-820D6E490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DABCDE60-5419-4C17-A3BB-07716004D2F1}"/>
              </a:ext>
            </a:extLst>
          </p:cNvPr>
          <p:cNvPicPr>
            <a:picLocks noChangeAspect="1"/>
          </p:cNvPicPr>
          <p:nvPr userDrawn="1"/>
        </p:nvPicPr>
        <p:blipFill>
          <a:blip r:embed="rId2"/>
          <a:stretch>
            <a:fillRect/>
          </a:stretch>
        </p:blipFill>
        <p:spPr>
          <a:xfrm>
            <a:off x="2571750" y="1695451"/>
            <a:ext cx="2476500" cy="2714625"/>
          </a:xfrm>
          <a:prstGeom prst="rect">
            <a:avLst/>
          </a:prstGeom>
        </p:spPr>
      </p:pic>
    </p:spTree>
    <p:extLst>
      <p:ext uri="{BB962C8B-B14F-4D97-AF65-F5344CB8AC3E}">
        <p14:creationId xmlns:p14="http://schemas.microsoft.com/office/powerpoint/2010/main" val="1690999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3C65-DC31-428C-8242-DEBD55C29E5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529-D393-4976-BEFD-5245A72D2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61389-AC65-441F-AC33-49C4207792BD}"/>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FF3A3C7A-60B5-4D5E-BA0F-52B89EF35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D1A02-57E0-4521-BE12-5D2A4903AAE2}"/>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55687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A2E6F-CACD-4F5C-8AB3-4A19620049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CDE81-2270-4040-853F-E48B9C680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D0989-35DD-42B9-837E-B0A25B37D559}"/>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B0919C5A-67E1-4E07-9BE3-A7CD0B0F3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855B0-2845-40E1-A1C8-D7C264F53761}"/>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991169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5" name="Rectangle 11"/>
          <p:cNvSpPr>
            <a:spLocks noChangeArrowheads="1"/>
          </p:cNvSpPr>
          <p:nvPr/>
        </p:nvSpPr>
        <p:spPr bwMode="auto">
          <a:xfrm>
            <a:off x="-704851" y="-539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6" name="Rectangle 12"/>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3"/>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20"/>
          <p:cNvSpPr>
            <a:spLocks noChangeArrowheads="1"/>
          </p:cNvSpPr>
          <p:nvPr userDrawn="1"/>
        </p:nvSpPr>
        <p:spPr bwMode="auto">
          <a:xfrm>
            <a:off x="12075584" y="269716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18" name="Text Placeholder 17"/>
          <p:cNvSpPr>
            <a:spLocks noGrp="1"/>
          </p:cNvSpPr>
          <p:nvPr>
            <p:ph type="body" sz="quarter" idx="11"/>
          </p:nvPr>
        </p:nvSpPr>
        <p:spPr>
          <a:xfrm>
            <a:off x="711200" y="3159944"/>
            <a:ext cx="10769600" cy="1793056"/>
          </a:xfrm>
        </p:spPr>
        <p:txBody>
          <a:bodyPr/>
          <a:lstStyle>
            <a:lvl1pPr marL="0" indent="0" algn="ctr">
              <a:buNone/>
              <a:defRPr sz="4800" b="1" spc="-200">
                <a:solidFill>
                  <a:srgbClr val="C07C1A"/>
                </a:solidFill>
              </a:defRPr>
            </a:lvl1pPr>
          </a:lstStyle>
          <a:p>
            <a:pPr lvl="0"/>
            <a:r>
              <a:rPr lang="en-US"/>
              <a:t>Click to edit Master text styles</a:t>
            </a:r>
          </a:p>
        </p:txBody>
      </p:sp>
    </p:spTree>
    <p:extLst>
      <p:ext uri="{BB962C8B-B14F-4D97-AF65-F5344CB8AC3E}">
        <p14:creationId xmlns:p14="http://schemas.microsoft.com/office/powerpoint/2010/main" val="188078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0" y="6096001"/>
            <a:ext cx="12192000" cy="7773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0"/>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11"/>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9" name="Rectangle 13"/>
          <p:cNvSpPr>
            <a:spLocks noChangeArrowheads="1"/>
          </p:cNvSpPr>
          <p:nvPr userDrawn="1"/>
        </p:nvSpPr>
        <p:spPr bwMode="auto">
          <a:xfrm>
            <a:off x="-996951" y="376240"/>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4099" name="Rectangle 3"/>
          <p:cNvSpPr>
            <a:spLocks noGrp="1" noChangeArrowheads="1"/>
          </p:cNvSpPr>
          <p:nvPr>
            <p:ph type="ctrTitle" hasCustomPrompt="1"/>
          </p:nvPr>
        </p:nvSpPr>
        <p:spPr>
          <a:xfrm>
            <a:off x="2133600" y="2413000"/>
            <a:ext cx="8737600" cy="2870200"/>
          </a:xfrm>
        </p:spPr>
        <p:txBody>
          <a:bodyPr/>
          <a:lstStyle>
            <a:lvl1pPr algn="l">
              <a:defRPr sz="4800" b="1">
                <a:solidFill>
                  <a:srgbClr val="021C6E"/>
                </a:solidFill>
              </a:defRPr>
            </a:lvl1pPr>
          </a:lstStyle>
          <a:p>
            <a:r>
              <a:rPr lang="en-US" dirty="0"/>
              <a:t>Title</a:t>
            </a:r>
          </a:p>
        </p:txBody>
      </p:sp>
      <p:sp>
        <p:nvSpPr>
          <p:cNvPr id="13" name="Text Placeholder 12"/>
          <p:cNvSpPr>
            <a:spLocks noGrp="1"/>
          </p:cNvSpPr>
          <p:nvPr>
            <p:ph type="body" sz="quarter" idx="10"/>
          </p:nvPr>
        </p:nvSpPr>
        <p:spPr>
          <a:xfrm>
            <a:off x="2133600" y="5359401"/>
            <a:ext cx="8737600" cy="914399"/>
          </a:xfrm>
        </p:spPr>
        <p:txBody>
          <a:bodyPr/>
          <a:lstStyle>
            <a:lvl1pPr marL="0" indent="0">
              <a:lnSpc>
                <a:spcPct val="90000"/>
              </a:lnSpc>
              <a:buNone/>
              <a:defRPr sz="2667" baseline="0">
                <a:solidFill>
                  <a:srgbClr val="606060"/>
                </a:solidFill>
              </a:defRPr>
            </a:lvl1pPr>
            <a:lvl2pPr marL="609585" indent="0">
              <a:buNone/>
              <a:defRPr/>
            </a:lvl2pPr>
          </a:lstStyle>
          <a:p>
            <a:pPr lvl="0"/>
            <a:r>
              <a:rPr lang="en-US"/>
              <a:t>Click to edit Master text styles</a:t>
            </a:r>
          </a:p>
        </p:txBody>
      </p:sp>
      <p:sp>
        <p:nvSpPr>
          <p:cNvPr id="3" name="Rectangle 2"/>
          <p:cNvSpPr/>
          <p:nvPr userDrawn="1"/>
        </p:nvSpPr>
        <p:spPr bwMode="auto">
          <a:xfrm>
            <a:off x="0" y="0"/>
            <a:ext cx="12192000" cy="1397000"/>
          </a:xfrm>
          <a:prstGeom prst="rect">
            <a:avLst/>
          </a:prstGeom>
          <a:solidFill>
            <a:srgbClr val="02245A"/>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pitchFamily="-65" charset="0"/>
            </a:endParaRPr>
          </a:p>
        </p:txBody>
      </p:sp>
      <p:pic>
        <p:nvPicPr>
          <p:cNvPr id="11" name="Picture 10">
            <a:extLst>
              <a:ext uri="{FF2B5EF4-FFF2-40B4-BE49-F238E27FC236}">
                <a16:creationId xmlns:a16="http://schemas.microsoft.com/office/drawing/2014/main" id="{2C220FC9-5F76-DE47-8977-C926F8A0477F}"/>
              </a:ext>
            </a:extLst>
          </p:cNvPr>
          <p:cNvPicPr>
            <a:picLocks noChangeAspect="1"/>
          </p:cNvPicPr>
          <p:nvPr userDrawn="1"/>
        </p:nvPicPr>
        <p:blipFill>
          <a:blip r:embed="rId2"/>
          <a:stretch>
            <a:fillRect/>
          </a:stretch>
        </p:blipFill>
        <p:spPr>
          <a:xfrm>
            <a:off x="309723" y="237836"/>
            <a:ext cx="5887877" cy="925429"/>
          </a:xfrm>
          <a:prstGeom prst="rect">
            <a:avLst/>
          </a:prstGeom>
        </p:spPr>
      </p:pic>
    </p:spTree>
    <p:extLst>
      <p:ext uri="{BB962C8B-B14F-4D97-AF65-F5344CB8AC3E}">
        <p14:creationId xmlns:p14="http://schemas.microsoft.com/office/powerpoint/2010/main" val="58797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579D-CEF8-4FDA-BB36-D04FF7AF5186}"/>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C420F2E-9840-4936-A424-A2E0C0435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D632F-340D-41AF-AF95-A6787358A6E9}"/>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24A163AE-76B0-4FB6-8337-EA8EA29F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6CEB8-2BD3-40AE-BF3E-FD953EF19E4C}"/>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88192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5671-E67C-49F3-AF60-9499A54C8C2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C5B46-1E66-4CD1-AA54-59897C8C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D7671-0CF8-466E-BE34-511B5F7F797F}"/>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2315EC25-D8DC-46A7-950C-A5506518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31C9A0-BA45-47B1-BF2D-3BFB52D7008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598525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33F-5B25-49BD-B2C8-11DD6DC82E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4EBABD2-4A72-491B-8790-BA6252CAF7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CB9952-1613-4850-BDB9-EF10DCD2A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8BC6F-44C5-4FA3-BC71-ECDFE6278216}"/>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DEA62C9B-0701-49C4-B87B-03F9B828C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1E24F-3D43-40A1-8705-2DDB7D59596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610663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AF24-48BF-40C1-B1E4-19B4139C640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8091A1E-CF50-4D4A-840C-AE40D82DA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599FF-A9DB-49DC-8F20-8DC4ACBB5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90954C-DE30-4D75-9E0D-DD34A35AC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BFD128-F926-45C5-BC36-8F5B733607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C018A6-75B1-4366-A92D-BB1741C1BD7E}"/>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8" name="Footer Placeholder 7">
            <a:extLst>
              <a:ext uri="{FF2B5EF4-FFF2-40B4-BE49-F238E27FC236}">
                <a16:creationId xmlns:a16="http://schemas.microsoft.com/office/drawing/2014/main" id="{C4BDD6AA-17B3-4C8A-A4B8-4157EFE9E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C44DB-F312-4627-B92C-EE919888975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482280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42-71A5-4053-9528-6B9F5B7C07F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15259-B6E1-48A4-BA0F-66CFD186B865}"/>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4" name="Footer Placeholder 3">
            <a:extLst>
              <a:ext uri="{FF2B5EF4-FFF2-40B4-BE49-F238E27FC236}">
                <a16:creationId xmlns:a16="http://schemas.microsoft.com/office/drawing/2014/main" id="{9DD742A8-33D7-4DFD-9733-9E699CD8C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A30F65-220C-41EE-9477-2994A9C47F9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903091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7DE66-AF54-4DC7-BEEC-60D79A775ADE}"/>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3" name="Footer Placeholder 2">
            <a:extLst>
              <a:ext uri="{FF2B5EF4-FFF2-40B4-BE49-F238E27FC236}">
                <a16:creationId xmlns:a16="http://schemas.microsoft.com/office/drawing/2014/main" id="{8DBAD681-32AB-477F-B377-8996B8B1E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7B21F-1E86-4D5E-A496-32108E723D1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4151002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97F0-8DD7-4E67-A1EE-E74D98C3E9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7E7FE-77F5-4BFB-813B-F2CBF1C78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4EA59A-8CFB-40FC-8AE6-00BFAC75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CF6ED4-53FA-4FD9-BF9F-B05BBD62E693}"/>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22E19F1B-3FFA-4322-BF9B-AD4B92DBB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E5F4C-9C6C-42A2-82F9-DF0F89AAEC4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801765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572-8437-4174-BC85-6090EF7C09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088997-21CF-4066-88D8-4FE6A843B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AF810C-0C10-473B-B79B-52643E91F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E0EF2-3B34-47D5-8BF8-16B35C0184DA}"/>
              </a:ext>
            </a:extLst>
          </p:cNvPr>
          <p:cNvSpPr>
            <a:spLocks noGrp="1"/>
          </p:cNvSpPr>
          <p:nvPr>
            <p:ph type="dt" sz="half" idx="10"/>
          </p:nvPr>
        </p:nvSpPr>
        <p:spPr/>
        <p:txBody>
          <a:bodyPr/>
          <a:lstStyle/>
          <a:p>
            <a:fld id="{F31120B2-519F-4254-9883-746F1776B879}" type="datetimeFigureOut">
              <a:rPr lang="en-US" smtClean="0"/>
              <a:t>10/20/2023</a:t>
            </a:fld>
            <a:endParaRPr lang="en-US"/>
          </a:p>
        </p:txBody>
      </p:sp>
      <p:sp>
        <p:nvSpPr>
          <p:cNvPr id="6" name="Footer Placeholder 5">
            <a:extLst>
              <a:ext uri="{FF2B5EF4-FFF2-40B4-BE49-F238E27FC236}">
                <a16:creationId xmlns:a16="http://schemas.microsoft.com/office/drawing/2014/main" id="{1143A9AE-F15E-4229-A659-4FB2EFD38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084E4-290D-4366-98E8-109B7FE40C68}"/>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98560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426203-BA22-4FB6-8C76-E4ABB2789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FB801-FD98-4BB6-BE58-96CC85870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120B2-519F-4254-9883-746F1776B879}" type="datetimeFigureOut">
              <a:rPr lang="en-US" smtClean="0"/>
              <a:t>10/20/2023</a:t>
            </a:fld>
            <a:endParaRPr lang="en-US"/>
          </a:p>
        </p:txBody>
      </p:sp>
      <p:sp>
        <p:nvSpPr>
          <p:cNvPr id="5" name="Footer Placeholder 4">
            <a:extLst>
              <a:ext uri="{FF2B5EF4-FFF2-40B4-BE49-F238E27FC236}">
                <a16:creationId xmlns:a16="http://schemas.microsoft.com/office/drawing/2014/main" id="{D87C3718-4FBE-4091-983C-9AFEF4A7E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E8CB-F8DB-4BD8-B9BD-44B87D8C47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D127C-BAFC-4CC9-9921-E12C420B6E62}" type="slidenum">
              <a:rPr lang="en-US" smtClean="0"/>
              <a:t>‹#›</a:t>
            </a:fld>
            <a:endParaRPr lang="en-US"/>
          </a:p>
        </p:txBody>
      </p:sp>
      <p:pic>
        <p:nvPicPr>
          <p:cNvPr id="8" name="Picture 7">
            <a:extLst>
              <a:ext uri="{FF2B5EF4-FFF2-40B4-BE49-F238E27FC236}">
                <a16:creationId xmlns:a16="http://schemas.microsoft.com/office/drawing/2014/main" id="{8ECFFCB6-5DD8-429B-9D56-EBADD517507D}"/>
              </a:ext>
            </a:extLst>
          </p:cNvPr>
          <p:cNvPicPr>
            <a:picLocks noChangeAspect="1"/>
          </p:cNvPicPr>
          <p:nvPr userDrawn="1"/>
        </p:nvPicPr>
        <p:blipFill>
          <a:blip r:embed="rId15"/>
          <a:stretch>
            <a:fillRect/>
          </a:stretch>
        </p:blipFill>
        <p:spPr>
          <a:xfrm>
            <a:off x="1" y="0"/>
            <a:ext cx="12192000" cy="1298561"/>
          </a:xfrm>
          <a:prstGeom prst="rect">
            <a:avLst/>
          </a:prstGeom>
        </p:spPr>
      </p:pic>
    </p:spTree>
    <p:extLst>
      <p:ext uri="{BB962C8B-B14F-4D97-AF65-F5344CB8AC3E}">
        <p14:creationId xmlns:p14="http://schemas.microsoft.com/office/powerpoint/2010/main" val="2103725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6D2FAA-AC88-7F5B-A8AE-AE55846AC2A3}"/>
              </a:ext>
            </a:extLst>
          </p:cNvPr>
          <p:cNvSpPr/>
          <p:nvPr/>
        </p:nvSpPr>
        <p:spPr>
          <a:xfrm>
            <a:off x="2686050" y="1407181"/>
            <a:ext cx="6819900" cy="523220"/>
          </a:xfrm>
          <a:prstGeom prst="rect">
            <a:avLst/>
          </a:prstGeom>
        </p:spPr>
        <p:txBody>
          <a:bodyPr wrap="square">
            <a:spAutoFit/>
          </a:bodyPr>
          <a:lstStyle/>
          <a:p>
            <a:pPr algn="ctr"/>
            <a:r>
              <a:rPr lang="en-US" sz="2800" b="1" dirty="0"/>
              <a:t>SESSION 6: Market Failures</a:t>
            </a:r>
          </a:p>
        </p:txBody>
      </p:sp>
      <p:sp>
        <p:nvSpPr>
          <p:cNvPr id="3" name="Rectangle 2">
            <a:extLst>
              <a:ext uri="{FF2B5EF4-FFF2-40B4-BE49-F238E27FC236}">
                <a16:creationId xmlns:a16="http://schemas.microsoft.com/office/drawing/2014/main" id="{B6A93577-C6CE-3874-0812-6F02BD54D3C2}"/>
              </a:ext>
            </a:extLst>
          </p:cNvPr>
          <p:cNvSpPr/>
          <p:nvPr/>
        </p:nvSpPr>
        <p:spPr>
          <a:xfrm>
            <a:off x="4343895" y="1930401"/>
            <a:ext cx="3661864" cy="523220"/>
          </a:xfrm>
          <a:prstGeom prst="rect">
            <a:avLst/>
          </a:prstGeom>
        </p:spPr>
        <p:txBody>
          <a:bodyPr wrap="square">
            <a:spAutoFit/>
          </a:bodyPr>
          <a:lstStyle/>
          <a:p>
            <a:pPr algn="ctr"/>
            <a:r>
              <a:rPr lang="en-US" sz="2800" b="1" dirty="0"/>
              <a:t>Talking Points</a:t>
            </a:r>
            <a:endParaRPr lang="en-US" sz="2800" dirty="0"/>
          </a:p>
        </p:txBody>
      </p:sp>
      <p:sp>
        <p:nvSpPr>
          <p:cNvPr id="4" name="Rectangle 3">
            <a:extLst>
              <a:ext uri="{FF2B5EF4-FFF2-40B4-BE49-F238E27FC236}">
                <a16:creationId xmlns:a16="http://schemas.microsoft.com/office/drawing/2014/main" id="{9728D716-101D-4F79-1007-3BD4878F74F8}"/>
              </a:ext>
            </a:extLst>
          </p:cNvPr>
          <p:cNvSpPr/>
          <p:nvPr/>
        </p:nvSpPr>
        <p:spPr>
          <a:xfrm>
            <a:off x="1312178" y="2760691"/>
            <a:ext cx="8458200" cy="2739211"/>
          </a:xfrm>
          <a:prstGeom prst="rect">
            <a:avLst/>
          </a:prstGeom>
        </p:spPr>
        <p:txBody>
          <a:bodyPr wrap="square">
            <a:spAutoFit/>
          </a:bodyPr>
          <a:lstStyle/>
          <a:p>
            <a:pPr marL="231775" indent="-231775"/>
            <a:r>
              <a:rPr lang="en-US" sz="2000" b="1" dirty="0"/>
              <a:t>1. </a:t>
            </a:r>
            <a:r>
              <a:rPr lang="en-US" sz="2000" dirty="0"/>
              <a:t>For markets to produce the </a:t>
            </a:r>
            <a:r>
              <a:rPr lang="en-US" sz="2000" dirty="0" err="1"/>
              <a:t>allocatively</a:t>
            </a:r>
            <a:r>
              <a:rPr lang="en-US" sz="2000" dirty="0"/>
              <a:t> efficient quantities of goods, the markets must be perfectly competitive with well-defined property rights.</a:t>
            </a:r>
          </a:p>
          <a:p>
            <a:endParaRPr lang="en-US" sz="1400" dirty="0"/>
          </a:p>
          <a:p>
            <a:pPr marL="231775" indent="-231775"/>
            <a:r>
              <a:rPr lang="en-US" sz="2000" b="1" dirty="0"/>
              <a:t>2. </a:t>
            </a:r>
            <a:r>
              <a:rPr lang="en-US" sz="2000" dirty="0"/>
              <a:t>A market failure occurs when the market fails to produce the </a:t>
            </a:r>
            <a:r>
              <a:rPr lang="en-US" sz="2000" dirty="0" err="1"/>
              <a:t>allocatively</a:t>
            </a:r>
            <a:r>
              <a:rPr lang="en-US" sz="2000" dirty="0"/>
              <a:t> efficient quantity of a good.</a:t>
            </a:r>
          </a:p>
          <a:p>
            <a:endParaRPr lang="en-US" sz="1400" dirty="0"/>
          </a:p>
          <a:p>
            <a:pPr marL="231775" indent="-231775"/>
            <a:r>
              <a:rPr lang="en-US" sz="2000" b="1" dirty="0"/>
              <a:t>3. </a:t>
            </a:r>
            <a:r>
              <a:rPr lang="en-US" sz="2000" dirty="0"/>
              <a:t>Economic power (e.g., a monopoly, as discussed in Session 7) leads to a higher price and a lower quantity of output than is efficient.</a:t>
            </a:r>
          </a:p>
          <a:p>
            <a:endParaRPr lang="en-US" sz="2000" dirty="0"/>
          </a:p>
        </p:txBody>
      </p:sp>
    </p:spTree>
    <p:extLst>
      <p:ext uri="{BB962C8B-B14F-4D97-AF65-F5344CB8AC3E}">
        <p14:creationId xmlns:p14="http://schemas.microsoft.com/office/powerpoint/2010/main" val="342994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47145" y="658169"/>
            <a:ext cx="8153400" cy="461665"/>
          </a:xfrm>
          <a:prstGeom prst="rect">
            <a:avLst/>
          </a:prstGeom>
        </p:spPr>
        <p:txBody>
          <a:bodyPr wrap="square">
            <a:spAutoFit/>
          </a:bodyPr>
          <a:lstStyle/>
          <a:p>
            <a:r>
              <a:rPr lang="en-US" sz="2400" b="1" dirty="0">
                <a:latin typeface="Calibri" pitchFamily="34" charset="0"/>
                <a:cs typeface="Calibri" pitchFamily="34" charset="0"/>
              </a:rPr>
              <a:t>Session 6: Talking Points, Cont’d</a:t>
            </a:r>
          </a:p>
        </p:txBody>
      </p:sp>
      <p:sp>
        <p:nvSpPr>
          <p:cNvPr id="2" name="Rectangle 1"/>
          <p:cNvSpPr/>
          <p:nvPr/>
        </p:nvSpPr>
        <p:spPr>
          <a:xfrm>
            <a:off x="655740" y="3147178"/>
            <a:ext cx="8534400" cy="3170099"/>
          </a:xfrm>
          <a:prstGeom prst="rect">
            <a:avLst/>
          </a:prstGeom>
        </p:spPr>
        <p:txBody>
          <a:bodyPr wrap="square">
            <a:spAutoFit/>
          </a:bodyPr>
          <a:lstStyle/>
          <a:p>
            <a:pPr marL="231775" indent="-231775"/>
            <a:r>
              <a:rPr lang="en-US" sz="2000" b="1" dirty="0"/>
              <a:t>5. </a:t>
            </a:r>
            <a:r>
              <a:rPr lang="en-US" sz="2000" dirty="0"/>
              <a:t>Barriers to trade (or entry) lead to inefficiency because resources cannot move to their most-valued uses, resulting in too much output produced in some markets and too little produced in others. (NOTE: This is a principal argument for free trade between countries discussed in Session 15.)</a:t>
            </a:r>
          </a:p>
          <a:p>
            <a:endParaRPr lang="en-US" sz="2000" dirty="0"/>
          </a:p>
          <a:p>
            <a:pPr marL="231775" indent="-231775"/>
            <a:r>
              <a:rPr lang="en-US" sz="2000" b="1" dirty="0"/>
              <a:t>6. </a:t>
            </a:r>
            <a:r>
              <a:rPr lang="en-US" sz="2000" dirty="0"/>
              <a:t>Commonly owned or </a:t>
            </a:r>
            <a:r>
              <a:rPr lang="en-US" sz="2000" dirty="0" err="1"/>
              <a:t>unowned</a:t>
            </a:r>
            <a:r>
              <a:rPr lang="en-US" sz="2000" dirty="0"/>
              <a:t> resources tend to be inefficiently used because there is no owner to protect them and monitor that they be used in the most-valued way. This is often referred to as the “tragedy of the commons.”</a:t>
            </a:r>
          </a:p>
          <a:p>
            <a:endParaRPr lang="en-US" sz="2000" dirty="0"/>
          </a:p>
        </p:txBody>
      </p:sp>
      <p:sp>
        <p:nvSpPr>
          <p:cNvPr id="4" name="Rectangle 3"/>
          <p:cNvSpPr/>
          <p:nvPr/>
        </p:nvSpPr>
        <p:spPr>
          <a:xfrm>
            <a:off x="655740" y="1648362"/>
            <a:ext cx="8534400" cy="1323439"/>
          </a:xfrm>
          <a:prstGeom prst="rect">
            <a:avLst/>
          </a:prstGeom>
        </p:spPr>
        <p:txBody>
          <a:bodyPr wrap="square">
            <a:spAutoFit/>
          </a:bodyPr>
          <a:lstStyle/>
          <a:p>
            <a:pPr marL="231775" indent="-231775"/>
            <a:r>
              <a:rPr lang="en-US" sz="2000" b="1" dirty="0"/>
              <a:t>4. </a:t>
            </a:r>
            <a:r>
              <a:rPr lang="en-US" sz="2000" dirty="0"/>
              <a:t>Economic power can be addressed by the government through regulation, such as the legal restrictions currently placed on utility companies, or antitrust laws, which attempt to limit collusion and restrict mergers that could significantly reduce competition.</a:t>
            </a:r>
          </a:p>
        </p:txBody>
      </p:sp>
    </p:spTree>
    <p:extLst>
      <p:ext uri="{BB962C8B-B14F-4D97-AF65-F5344CB8AC3E}">
        <p14:creationId xmlns:p14="http://schemas.microsoft.com/office/powerpoint/2010/main" val="4267578538"/>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25693" y="648056"/>
            <a:ext cx="6934200" cy="461665"/>
          </a:xfrm>
          <a:prstGeom prst="rect">
            <a:avLst/>
          </a:prstGeom>
        </p:spPr>
        <p:txBody>
          <a:bodyPr wrap="square">
            <a:spAutoFit/>
          </a:bodyPr>
          <a:lstStyle/>
          <a:p>
            <a:r>
              <a:rPr lang="en-US" sz="2400" b="1" dirty="0">
                <a:latin typeface="Calibri" pitchFamily="34" charset="0"/>
                <a:cs typeface="Calibri" pitchFamily="34" charset="0"/>
              </a:rPr>
              <a:t>Session 6: Talking Points, Cont’d</a:t>
            </a:r>
          </a:p>
        </p:txBody>
      </p:sp>
      <p:sp>
        <p:nvSpPr>
          <p:cNvPr id="2" name="Rectangle 1"/>
          <p:cNvSpPr/>
          <p:nvPr/>
        </p:nvSpPr>
        <p:spPr>
          <a:xfrm>
            <a:off x="508233" y="4742977"/>
            <a:ext cx="7772400" cy="1015663"/>
          </a:xfrm>
          <a:prstGeom prst="rect">
            <a:avLst/>
          </a:prstGeom>
        </p:spPr>
        <p:txBody>
          <a:bodyPr wrap="square">
            <a:spAutoFit/>
          </a:bodyPr>
          <a:lstStyle/>
          <a:p>
            <a:pPr marL="231775" indent="-231775">
              <a:tabLst>
                <a:tab pos="288925" algn="l"/>
              </a:tabLst>
            </a:pPr>
            <a:r>
              <a:rPr lang="en-US" sz="2000" b="1" dirty="0"/>
              <a:t>9. </a:t>
            </a:r>
            <a:r>
              <a:rPr lang="en-US" sz="2000" dirty="0"/>
              <a:t>Governments define and enforce property rights through the provision of a legal court system and police services.</a:t>
            </a:r>
          </a:p>
          <a:p>
            <a:endParaRPr lang="en-US" sz="2000" dirty="0"/>
          </a:p>
        </p:txBody>
      </p:sp>
      <p:sp>
        <p:nvSpPr>
          <p:cNvPr id="4" name="Rectangle 3"/>
          <p:cNvSpPr/>
          <p:nvPr/>
        </p:nvSpPr>
        <p:spPr>
          <a:xfrm>
            <a:off x="508233" y="1607191"/>
            <a:ext cx="7772400" cy="2862322"/>
          </a:xfrm>
          <a:prstGeom prst="rect">
            <a:avLst/>
          </a:prstGeom>
        </p:spPr>
        <p:txBody>
          <a:bodyPr wrap="square">
            <a:spAutoFit/>
          </a:bodyPr>
          <a:lstStyle/>
          <a:p>
            <a:pPr marL="231775" indent="-231775"/>
            <a:r>
              <a:rPr lang="en-US" sz="2000" b="1" dirty="0"/>
              <a:t>7. </a:t>
            </a:r>
            <a:r>
              <a:rPr lang="en-US" sz="2000" dirty="0"/>
              <a:t>Governments often take de facto control of common property resources. For example, the Environmental Protection Agency (EPA) makes rules regarding the use of air sheds and waterways, and states control their deer and fish populations through the issuance of hunting and fishing licenses.</a:t>
            </a:r>
          </a:p>
          <a:p>
            <a:endParaRPr lang="en-US" sz="2000" dirty="0"/>
          </a:p>
          <a:p>
            <a:r>
              <a:rPr lang="en-US" sz="2000" b="1" dirty="0"/>
              <a:t>8. </a:t>
            </a:r>
            <a:r>
              <a:rPr lang="en-US" sz="2000" dirty="0"/>
              <a:t>If property rights are defined for a resource but are not enforced or </a:t>
            </a:r>
          </a:p>
          <a:p>
            <a:r>
              <a:rPr lang="en-US" sz="2000" dirty="0"/>
              <a:t>    protected, the resource will be used inefficiently, as if it weren’t owned </a:t>
            </a:r>
          </a:p>
          <a:p>
            <a:r>
              <a:rPr lang="en-US" sz="2000" dirty="0"/>
              <a:t>    in the first place.</a:t>
            </a:r>
          </a:p>
        </p:txBody>
      </p:sp>
    </p:spTree>
    <p:extLst>
      <p:ext uri="{BB962C8B-B14F-4D97-AF65-F5344CB8AC3E}">
        <p14:creationId xmlns:p14="http://schemas.microsoft.com/office/powerpoint/2010/main" val="3659764626"/>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55534" y="643760"/>
            <a:ext cx="6477000" cy="461665"/>
          </a:xfrm>
          <a:prstGeom prst="rect">
            <a:avLst/>
          </a:prstGeom>
        </p:spPr>
        <p:txBody>
          <a:bodyPr wrap="square">
            <a:spAutoFit/>
          </a:bodyPr>
          <a:lstStyle/>
          <a:p>
            <a:r>
              <a:rPr lang="en-US" sz="2400" b="1" dirty="0">
                <a:latin typeface="Calibri" pitchFamily="34" charset="0"/>
                <a:cs typeface="Calibri" pitchFamily="34" charset="0"/>
              </a:rPr>
              <a:t>Session 6: Talking Points, Cont’d</a:t>
            </a:r>
          </a:p>
        </p:txBody>
      </p:sp>
      <p:sp>
        <p:nvSpPr>
          <p:cNvPr id="2" name="Rectangle 1"/>
          <p:cNvSpPr/>
          <p:nvPr/>
        </p:nvSpPr>
        <p:spPr>
          <a:xfrm>
            <a:off x="368416" y="1681294"/>
            <a:ext cx="8610600" cy="2554545"/>
          </a:xfrm>
          <a:prstGeom prst="rect">
            <a:avLst/>
          </a:prstGeom>
        </p:spPr>
        <p:txBody>
          <a:bodyPr wrap="square">
            <a:spAutoFit/>
          </a:bodyPr>
          <a:lstStyle/>
          <a:p>
            <a:pPr marL="231775" indent="-231775"/>
            <a:r>
              <a:rPr lang="en-US" sz="2000" b="1" dirty="0"/>
              <a:t>10.  </a:t>
            </a:r>
            <a:r>
              <a:rPr lang="en-US" sz="2000" dirty="0"/>
              <a:t>Negative (positive) externalities are costs (benefits) generated from </a:t>
            </a:r>
          </a:p>
          <a:p>
            <a:pPr marL="231775" indent="-231775"/>
            <a:r>
              <a:rPr lang="en-US" sz="2000" dirty="0"/>
              <a:t>        the production or consumption of a good that spill over to people </a:t>
            </a:r>
          </a:p>
          <a:p>
            <a:pPr marL="231775" indent="-231775"/>
            <a:r>
              <a:rPr lang="en-US" sz="2000" dirty="0"/>
              <a:t>        other than the market participants, resulting in markets producing </a:t>
            </a:r>
          </a:p>
          <a:p>
            <a:pPr marL="231775" indent="-231775"/>
            <a:r>
              <a:rPr lang="en-US" sz="2000" dirty="0"/>
              <a:t>        too much (too little) of the good.</a:t>
            </a:r>
          </a:p>
          <a:p>
            <a:endParaRPr lang="en-US" sz="2000" dirty="0"/>
          </a:p>
          <a:p>
            <a:pPr marL="231775" indent="-231775"/>
            <a:r>
              <a:rPr lang="en-US" sz="2000" b="1" dirty="0"/>
              <a:t>11.  </a:t>
            </a:r>
            <a:r>
              <a:rPr lang="en-US" sz="2000" dirty="0"/>
              <a:t>Negative (positive) externalities can be corrected through government </a:t>
            </a:r>
          </a:p>
          <a:p>
            <a:pPr marL="231775" indent="-231775"/>
            <a:r>
              <a:rPr lang="en-US" sz="2000" dirty="0"/>
              <a:t>        taxes/charges (subsidies).</a:t>
            </a:r>
          </a:p>
          <a:p>
            <a:pPr marL="231775" indent="-231775">
              <a:tabLst>
                <a:tab pos="288925" algn="l"/>
              </a:tabLst>
            </a:pPr>
            <a:r>
              <a:rPr lang="en-US" sz="2000" b="1" dirty="0"/>
              <a:t> </a:t>
            </a:r>
            <a:endParaRPr lang="en-US" sz="2000" dirty="0"/>
          </a:p>
        </p:txBody>
      </p:sp>
      <p:sp>
        <p:nvSpPr>
          <p:cNvPr id="4" name="Rectangle 3"/>
          <p:cNvSpPr/>
          <p:nvPr/>
        </p:nvSpPr>
        <p:spPr>
          <a:xfrm>
            <a:off x="368416" y="4235839"/>
            <a:ext cx="8763000" cy="1938992"/>
          </a:xfrm>
          <a:prstGeom prst="rect">
            <a:avLst/>
          </a:prstGeom>
        </p:spPr>
        <p:txBody>
          <a:bodyPr wrap="square">
            <a:spAutoFit/>
          </a:bodyPr>
          <a:lstStyle/>
          <a:p>
            <a:r>
              <a:rPr lang="en-US" sz="2000" b="1" dirty="0"/>
              <a:t>12. </a:t>
            </a:r>
            <a:r>
              <a:rPr lang="en-US" sz="2000" dirty="0"/>
              <a:t>Public goods and services are both</a:t>
            </a:r>
          </a:p>
          <a:p>
            <a:r>
              <a:rPr lang="en-US" sz="2000" dirty="0"/>
              <a:t>	a. non-rival in consumption (one person’s use or consumption of the good 	     or service does not affect another person’s ability to also consume the 	     good or service) and</a:t>
            </a:r>
          </a:p>
          <a:p>
            <a:r>
              <a:rPr lang="en-US" sz="2000" dirty="0"/>
              <a:t>	b. non-excludable (non-payers cannot be excluded from receiving the 	    	     benefits of the good or service if it is provided).</a:t>
            </a:r>
          </a:p>
        </p:txBody>
      </p:sp>
    </p:spTree>
    <p:extLst>
      <p:ext uri="{BB962C8B-B14F-4D97-AF65-F5344CB8AC3E}">
        <p14:creationId xmlns:p14="http://schemas.microsoft.com/office/powerpoint/2010/main" val="3052570099"/>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71900" y="685705"/>
            <a:ext cx="6477000" cy="461665"/>
          </a:xfrm>
          <a:prstGeom prst="rect">
            <a:avLst/>
          </a:prstGeom>
        </p:spPr>
        <p:txBody>
          <a:bodyPr wrap="square">
            <a:spAutoFit/>
          </a:bodyPr>
          <a:lstStyle/>
          <a:p>
            <a:r>
              <a:rPr lang="en-US" sz="2400" b="1" dirty="0">
                <a:latin typeface="Calibri" pitchFamily="34" charset="0"/>
                <a:cs typeface="Calibri" pitchFamily="34" charset="0"/>
              </a:rPr>
              <a:t>Session 6: Talking Points, Cont’d</a:t>
            </a:r>
          </a:p>
        </p:txBody>
      </p:sp>
      <p:sp>
        <p:nvSpPr>
          <p:cNvPr id="5" name="Rectangle 4"/>
          <p:cNvSpPr/>
          <p:nvPr/>
        </p:nvSpPr>
        <p:spPr>
          <a:xfrm>
            <a:off x="374359" y="1726236"/>
            <a:ext cx="8305800" cy="4708981"/>
          </a:xfrm>
          <a:prstGeom prst="rect">
            <a:avLst/>
          </a:prstGeom>
        </p:spPr>
        <p:txBody>
          <a:bodyPr wrap="square">
            <a:spAutoFit/>
          </a:bodyPr>
          <a:lstStyle/>
          <a:p>
            <a:r>
              <a:rPr lang="en-US" sz="2000" b="1" dirty="0"/>
              <a:t>13. </a:t>
            </a:r>
            <a:r>
              <a:rPr lang="en-US" sz="2000" dirty="0"/>
              <a:t>Examples of public goods include light from a lighthouse, ecological benefits from the Amazon rainforest, levee protection, over-the-air radio/TV broadcasts, and a fireworks display.</a:t>
            </a:r>
          </a:p>
          <a:p>
            <a:endParaRPr lang="en-US" sz="2000" dirty="0"/>
          </a:p>
          <a:p>
            <a:r>
              <a:rPr lang="en-US" sz="2000" dirty="0"/>
              <a:t>	a. Public goods offer benefits to people whether they pay for them or 	    not. For example, ships benefit from the light provided by a </a:t>
            </a:r>
          </a:p>
          <a:p>
            <a:r>
              <a:rPr lang="en-US" sz="2000" dirty="0"/>
              <a:t>                    lighthouse whether they pay to use the lighthouse or not.</a:t>
            </a:r>
          </a:p>
          <a:p>
            <a:r>
              <a:rPr lang="en-US" sz="2000" dirty="0"/>
              <a:t>	b. Because people are able to benefit from public goods without </a:t>
            </a:r>
          </a:p>
          <a:p>
            <a:r>
              <a:rPr lang="en-US" sz="2000" dirty="0"/>
              <a:t>                    paying, they have an incentive to be “free riders”—that is, to enjoy </a:t>
            </a:r>
          </a:p>
          <a:p>
            <a:r>
              <a:rPr lang="en-US" sz="2000" dirty="0"/>
              <a:t>                    the benefits without making any payment.</a:t>
            </a:r>
          </a:p>
          <a:p>
            <a:r>
              <a:rPr lang="en-US" sz="2000" dirty="0"/>
              <a:t>	c. Because suppliers are unable to collect payment from free riders to </a:t>
            </a:r>
          </a:p>
          <a:p>
            <a:r>
              <a:rPr lang="en-US" sz="2000" dirty="0"/>
              <a:t>                    pay for public goods, it isn’t profitable to produce these goods. As a </a:t>
            </a:r>
          </a:p>
          <a:p>
            <a:r>
              <a:rPr lang="en-US" sz="2000" dirty="0"/>
              <a:t>                    result, markets </a:t>
            </a:r>
          </a:p>
          <a:p>
            <a:r>
              <a:rPr lang="en-US" sz="2000" dirty="0"/>
              <a:t>		(i) fail to produce the goods or </a:t>
            </a:r>
          </a:p>
          <a:p>
            <a:r>
              <a:rPr lang="en-US" sz="2000" dirty="0"/>
              <a:t>		(ii) produce a quantity that is less than efficient.</a:t>
            </a:r>
          </a:p>
        </p:txBody>
      </p:sp>
    </p:spTree>
    <p:extLst>
      <p:ext uri="{BB962C8B-B14F-4D97-AF65-F5344CB8AC3E}">
        <p14:creationId xmlns:p14="http://schemas.microsoft.com/office/powerpoint/2010/main" val="1203634880"/>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55534" y="685705"/>
            <a:ext cx="6477000" cy="461665"/>
          </a:xfrm>
          <a:prstGeom prst="rect">
            <a:avLst/>
          </a:prstGeom>
        </p:spPr>
        <p:txBody>
          <a:bodyPr wrap="square">
            <a:spAutoFit/>
          </a:bodyPr>
          <a:lstStyle/>
          <a:p>
            <a:r>
              <a:rPr lang="en-US" sz="2400" b="1" dirty="0">
                <a:latin typeface="Calibri" pitchFamily="34" charset="0"/>
                <a:cs typeface="Calibri" pitchFamily="34" charset="0"/>
              </a:rPr>
              <a:t>Session 6: Talking Points, Cont’d</a:t>
            </a:r>
          </a:p>
        </p:txBody>
      </p:sp>
      <p:sp>
        <p:nvSpPr>
          <p:cNvPr id="2" name="Rectangle 1"/>
          <p:cNvSpPr/>
          <p:nvPr/>
        </p:nvSpPr>
        <p:spPr>
          <a:xfrm>
            <a:off x="520816" y="2198246"/>
            <a:ext cx="8382000" cy="1631216"/>
          </a:xfrm>
          <a:prstGeom prst="rect">
            <a:avLst/>
          </a:prstGeom>
        </p:spPr>
        <p:txBody>
          <a:bodyPr wrap="square">
            <a:spAutoFit/>
          </a:bodyPr>
          <a:lstStyle/>
          <a:p>
            <a:r>
              <a:rPr lang="en-US" sz="2000" dirty="0"/>
              <a:t>14. Governments often correct for this market failure by providing public </a:t>
            </a:r>
          </a:p>
          <a:p>
            <a:r>
              <a:rPr lang="en-US" sz="2000" dirty="0"/>
              <a:t>       goods. Governments provide many goods and services, but only some of </a:t>
            </a:r>
          </a:p>
          <a:p>
            <a:r>
              <a:rPr lang="en-US" sz="2000" dirty="0"/>
              <a:t>       them, such as national defense, are public goods as defined by the </a:t>
            </a:r>
          </a:p>
          <a:p>
            <a:r>
              <a:rPr lang="en-US" sz="2000" dirty="0"/>
              <a:t>       characteristics above. That is, only some of the goods government provides </a:t>
            </a:r>
          </a:p>
          <a:p>
            <a:r>
              <a:rPr lang="en-US" sz="2000" dirty="0"/>
              <a:t>       are non-excludable and non-rival.</a:t>
            </a:r>
          </a:p>
        </p:txBody>
      </p:sp>
    </p:spTree>
    <p:extLst>
      <p:ext uri="{BB962C8B-B14F-4D97-AF65-F5344CB8AC3E}">
        <p14:creationId xmlns:p14="http://schemas.microsoft.com/office/powerpoint/2010/main" val="1714329765"/>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741</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vt: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Geiger, Amanda</dc:creator>
  <cp:lastModifiedBy>Geiger, Amanda</cp:lastModifiedBy>
  <cp:revision>1</cp:revision>
  <dcterms:created xsi:type="dcterms:W3CDTF">2023-10-20T13:58:11Z</dcterms:created>
  <dcterms:modified xsi:type="dcterms:W3CDTF">2023-10-20T14:25:51Z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2023-10-20T14:25:51Z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f932e987-e98d-4f47-9f70-e75707d42410</vt:lpwstr>
  </property>
  <property fmtid="{D5CDD505-2E9C-101B-9397-08002B2CF9AE}" pid="8" name="MSIP_Label_65269c60-0483-4c57-9e8c-3779d6900235_ContentBits">
    <vt:lpwstr>0</vt:lpwstr>
  </property>
</Properties>
</file>