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EE8CE-7251-4454-813B-68EB83AFFE3A}" v="4" dt="2023-10-20T13:57:33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iger, Amanda" userId="1c24c885-6ea3-4c91-ab20-1149a5829754" providerId="ADAL" clId="{C90EE8CE-7251-4454-813B-68EB83AFFE3A}"/>
    <pc:docChg chg="custSel modSld">
      <pc:chgData name="Geiger, Amanda" userId="1c24c885-6ea3-4c91-ab20-1149a5829754" providerId="ADAL" clId="{C90EE8CE-7251-4454-813B-68EB83AFFE3A}" dt="2023-10-20T13:57:53.435" v="15" actId="1076"/>
      <pc:docMkLst>
        <pc:docMk/>
      </pc:docMkLst>
      <pc:sldChg chg="addSp modSp mod">
        <pc:chgData name="Geiger, Amanda" userId="1c24c885-6ea3-4c91-ab20-1149a5829754" providerId="ADAL" clId="{C90EE8CE-7251-4454-813B-68EB83AFFE3A}" dt="2023-10-20T13:57:25.885" v="6" actId="1076"/>
        <pc:sldMkLst>
          <pc:docMk/>
          <pc:sldMk cId="3429942049" sldId="257"/>
        </pc:sldMkLst>
        <pc:spChg chg="add mod">
          <ac:chgData name="Geiger, Amanda" userId="1c24c885-6ea3-4c91-ab20-1149a5829754" providerId="ADAL" clId="{C90EE8CE-7251-4454-813B-68EB83AFFE3A}" dt="2023-10-20T13:57:10.549" v="1" actId="1076"/>
          <ac:spMkLst>
            <pc:docMk/>
            <pc:sldMk cId="3429942049" sldId="257"/>
            <ac:spMk id="2" creationId="{00F14DF4-01B2-0DA8-9168-D18DD819392B}"/>
          </ac:spMkLst>
        </pc:spChg>
        <pc:spChg chg="add mod">
          <ac:chgData name="Geiger, Amanda" userId="1c24c885-6ea3-4c91-ab20-1149a5829754" providerId="ADAL" clId="{C90EE8CE-7251-4454-813B-68EB83AFFE3A}" dt="2023-10-20T13:57:19.452" v="4" actId="1076"/>
          <ac:spMkLst>
            <pc:docMk/>
            <pc:sldMk cId="3429942049" sldId="257"/>
            <ac:spMk id="3" creationId="{08385605-E96C-108A-4705-29D5606A7846}"/>
          </ac:spMkLst>
        </pc:spChg>
        <pc:spChg chg="add mod">
          <ac:chgData name="Geiger, Amanda" userId="1c24c885-6ea3-4c91-ab20-1149a5829754" providerId="ADAL" clId="{C90EE8CE-7251-4454-813B-68EB83AFFE3A}" dt="2023-10-20T13:57:25.885" v="6" actId="1076"/>
          <ac:spMkLst>
            <pc:docMk/>
            <pc:sldMk cId="3429942049" sldId="257"/>
            <ac:spMk id="4" creationId="{84166C5C-17CD-0A5C-CDA0-4282DF1AE1FC}"/>
          </ac:spMkLst>
        </pc:spChg>
      </pc:sldChg>
      <pc:sldChg chg="delSp modSp mod">
        <pc:chgData name="Geiger, Amanda" userId="1c24c885-6ea3-4c91-ab20-1149a5829754" providerId="ADAL" clId="{C90EE8CE-7251-4454-813B-68EB83AFFE3A}" dt="2023-10-20T13:57:40.900" v="9" actId="1076"/>
        <pc:sldMkLst>
          <pc:docMk/>
          <pc:sldMk cId="4267578538" sldId="258"/>
        </pc:sldMkLst>
        <pc:spChg chg="mod">
          <ac:chgData name="Geiger, Amanda" userId="1c24c885-6ea3-4c91-ab20-1149a5829754" providerId="ADAL" clId="{C90EE8CE-7251-4454-813B-68EB83AFFE3A}" dt="2023-10-20T13:57:38.187" v="8" actId="1076"/>
          <ac:spMkLst>
            <pc:docMk/>
            <pc:sldMk cId="4267578538" sldId="258"/>
            <ac:spMk id="3" creationId="{00000000-0000-0000-0000-000000000000}"/>
          </ac:spMkLst>
        </pc:spChg>
        <pc:spChg chg="mod">
          <ac:chgData name="Geiger, Amanda" userId="1c24c885-6ea3-4c91-ab20-1149a5829754" providerId="ADAL" clId="{C90EE8CE-7251-4454-813B-68EB83AFFE3A}" dt="2023-10-20T13:57:40.900" v="9" actId="1076"/>
          <ac:spMkLst>
            <pc:docMk/>
            <pc:sldMk cId="4267578538" sldId="258"/>
            <ac:spMk id="7" creationId="{00000000-0000-0000-0000-000000000000}"/>
          </ac:spMkLst>
        </pc:spChg>
        <pc:picChg chg="del">
          <ac:chgData name="Geiger, Amanda" userId="1c24c885-6ea3-4c91-ab20-1149a5829754" providerId="ADAL" clId="{C90EE8CE-7251-4454-813B-68EB83AFFE3A}" dt="2023-10-20T13:57:35.439" v="7" actId="478"/>
          <ac:picMkLst>
            <pc:docMk/>
            <pc:sldMk cId="4267578538" sldId="258"/>
            <ac:picMk id="6" creationId="{00000000-0000-0000-0000-000000000000}"/>
          </ac:picMkLst>
        </pc:picChg>
      </pc:sldChg>
      <pc:sldChg chg="delSp modSp mod">
        <pc:chgData name="Geiger, Amanda" userId="1c24c885-6ea3-4c91-ab20-1149a5829754" providerId="ADAL" clId="{C90EE8CE-7251-4454-813B-68EB83AFFE3A}" dt="2023-10-20T13:57:46.997" v="12" actId="1076"/>
        <pc:sldMkLst>
          <pc:docMk/>
          <pc:sldMk cId="4023388534" sldId="259"/>
        </pc:sldMkLst>
        <pc:spChg chg="mod">
          <ac:chgData name="Geiger, Amanda" userId="1c24c885-6ea3-4c91-ab20-1149a5829754" providerId="ADAL" clId="{C90EE8CE-7251-4454-813B-68EB83AFFE3A}" dt="2023-10-20T13:57:44.595" v="11" actId="1076"/>
          <ac:spMkLst>
            <pc:docMk/>
            <pc:sldMk cId="4023388534" sldId="259"/>
            <ac:spMk id="3" creationId="{00000000-0000-0000-0000-000000000000}"/>
          </ac:spMkLst>
        </pc:spChg>
        <pc:spChg chg="mod">
          <ac:chgData name="Geiger, Amanda" userId="1c24c885-6ea3-4c91-ab20-1149a5829754" providerId="ADAL" clId="{C90EE8CE-7251-4454-813B-68EB83AFFE3A}" dt="2023-10-20T13:57:46.997" v="12" actId="1076"/>
          <ac:spMkLst>
            <pc:docMk/>
            <pc:sldMk cId="4023388534" sldId="259"/>
            <ac:spMk id="5" creationId="{00000000-0000-0000-0000-000000000000}"/>
          </ac:spMkLst>
        </pc:spChg>
        <pc:picChg chg="del">
          <ac:chgData name="Geiger, Amanda" userId="1c24c885-6ea3-4c91-ab20-1149a5829754" providerId="ADAL" clId="{C90EE8CE-7251-4454-813B-68EB83AFFE3A}" dt="2023-10-20T13:57:42.484" v="10" actId="478"/>
          <ac:picMkLst>
            <pc:docMk/>
            <pc:sldMk cId="4023388534" sldId="259"/>
            <ac:picMk id="6" creationId="{00000000-0000-0000-0000-000000000000}"/>
          </ac:picMkLst>
        </pc:picChg>
      </pc:sldChg>
      <pc:sldChg chg="delSp modSp mod">
        <pc:chgData name="Geiger, Amanda" userId="1c24c885-6ea3-4c91-ab20-1149a5829754" providerId="ADAL" clId="{C90EE8CE-7251-4454-813B-68EB83AFFE3A}" dt="2023-10-20T13:57:53.435" v="15" actId="1076"/>
        <pc:sldMkLst>
          <pc:docMk/>
          <pc:sldMk cId="816418532" sldId="266"/>
        </pc:sldMkLst>
        <pc:spChg chg="mod">
          <ac:chgData name="Geiger, Amanda" userId="1c24c885-6ea3-4c91-ab20-1149a5829754" providerId="ADAL" clId="{C90EE8CE-7251-4454-813B-68EB83AFFE3A}" dt="2023-10-20T13:57:51.051" v="13" actId="1076"/>
          <ac:spMkLst>
            <pc:docMk/>
            <pc:sldMk cId="816418532" sldId="266"/>
            <ac:spMk id="2" creationId="{00000000-0000-0000-0000-000000000000}"/>
          </ac:spMkLst>
        </pc:spChg>
        <pc:picChg chg="mod">
          <ac:chgData name="Geiger, Amanda" userId="1c24c885-6ea3-4c91-ab20-1149a5829754" providerId="ADAL" clId="{C90EE8CE-7251-4454-813B-68EB83AFFE3A}" dt="2023-10-20T13:57:53.435" v="15" actId="1076"/>
          <ac:picMkLst>
            <pc:docMk/>
            <pc:sldMk cId="816418532" sldId="266"/>
            <ac:picMk id="3" creationId="{00000000-0000-0000-0000-000000000000}"/>
          </ac:picMkLst>
        </pc:picChg>
        <pc:picChg chg="del">
          <ac:chgData name="Geiger, Amanda" userId="1c24c885-6ea3-4c91-ab20-1149a5829754" providerId="ADAL" clId="{C90EE8CE-7251-4454-813B-68EB83AFFE3A}" dt="2023-10-20T13:57:51.466" v="14" actId="478"/>
          <ac:picMkLst>
            <pc:docMk/>
            <pc:sldMk cId="816418532" sldId="266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B8463-EBB4-45A3-84B5-324A662E5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E6EDB-E8CC-4871-AAB1-F640B1CC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73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E9FB5-D89A-497A-84EA-948E2DFC08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58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9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7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062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9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9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0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1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4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F14DF4-01B2-0DA8-9168-D18DD819392B}"/>
              </a:ext>
            </a:extLst>
          </p:cNvPr>
          <p:cNvSpPr/>
          <p:nvPr/>
        </p:nvSpPr>
        <p:spPr>
          <a:xfrm>
            <a:off x="1801536" y="1514213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5:</a:t>
            </a:r>
          </a:p>
          <a:p>
            <a:pPr algn="ctr"/>
            <a:r>
              <a:rPr lang="en-US" sz="2800" b="1" dirty="0"/>
              <a:t>Circular Flow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385605-E96C-108A-4705-29D5606A7846}"/>
              </a:ext>
            </a:extLst>
          </p:cNvPr>
          <p:cNvSpPr/>
          <p:nvPr/>
        </p:nvSpPr>
        <p:spPr>
          <a:xfrm>
            <a:off x="4795882" y="2468320"/>
            <a:ext cx="193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Talking Points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166C5C-17CD-0A5C-CDA0-4282DF1AE1FC}"/>
              </a:ext>
            </a:extLst>
          </p:cNvPr>
          <p:cNvSpPr/>
          <p:nvPr/>
        </p:nvSpPr>
        <p:spPr>
          <a:xfrm>
            <a:off x="1084976" y="3167544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1.  In the circular flow model (CFM) of an economy, consumers trade </a:t>
            </a:r>
          </a:p>
          <a:p>
            <a:r>
              <a:rPr lang="en-US" sz="2000" dirty="0"/>
              <a:t>     resources for money in resource markets. They use the money to buy </a:t>
            </a:r>
          </a:p>
          <a:p>
            <a:r>
              <a:rPr lang="en-US" sz="2000" dirty="0"/>
              <a:t>     finished goods and services in product markets. Producers buy resources </a:t>
            </a:r>
          </a:p>
          <a:p>
            <a:r>
              <a:rPr lang="en-US" sz="2000" dirty="0"/>
              <a:t>     in resource markets with money. Producers use the resources to produce </a:t>
            </a:r>
          </a:p>
          <a:p>
            <a:r>
              <a:rPr lang="en-US" sz="2000" dirty="0"/>
              <a:t>     goods and services, which they sell in resource markets in exchange for </a:t>
            </a:r>
          </a:p>
          <a:p>
            <a:r>
              <a:rPr lang="en-US" sz="2000" dirty="0"/>
              <a:t>     money. So, real things (goods and services) and money flow in opposite</a:t>
            </a:r>
          </a:p>
          <a:p>
            <a:r>
              <a:rPr lang="en-US" sz="2000" dirty="0"/>
              <a:t>     directions.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42994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696108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5: Talking Points, Cont’d</a:t>
            </a:r>
          </a:p>
        </p:txBody>
      </p:sp>
      <p:sp>
        <p:nvSpPr>
          <p:cNvPr id="7" name="Rectangle 6"/>
          <p:cNvSpPr/>
          <p:nvPr/>
        </p:nvSpPr>
        <p:spPr>
          <a:xfrm>
            <a:off x="511029" y="2180440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2. Consumers are sellers in resource markets and buyers in product markets, </a:t>
            </a:r>
          </a:p>
          <a:p>
            <a:r>
              <a:rPr lang="en-US" sz="2000" dirty="0"/>
              <a:t>     while producers are buyers in resource markets and sellers in product </a:t>
            </a:r>
          </a:p>
          <a:p>
            <a:r>
              <a:rPr lang="en-US" sz="2000" dirty="0"/>
              <a:t>     markets.</a:t>
            </a:r>
          </a:p>
          <a:p>
            <a:endParaRPr lang="en-US" sz="2000" dirty="0"/>
          </a:p>
          <a:p>
            <a:r>
              <a:rPr lang="en-US" sz="2000" dirty="0"/>
              <a:t>3. Consumers and producers have different names for the same flows in the CFM:</a:t>
            </a:r>
          </a:p>
          <a:p>
            <a:r>
              <a:rPr lang="en-US" sz="2000" dirty="0"/>
              <a:t>	</a:t>
            </a:r>
          </a:p>
          <a:p>
            <a:r>
              <a:rPr lang="en-US" sz="2000" dirty="0"/>
              <a:t>	a. Consumers sell resources; producers buy inputs.</a:t>
            </a:r>
          </a:p>
          <a:p>
            <a:r>
              <a:rPr lang="en-US" sz="2000" dirty="0"/>
              <a:t>	b. Consumers are paid income; producers incur costs.</a:t>
            </a:r>
          </a:p>
          <a:p>
            <a:r>
              <a:rPr lang="en-US" sz="2000" dirty="0"/>
              <a:t>	c. Consumers buy goods and services; producers sell their outputs.</a:t>
            </a:r>
          </a:p>
          <a:p>
            <a:r>
              <a:rPr lang="en-US" sz="2000" dirty="0"/>
              <a:t>	d. Consumers make expenditures; producers receive revenue.</a:t>
            </a:r>
          </a:p>
        </p:txBody>
      </p:sp>
    </p:spTree>
    <p:extLst>
      <p:ext uri="{BB962C8B-B14F-4D97-AF65-F5344CB8AC3E}">
        <p14:creationId xmlns:p14="http://schemas.microsoft.com/office/powerpoint/2010/main" val="42675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30366" y="660538"/>
            <a:ext cx="4529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5: Talking Points, Cont’d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823" y="2337733"/>
            <a:ext cx="8534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4. There are four main types of business ownership: </a:t>
            </a:r>
          </a:p>
          <a:p>
            <a:r>
              <a:rPr lang="en-US" sz="2000" dirty="0"/>
              <a:t>	</a:t>
            </a:r>
          </a:p>
          <a:p>
            <a:r>
              <a:rPr lang="en-US" sz="2000" dirty="0"/>
              <a:t>	A. sole proprietorship</a:t>
            </a:r>
          </a:p>
          <a:p>
            <a:r>
              <a:rPr lang="en-US" sz="2000" dirty="0"/>
              <a:t>	B. partnership</a:t>
            </a:r>
          </a:p>
          <a:p>
            <a:r>
              <a:rPr lang="en-US" sz="2000" dirty="0"/>
              <a:t>	C. franchise</a:t>
            </a:r>
          </a:p>
          <a:p>
            <a:r>
              <a:rPr lang="en-US" sz="2000" dirty="0"/>
              <a:t>	D. corporation</a:t>
            </a:r>
          </a:p>
          <a:p>
            <a:endParaRPr lang="en-US" sz="2000" dirty="0"/>
          </a:p>
          <a:p>
            <a:r>
              <a:rPr lang="en-US" sz="2000" dirty="0"/>
              <a:t>These types are distinguished by the ability of the owners to raise financial capital, the liability they face should the business fail, and some differences</a:t>
            </a:r>
          </a:p>
          <a:p>
            <a:r>
              <a:rPr lang="en-US" sz="2000" dirty="0"/>
              <a:t>in tax liability.</a:t>
            </a:r>
          </a:p>
        </p:txBody>
      </p:sp>
    </p:spTree>
    <p:extLst>
      <p:ext uri="{BB962C8B-B14F-4D97-AF65-F5344CB8AC3E}">
        <p14:creationId xmlns:p14="http://schemas.microsoft.com/office/powerpoint/2010/main" val="4023388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02005" y="662032"/>
            <a:ext cx="4421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Visual</a:t>
            </a:r>
            <a:r>
              <a:rPr lang="en-US" sz="2000" b="1" dirty="0"/>
              <a:t> 5B: Goods and Services Markets</a:t>
            </a:r>
            <a:endParaRPr lang="en-US" sz="2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24360" y="994590"/>
            <a:ext cx="5125166" cy="618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18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272</Words>
  <Application>Microsoft Office PowerPoint</Application>
  <PresentationFormat>Widescreen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2023-10-20T13:46:16Z</dcterms:created>
  <dcterms:modified xsi:type="dcterms:W3CDTF">2023-10-20T13:57:54Z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2023-10-20T13:46:52Z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3abad3d8-6caa-4a14-b2d9-06a216832e20</vt:lpwstr>
  </property>
  <property fmtid="{D5CDD505-2E9C-101B-9397-08002B2CF9AE}" pid="8" name="MSIP_Label_65269c60-0483-4c57-9e8c-3779d6900235_ContentBits">
    <vt:lpwstr>0</vt:lpwstr>
  </property>
</Properties>
</file>