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2" r:id="rId5"/>
    <p:sldId id="263" r:id="rId6"/>
    <p:sldId id="266" r:id="rId7"/>
    <p:sldId id="265" r:id="rId8"/>
    <p:sldId id="267" r:id="rId9"/>
    <p:sldId id="261" r:id="rId10"/>
    <p:sldId id="264"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1448165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59958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91620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3429477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20645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17114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28987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772319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04299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42992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75834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04228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52354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Tree>
    <p:extLst>
      <p:ext uri="{BB962C8B-B14F-4D97-AF65-F5344CB8AC3E}">
        <p14:creationId xmlns:p14="http://schemas.microsoft.com/office/powerpoint/2010/main" val="889848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7905FD-B3C8-C0C9-62FB-5AA8899DEF27}"/>
              </a:ext>
            </a:extLst>
          </p:cNvPr>
          <p:cNvSpPr/>
          <p:nvPr/>
        </p:nvSpPr>
        <p:spPr>
          <a:xfrm>
            <a:off x="2057400" y="1503286"/>
            <a:ext cx="7924800" cy="954107"/>
          </a:xfrm>
          <a:prstGeom prst="rect">
            <a:avLst/>
          </a:prstGeom>
        </p:spPr>
        <p:txBody>
          <a:bodyPr wrap="square">
            <a:spAutoFit/>
          </a:bodyPr>
          <a:lstStyle/>
          <a:p>
            <a:pPr algn="ctr"/>
            <a:r>
              <a:rPr lang="en-US" sz="2800" b="1" dirty="0"/>
              <a:t>SESSION 4:  DEMAND, SUPPLY, AND MARKET EQUILIBRIUM</a:t>
            </a:r>
          </a:p>
        </p:txBody>
      </p:sp>
      <p:sp>
        <p:nvSpPr>
          <p:cNvPr id="3" name="Rectangle 2">
            <a:extLst>
              <a:ext uri="{FF2B5EF4-FFF2-40B4-BE49-F238E27FC236}">
                <a16:creationId xmlns:a16="http://schemas.microsoft.com/office/drawing/2014/main" id="{0E8167EC-A931-793C-4C1C-9DD476006EE3}"/>
              </a:ext>
            </a:extLst>
          </p:cNvPr>
          <p:cNvSpPr/>
          <p:nvPr/>
        </p:nvSpPr>
        <p:spPr>
          <a:xfrm>
            <a:off x="4981464" y="2547997"/>
            <a:ext cx="2229072" cy="523220"/>
          </a:xfrm>
          <a:prstGeom prst="rect">
            <a:avLst/>
          </a:prstGeom>
        </p:spPr>
        <p:txBody>
          <a:bodyPr wrap="none">
            <a:spAutoFit/>
          </a:bodyPr>
          <a:lstStyle/>
          <a:p>
            <a:pPr algn="ctr"/>
            <a:r>
              <a:rPr lang="en-US" sz="2800" b="1" dirty="0"/>
              <a:t>Talking Points</a:t>
            </a:r>
            <a:endParaRPr lang="en-US" sz="2800" dirty="0"/>
          </a:p>
        </p:txBody>
      </p:sp>
      <p:sp>
        <p:nvSpPr>
          <p:cNvPr id="5" name="Rectangle 4">
            <a:extLst>
              <a:ext uri="{FF2B5EF4-FFF2-40B4-BE49-F238E27FC236}">
                <a16:creationId xmlns:a16="http://schemas.microsoft.com/office/drawing/2014/main" id="{D02F9072-415B-31D0-FD21-AA764195E60D}"/>
              </a:ext>
            </a:extLst>
          </p:cNvPr>
          <p:cNvSpPr/>
          <p:nvPr/>
        </p:nvSpPr>
        <p:spPr>
          <a:xfrm>
            <a:off x="590026" y="3204612"/>
            <a:ext cx="7772400" cy="3354765"/>
          </a:xfrm>
          <a:prstGeom prst="rect">
            <a:avLst/>
          </a:prstGeom>
        </p:spPr>
        <p:txBody>
          <a:bodyPr wrap="square">
            <a:spAutoFit/>
          </a:bodyPr>
          <a:lstStyle/>
          <a:p>
            <a:r>
              <a:rPr lang="en-US" sz="2400" b="1" i="1" dirty="0"/>
              <a:t>Demand</a:t>
            </a:r>
          </a:p>
          <a:p>
            <a:endParaRPr lang="en-US" i="1" dirty="0"/>
          </a:p>
          <a:p>
            <a:pPr marL="342900" indent="-342900">
              <a:spcAft>
                <a:spcPts val="1200"/>
              </a:spcAft>
              <a:buFont typeface="+mj-lt"/>
              <a:buAutoNum type="arabicPeriod"/>
            </a:pPr>
            <a:r>
              <a:rPr lang="en-US" sz="2000" dirty="0"/>
              <a:t>Demand is the relationship between various prices and the quantities consumers are willing and able to buy during some time period. The demand curve is a picture of demand.  </a:t>
            </a:r>
          </a:p>
          <a:p>
            <a:pPr marL="342900" indent="-342900">
              <a:spcAft>
                <a:spcPts val="1200"/>
              </a:spcAft>
              <a:buFont typeface="+mj-lt"/>
              <a:buAutoNum type="arabicPeriod"/>
            </a:pPr>
            <a:r>
              <a:rPr lang="en-US" sz="2000" dirty="0"/>
              <a:t>In general, people get less satisfaction (what economists call “utility”) from additional units of a good or service. This is due to the “law of diminishing marginal utility.” As people get more of something, they value an additional unit less and less. (This does not violate the Pig Principle because total satisfaction rises as society gets more.) </a:t>
            </a:r>
          </a:p>
        </p:txBody>
      </p:sp>
    </p:spTree>
    <p:extLst>
      <p:ext uri="{BB962C8B-B14F-4D97-AF65-F5344CB8AC3E}">
        <p14:creationId xmlns:p14="http://schemas.microsoft.com/office/powerpoint/2010/main" val="401689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07901" y="685800"/>
            <a:ext cx="4376198" cy="369332"/>
          </a:xfrm>
          <a:prstGeom prst="rect">
            <a:avLst/>
          </a:prstGeom>
        </p:spPr>
        <p:txBody>
          <a:bodyPr wrap="none">
            <a:spAutoFit/>
          </a:bodyPr>
          <a:lstStyle/>
          <a:p>
            <a:r>
              <a:rPr lang="en-US" b="1" dirty="0"/>
              <a:t>Lesson 4.1, Visual 2: Demand Curve for an A</a:t>
            </a:r>
            <a:endParaRPr lang="en-US" dirty="0"/>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l="2464" t="9556" r="2835" b="3774"/>
          <a:stretch/>
        </p:blipFill>
        <p:spPr>
          <a:xfrm>
            <a:off x="3674791" y="1299588"/>
            <a:ext cx="4623290" cy="5558412"/>
          </a:xfrm>
          <a:prstGeom prst="rect">
            <a:avLst/>
          </a:prstGeom>
        </p:spPr>
      </p:pic>
    </p:spTree>
    <p:extLst>
      <p:ext uri="{BB962C8B-B14F-4D97-AF65-F5344CB8AC3E}">
        <p14:creationId xmlns:p14="http://schemas.microsoft.com/office/powerpoint/2010/main" val="4123719122"/>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63986" y="753612"/>
            <a:ext cx="6072945" cy="461665"/>
          </a:xfrm>
          <a:prstGeom prst="rect">
            <a:avLst/>
          </a:prstGeom>
        </p:spPr>
        <p:txBody>
          <a:bodyPr wrap="none">
            <a:spAutoFit/>
          </a:bodyPr>
          <a:lstStyle/>
          <a:p>
            <a:r>
              <a:rPr lang="en-US" sz="2400" b="1" dirty="0"/>
              <a:t>Visual 4A: Steps in Market Equilibrium Change</a:t>
            </a:r>
            <a:endParaRPr lang="en-US" sz="2400" dirty="0"/>
          </a:p>
        </p:txBody>
      </p:sp>
      <p:sp>
        <p:nvSpPr>
          <p:cNvPr id="5" name="Rectangle 4"/>
          <p:cNvSpPr/>
          <p:nvPr/>
        </p:nvSpPr>
        <p:spPr>
          <a:xfrm>
            <a:off x="2095500" y="1703183"/>
            <a:ext cx="8001000" cy="4401205"/>
          </a:xfrm>
          <a:prstGeom prst="rect">
            <a:avLst/>
          </a:prstGeom>
        </p:spPr>
        <p:txBody>
          <a:bodyPr wrap="square">
            <a:spAutoFit/>
          </a:bodyPr>
          <a:lstStyle/>
          <a:p>
            <a:pPr marL="457200" indent="-457200">
              <a:spcAft>
                <a:spcPts val="1200"/>
              </a:spcAft>
              <a:buFont typeface="+mj-lt"/>
              <a:buAutoNum type="arabicPeriod"/>
            </a:pPr>
            <a:r>
              <a:rPr lang="en-US" sz="2400" b="1" dirty="0"/>
              <a:t>An event occurs </a:t>
            </a:r>
            <a:r>
              <a:rPr lang="en-US" sz="2400" dirty="0"/>
              <a:t>that changes the demand for or supply of a given good or service.</a:t>
            </a:r>
          </a:p>
          <a:p>
            <a:pPr marL="457200" indent="-457200">
              <a:spcAft>
                <a:spcPts val="1200"/>
              </a:spcAft>
              <a:buFont typeface="+mj-lt"/>
              <a:buAutoNum type="arabicPeriod"/>
            </a:pPr>
            <a:r>
              <a:rPr lang="en-US" sz="2400" b="1" dirty="0"/>
              <a:t>Demand and/or supply shift(s) </a:t>
            </a:r>
            <a:r>
              <a:rPr lang="en-US" sz="2400" dirty="0"/>
              <a:t>in response to the above change.</a:t>
            </a:r>
          </a:p>
          <a:p>
            <a:pPr marL="457200" indent="-457200">
              <a:spcAft>
                <a:spcPts val="1200"/>
              </a:spcAft>
              <a:buFont typeface="+mj-lt"/>
              <a:buAutoNum type="arabicPeriod"/>
            </a:pPr>
            <a:r>
              <a:rPr lang="en-US" sz="2400" b="1" dirty="0"/>
              <a:t>A surplus or shortage occurs </a:t>
            </a:r>
            <a:r>
              <a:rPr lang="en-US" sz="2400" dirty="0"/>
              <a:t>at the old equilibrium price.</a:t>
            </a:r>
          </a:p>
          <a:p>
            <a:pPr marL="457200" indent="-457200">
              <a:spcAft>
                <a:spcPts val="1200"/>
              </a:spcAft>
              <a:buFont typeface="+mj-lt"/>
              <a:buAutoNum type="arabicPeriod"/>
            </a:pPr>
            <a:r>
              <a:rPr lang="en-US" sz="2400" b="1" dirty="0"/>
              <a:t>The price moves: </a:t>
            </a:r>
            <a:r>
              <a:rPr lang="en-US" sz="2400" dirty="0"/>
              <a:t>It increases if there is a shortage; it decreases if there is a surplus.</a:t>
            </a:r>
          </a:p>
          <a:p>
            <a:pPr marL="457200" indent="-457200">
              <a:spcAft>
                <a:spcPts val="1200"/>
              </a:spcAft>
              <a:buFont typeface="+mj-lt"/>
              <a:buAutoNum type="arabicPeriod"/>
            </a:pPr>
            <a:r>
              <a:rPr lang="en-US" sz="2400" b="1" dirty="0"/>
              <a:t>The new equilibrium price and quantity are established </a:t>
            </a:r>
            <a:r>
              <a:rPr lang="en-US" sz="2400" dirty="0"/>
              <a:t>at the intersection of the new demand or supply curve and the original demand or supply curve.</a:t>
            </a:r>
          </a:p>
        </p:txBody>
      </p:sp>
    </p:spTree>
    <p:extLst>
      <p:ext uri="{BB962C8B-B14F-4D97-AF65-F5344CB8AC3E}">
        <p14:creationId xmlns:p14="http://schemas.microsoft.com/office/powerpoint/2010/main" val="889409911"/>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7601" y="762001"/>
            <a:ext cx="5168403" cy="461665"/>
          </a:xfrm>
          <a:prstGeom prst="rect">
            <a:avLst/>
          </a:prstGeom>
        </p:spPr>
        <p:txBody>
          <a:bodyPr wrap="none">
            <a:spAutoFit/>
          </a:bodyPr>
          <a:lstStyle/>
          <a:p>
            <a:r>
              <a:rPr lang="en-US" sz="2400" b="1" dirty="0"/>
              <a:t>Visual 4B: Shifts in Supply and Demand</a:t>
            </a:r>
            <a:endParaRPr lang="en-US" sz="2400" dirty="0"/>
          </a:p>
        </p:txBody>
      </p:sp>
      <p:sp>
        <p:nvSpPr>
          <p:cNvPr id="5" name="Rectangle 4"/>
          <p:cNvSpPr/>
          <p:nvPr/>
        </p:nvSpPr>
        <p:spPr>
          <a:xfrm>
            <a:off x="2095500" y="1420858"/>
            <a:ext cx="8001000" cy="5324535"/>
          </a:xfrm>
          <a:prstGeom prst="rect">
            <a:avLst/>
          </a:prstGeom>
        </p:spPr>
        <p:txBody>
          <a:bodyPr wrap="square">
            <a:spAutoFit/>
          </a:bodyPr>
          <a:lstStyle/>
          <a:p>
            <a:r>
              <a:rPr lang="en-US" sz="2000" b="1" dirty="0"/>
              <a:t>Causes of Shifts (Changes) in Demand</a:t>
            </a:r>
          </a:p>
          <a:p>
            <a:pPr marL="914400" lvl="1" indent="-457200">
              <a:buFont typeface="+mj-lt"/>
              <a:buAutoNum type="arabicPeriod"/>
            </a:pPr>
            <a:r>
              <a:rPr lang="en-US" sz="2000" dirty="0"/>
              <a:t>Consumer tastes/preferences (changes in a person’s willingness to pay)</a:t>
            </a:r>
          </a:p>
          <a:p>
            <a:pPr marL="914400" lvl="1" indent="-457200">
              <a:buFont typeface="+mj-lt"/>
              <a:buAutoNum type="arabicPeriod"/>
            </a:pPr>
            <a:r>
              <a:rPr lang="en-US" sz="2000" dirty="0"/>
              <a:t>Consumer income/wealth (changes in a person’s ability to pay)</a:t>
            </a:r>
          </a:p>
          <a:p>
            <a:pPr marL="914400" lvl="1" indent="-457200">
              <a:buFont typeface="+mj-lt"/>
              <a:buAutoNum type="arabicPeriod"/>
            </a:pPr>
            <a:r>
              <a:rPr lang="en-US" sz="2000" dirty="0"/>
              <a:t>Prices of related goods (changes in the prices of substitute goods or complementary goods)</a:t>
            </a:r>
          </a:p>
          <a:p>
            <a:pPr marL="914400" lvl="1" indent="-457200">
              <a:buFont typeface="+mj-lt"/>
              <a:buAutoNum type="arabicPeriod"/>
            </a:pPr>
            <a:r>
              <a:rPr lang="en-US" sz="2000" dirty="0"/>
              <a:t>Consumer expectations about the future</a:t>
            </a:r>
          </a:p>
          <a:p>
            <a:pPr marL="914400" lvl="1" indent="-457200">
              <a:buFont typeface="+mj-lt"/>
              <a:buAutoNum type="arabicPeriod"/>
            </a:pPr>
            <a:r>
              <a:rPr lang="en-US" sz="2000" dirty="0"/>
              <a:t>The number of buyers</a:t>
            </a:r>
          </a:p>
          <a:p>
            <a:pPr lvl="1"/>
            <a:endParaRPr lang="en-US" sz="2000" dirty="0"/>
          </a:p>
          <a:p>
            <a:r>
              <a:rPr lang="en-US" sz="2000" b="1" dirty="0"/>
              <a:t>Causes of Shifts (Changes) in Supply</a:t>
            </a:r>
          </a:p>
          <a:p>
            <a:pPr marL="914400" lvl="1" indent="-457200">
              <a:buFont typeface="+mj-lt"/>
              <a:buAutoNum type="arabicPeriod"/>
            </a:pPr>
            <a:r>
              <a:rPr lang="en-US" sz="2000" dirty="0"/>
              <a:t>Productivity/technology (resource savings in how the good is produced)</a:t>
            </a:r>
          </a:p>
          <a:p>
            <a:pPr marL="914400" lvl="1" indent="-457200">
              <a:buFont typeface="+mj-lt"/>
              <a:buAutoNum type="arabicPeriod"/>
            </a:pPr>
            <a:r>
              <a:rPr lang="en-US" sz="2000" dirty="0"/>
              <a:t>Prices of resources used (resource prices are directly related to costs)</a:t>
            </a:r>
          </a:p>
          <a:p>
            <a:pPr marL="914400" lvl="1" indent="-457200">
              <a:buFont typeface="+mj-lt"/>
              <a:buAutoNum type="arabicPeriod"/>
            </a:pPr>
            <a:r>
              <a:rPr lang="en-US" sz="2000" dirty="0"/>
              <a:t>Government policies (changes in taxes or subsidies)</a:t>
            </a:r>
          </a:p>
          <a:p>
            <a:pPr marL="914400" lvl="1" indent="-457200">
              <a:buFont typeface="+mj-lt"/>
              <a:buAutoNum type="arabicPeriod"/>
            </a:pPr>
            <a:r>
              <a:rPr lang="en-US" sz="2000" dirty="0"/>
              <a:t>Producer expectations about the future</a:t>
            </a:r>
          </a:p>
          <a:p>
            <a:pPr marL="914400" lvl="1" indent="-457200">
              <a:buFont typeface="+mj-lt"/>
              <a:buAutoNum type="arabicPeriod"/>
            </a:pPr>
            <a:r>
              <a:rPr lang="en-US" sz="2000" dirty="0"/>
              <a:t>The number of sellers</a:t>
            </a:r>
          </a:p>
        </p:txBody>
      </p:sp>
    </p:spTree>
    <p:extLst>
      <p:ext uri="{BB962C8B-B14F-4D97-AF65-F5344CB8AC3E}">
        <p14:creationId xmlns:p14="http://schemas.microsoft.com/office/powerpoint/2010/main" val="2714647038"/>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396143" y="646359"/>
            <a:ext cx="4953000" cy="461665"/>
          </a:xfrm>
          <a:prstGeom prst="rect">
            <a:avLst/>
          </a:prstGeom>
        </p:spPr>
        <p:txBody>
          <a:bodyPr wrap="square">
            <a:spAutoFit/>
          </a:bodyPr>
          <a:lstStyle/>
          <a:p>
            <a:pPr algn="ctr"/>
            <a:r>
              <a:rPr lang="en-US" sz="2400" b="1" dirty="0">
                <a:latin typeface="Calibri" pitchFamily="34" charset="0"/>
                <a:cs typeface="Calibri" pitchFamily="34" charset="0"/>
              </a:rPr>
              <a:t>Session 4: Talking Points, Cont’d</a:t>
            </a:r>
          </a:p>
        </p:txBody>
      </p:sp>
      <p:sp>
        <p:nvSpPr>
          <p:cNvPr id="9" name="Rectangle 8"/>
          <p:cNvSpPr/>
          <p:nvPr/>
        </p:nvSpPr>
        <p:spPr>
          <a:xfrm>
            <a:off x="590685" y="1747707"/>
            <a:ext cx="7817526" cy="3847207"/>
          </a:xfrm>
          <a:prstGeom prst="rect">
            <a:avLst/>
          </a:prstGeom>
        </p:spPr>
        <p:txBody>
          <a:bodyPr wrap="square">
            <a:spAutoFit/>
          </a:bodyPr>
          <a:lstStyle/>
          <a:p>
            <a:pPr marL="231775" indent="-231775"/>
            <a:r>
              <a:rPr lang="en-US" sz="2400" b="1" i="1" dirty="0"/>
              <a:t>Demand </a:t>
            </a:r>
          </a:p>
          <a:p>
            <a:pPr marL="457200" indent="-457200">
              <a:buFont typeface="+mj-lt"/>
              <a:buAutoNum type="arabicPeriod" startAt="3"/>
            </a:pPr>
            <a:endParaRPr lang="en-US" sz="2000" dirty="0"/>
          </a:p>
          <a:p>
            <a:pPr marL="457200" indent="-457200">
              <a:spcAft>
                <a:spcPts val="1200"/>
              </a:spcAft>
              <a:buFont typeface="+mj-lt"/>
              <a:buAutoNum type="arabicPeriod" startAt="3"/>
            </a:pPr>
            <a:r>
              <a:rPr lang="en-US" sz="2000" dirty="0"/>
              <a:t>Price is the amount of money buyers actually must pay for a good or service.</a:t>
            </a:r>
          </a:p>
          <a:p>
            <a:pPr marL="457200" indent="-457200">
              <a:spcAft>
                <a:spcPts val="1200"/>
              </a:spcAft>
              <a:buFont typeface="+mj-lt"/>
              <a:buAutoNum type="arabicPeriod" startAt="3"/>
            </a:pPr>
            <a:r>
              <a:rPr lang="en-US" sz="2000" dirty="0"/>
              <a:t>Buyers will buy units of a good or service as long as the amount of satisfaction the buyer gains from the purchase is greater than the price they must pay for the good. They will not buy when the opposite is true.</a:t>
            </a:r>
          </a:p>
          <a:p>
            <a:pPr marL="457200" indent="-457200">
              <a:spcAft>
                <a:spcPts val="1200"/>
              </a:spcAft>
              <a:buFont typeface="+mj-lt"/>
              <a:buAutoNum type="arabicPeriod" startAt="3"/>
            </a:pPr>
            <a:r>
              <a:rPr lang="en-US" sz="2000" dirty="0"/>
              <a:t>The demand curve reflects the law of demand: As the price of a good or service decreases, buyers buy more of it; as the price of a good or service increases, buyers buy less of it.</a:t>
            </a:r>
          </a:p>
        </p:txBody>
      </p:sp>
    </p:spTree>
    <p:extLst>
      <p:ext uri="{BB962C8B-B14F-4D97-AF65-F5344CB8AC3E}">
        <p14:creationId xmlns:p14="http://schemas.microsoft.com/office/powerpoint/2010/main" val="4267578538"/>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69143" y="1927371"/>
            <a:ext cx="8250456" cy="4124206"/>
          </a:xfrm>
          <a:prstGeom prst="rect">
            <a:avLst/>
          </a:prstGeom>
        </p:spPr>
        <p:txBody>
          <a:bodyPr wrap="square">
            <a:spAutoFit/>
          </a:bodyPr>
          <a:lstStyle/>
          <a:p>
            <a:r>
              <a:rPr lang="en-US" sz="2400" b="1" i="1" dirty="0"/>
              <a:t>Supply</a:t>
            </a:r>
          </a:p>
          <a:p>
            <a:endParaRPr lang="en-US" sz="2000" i="1" dirty="0"/>
          </a:p>
          <a:p>
            <a:pPr marL="342900" indent="-342900">
              <a:spcAft>
                <a:spcPts val="1200"/>
              </a:spcAft>
              <a:buFont typeface="+mj-lt"/>
              <a:buAutoNum type="arabicPeriod"/>
            </a:pPr>
            <a:r>
              <a:rPr lang="en-US" sz="2000" dirty="0"/>
              <a:t>Cost is defined as what is given up (i.e., opportunity cost). </a:t>
            </a:r>
          </a:p>
          <a:p>
            <a:pPr marL="342900" indent="-342900">
              <a:spcAft>
                <a:spcPts val="1200"/>
              </a:spcAft>
              <a:buFont typeface="+mj-lt"/>
              <a:buAutoNum type="arabicPeriod"/>
            </a:pPr>
            <a:r>
              <a:rPr lang="en-US" sz="2000" dirty="0"/>
              <a:t>Cost is not a single-number concept (units of a good or service will have different costs). </a:t>
            </a:r>
          </a:p>
          <a:p>
            <a:pPr marL="342900" indent="-342900">
              <a:spcAft>
                <a:spcPts val="1200"/>
              </a:spcAft>
              <a:buFont typeface="+mj-lt"/>
              <a:buAutoNum type="arabicPeriod"/>
            </a:pPr>
            <a:r>
              <a:rPr lang="en-US" sz="2000" dirty="0"/>
              <a:t>In general, the cost society incurs from additional units of a good rises because more of other goods or services must be given up (rising opportunity cost). </a:t>
            </a:r>
          </a:p>
          <a:p>
            <a:pPr marL="342900" indent="-342900">
              <a:spcAft>
                <a:spcPts val="1200"/>
              </a:spcAft>
              <a:buFont typeface="+mj-lt"/>
              <a:buAutoNum type="arabicPeriod"/>
            </a:pPr>
            <a:r>
              <a:rPr lang="en-US" sz="2000" dirty="0"/>
              <a:t>The cost curve shows the additional cost society incurs from each individual unit of the good or service (reading vertically up and then over).</a:t>
            </a:r>
          </a:p>
          <a:p>
            <a:pPr marL="342900" indent="-342900">
              <a:spcAft>
                <a:spcPts val="1200"/>
              </a:spcAft>
              <a:buFont typeface="+mj-lt"/>
              <a:buAutoNum type="arabicPeriod"/>
            </a:pPr>
            <a:r>
              <a:rPr lang="en-US" sz="2000" dirty="0"/>
              <a:t>Supply shows how sellers react to various prices of a good or service.</a:t>
            </a:r>
          </a:p>
        </p:txBody>
      </p:sp>
      <p:sp>
        <p:nvSpPr>
          <p:cNvPr id="9" name="Rectangle 8"/>
          <p:cNvSpPr/>
          <p:nvPr/>
        </p:nvSpPr>
        <p:spPr>
          <a:xfrm>
            <a:off x="3303864" y="671929"/>
            <a:ext cx="5257800" cy="461665"/>
          </a:xfrm>
          <a:prstGeom prst="rect">
            <a:avLst/>
          </a:prstGeom>
        </p:spPr>
        <p:txBody>
          <a:bodyPr wrap="square">
            <a:spAutoFit/>
          </a:bodyPr>
          <a:lstStyle/>
          <a:p>
            <a:pPr algn="ctr"/>
            <a:r>
              <a:rPr lang="en-US" sz="2400" b="1" dirty="0">
                <a:latin typeface="Calibri" pitchFamily="34" charset="0"/>
                <a:cs typeface="Calibri" pitchFamily="34" charset="0"/>
              </a:rPr>
              <a:t>Session 4: Talking Points, Cont’d</a:t>
            </a:r>
          </a:p>
        </p:txBody>
      </p:sp>
    </p:spTree>
    <p:extLst>
      <p:ext uri="{BB962C8B-B14F-4D97-AF65-F5344CB8AC3E}">
        <p14:creationId xmlns:p14="http://schemas.microsoft.com/office/powerpoint/2010/main" val="2000194905"/>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58268" y="694094"/>
            <a:ext cx="5562600" cy="461665"/>
          </a:xfrm>
          <a:prstGeom prst="rect">
            <a:avLst/>
          </a:prstGeom>
        </p:spPr>
        <p:txBody>
          <a:bodyPr wrap="square">
            <a:spAutoFit/>
          </a:bodyPr>
          <a:lstStyle/>
          <a:p>
            <a:r>
              <a:rPr lang="en-US" sz="2400" b="1" dirty="0">
                <a:latin typeface="Calibri" pitchFamily="34" charset="0"/>
                <a:cs typeface="Calibri" pitchFamily="34" charset="0"/>
              </a:rPr>
              <a:t>Session 4: Talking Points, Cont’d</a:t>
            </a:r>
          </a:p>
        </p:txBody>
      </p:sp>
      <p:sp>
        <p:nvSpPr>
          <p:cNvPr id="9" name="Rectangle 8"/>
          <p:cNvSpPr/>
          <p:nvPr/>
        </p:nvSpPr>
        <p:spPr>
          <a:xfrm>
            <a:off x="565772" y="2204519"/>
            <a:ext cx="1143000" cy="461665"/>
          </a:xfrm>
          <a:prstGeom prst="rect">
            <a:avLst/>
          </a:prstGeom>
        </p:spPr>
        <p:txBody>
          <a:bodyPr wrap="square">
            <a:spAutoFit/>
          </a:bodyPr>
          <a:lstStyle/>
          <a:p>
            <a:r>
              <a:rPr lang="en-US" sz="2400" b="1" i="1" dirty="0"/>
              <a:t>Supply</a:t>
            </a:r>
          </a:p>
        </p:txBody>
      </p:sp>
      <p:sp>
        <p:nvSpPr>
          <p:cNvPr id="10" name="Rectangle 9"/>
          <p:cNvSpPr/>
          <p:nvPr/>
        </p:nvSpPr>
        <p:spPr>
          <a:xfrm>
            <a:off x="565772" y="2987879"/>
            <a:ext cx="7779876" cy="3016210"/>
          </a:xfrm>
          <a:prstGeom prst="rect">
            <a:avLst/>
          </a:prstGeom>
        </p:spPr>
        <p:txBody>
          <a:bodyPr wrap="square">
            <a:spAutoFit/>
          </a:bodyPr>
          <a:lstStyle/>
          <a:p>
            <a:pPr marL="457200" indent="-457200">
              <a:spcAft>
                <a:spcPts val="1200"/>
              </a:spcAft>
              <a:buFont typeface="+mj-lt"/>
              <a:buAutoNum type="arabicPeriod" startAt="6"/>
            </a:pPr>
            <a:r>
              <a:rPr lang="en-US" sz="2000" dirty="0"/>
              <a:t>Sellers will produce units of a good or service when the cost of production for one more unit is less than the price they are able to charge for that unit. They will not produce when the opposite is true. The cost curve reads horizontally over and then down. It shows the amount sellers would produce and offer for sale at various prices and, thus, is also the supply curve for the good. </a:t>
            </a:r>
          </a:p>
          <a:p>
            <a:pPr marL="457200" indent="-457200">
              <a:spcAft>
                <a:spcPts val="1200"/>
              </a:spcAft>
              <a:buFont typeface="+mj-lt"/>
              <a:buAutoNum type="arabicPeriod" startAt="6"/>
            </a:pPr>
            <a:r>
              <a:rPr lang="en-US" sz="2000" dirty="0"/>
              <a:t>The supply curve reflects the law of supply: As the price of a good or service decreases, sellers produce less of it; as the price of a good or service increases, sellers produce more of it.</a:t>
            </a:r>
          </a:p>
        </p:txBody>
      </p:sp>
    </p:spTree>
    <p:extLst>
      <p:ext uri="{BB962C8B-B14F-4D97-AF65-F5344CB8AC3E}">
        <p14:creationId xmlns:p14="http://schemas.microsoft.com/office/powerpoint/2010/main" val="3680655133"/>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95475" y="700472"/>
            <a:ext cx="5181600" cy="461665"/>
          </a:xfrm>
          <a:prstGeom prst="rect">
            <a:avLst/>
          </a:prstGeom>
        </p:spPr>
        <p:txBody>
          <a:bodyPr wrap="square">
            <a:spAutoFit/>
          </a:bodyPr>
          <a:lstStyle/>
          <a:p>
            <a:pPr algn="ctr"/>
            <a:r>
              <a:rPr lang="en-US" sz="2400" b="1" dirty="0">
                <a:latin typeface="Calibri" pitchFamily="34" charset="0"/>
                <a:cs typeface="Calibri" pitchFamily="34" charset="0"/>
              </a:rPr>
              <a:t>Session 4: Talking Points, Cont’d</a:t>
            </a:r>
          </a:p>
        </p:txBody>
      </p:sp>
      <p:sp>
        <p:nvSpPr>
          <p:cNvPr id="2" name="Rectangle 1"/>
          <p:cNvSpPr/>
          <p:nvPr/>
        </p:nvSpPr>
        <p:spPr>
          <a:xfrm>
            <a:off x="476075" y="1992387"/>
            <a:ext cx="8001000" cy="4555093"/>
          </a:xfrm>
          <a:prstGeom prst="rect">
            <a:avLst/>
          </a:prstGeom>
        </p:spPr>
        <p:txBody>
          <a:bodyPr wrap="square">
            <a:spAutoFit/>
          </a:bodyPr>
          <a:lstStyle/>
          <a:p>
            <a:r>
              <a:rPr lang="en-US" sz="2000" i="1" dirty="0"/>
              <a:t>Market Equilibrium</a:t>
            </a:r>
          </a:p>
          <a:p>
            <a:endParaRPr lang="en-US" sz="2000" i="1" dirty="0"/>
          </a:p>
          <a:p>
            <a:pPr marL="342900" indent="-342900">
              <a:spcAft>
                <a:spcPts val="1200"/>
              </a:spcAft>
              <a:buFont typeface="+mj-lt"/>
              <a:buAutoNum type="arabicPeriod"/>
            </a:pPr>
            <a:r>
              <a:rPr lang="en-US" sz="2000" dirty="0"/>
              <a:t>Price is determined in a market by the interaction of buyers and sellers (buyers trying to pay the lowest possible price and sellers trying to sell at the highest possible price).</a:t>
            </a:r>
          </a:p>
          <a:p>
            <a:pPr marL="342900" indent="-342900">
              <a:spcAft>
                <a:spcPts val="1200"/>
              </a:spcAft>
              <a:buFont typeface="+mj-lt"/>
              <a:buAutoNum type="arabicPeriod"/>
            </a:pPr>
            <a:r>
              <a:rPr lang="en-US" sz="2000" dirty="0"/>
              <a:t>When there are surpluses in a market, sellers and/or buyers will have an incentive to push the price down, moving the price to where the quantity demanded equals the quantity supplied.</a:t>
            </a:r>
          </a:p>
          <a:p>
            <a:pPr marL="342900" indent="-342900">
              <a:spcAft>
                <a:spcPts val="1200"/>
              </a:spcAft>
              <a:buFont typeface="+mj-lt"/>
              <a:buAutoNum type="arabicPeriod"/>
            </a:pPr>
            <a:r>
              <a:rPr lang="en-US" sz="2000" dirty="0"/>
              <a:t>When there are shortages in a market, sellers and/or buyers will have an incentive to push the price up, moving the price to where the quantity demanded equals the quantity supplied.</a:t>
            </a:r>
          </a:p>
          <a:p>
            <a:pPr marL="342900" indent="-342900">
              <a:spcAft>
                <a:spcPts val="1200"/>
              </a:spcAft>
              <a:buFont typeface="+mj-lt"/>
              <a:buAutoNum type="arabicPeriod"/>
            </a:pPr>
            <a:r>
              <a:rPr lang="en-US" sz="2000" dirty="0"/>
              <a:t>Price is a single-number concept—all units are sold at the equilibrium price.</a:t>
            </a:r>
          </a:p>
        </p:txBody>
      </p:sp>
    </p:spTree>
    <p:extLst>
      <p:ext uri="{BB962C8B-B14F-4D97-AF65-F5344CB8AC3E}">
        <p14:creationId xmlns:p14="http://schemas.microsoft.com/office/powerpoint/2010/main" val="1882871449"/>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63923" y="652149"/>
            <a:ext cx="5257800" cy="461665"/>
          </a:xfrm>
          <a:prstGeom prst="rect">
            <a:avLst/>
          </a:prstGeom>
        </p:spPr>
        <p:txBody>
          <a:bodyPr wrap="square">
            <a:spAutoFit/>
          </a:bodyPr>
          <a:lstStyle/>
          <a:p>
            <a:r>
              <a:rPr lang="en-US" sz="2400" b="1" dirty="0">
                <a:latin typeface="Calibri" pitchFamily="34" charset="0"/>
                <a:cs typeface="Calibri" pitchFamily="34" charset="0"/>
              </a:rPr>
              <a:t>Session 4: Talking Points, Cont’d</a:t>
            </a:r>
          </a:p>
        </p:txBody>
      </p:sp>
      <p:sp>
        <p:nvSpPr>
          <p:cNvPr id="2" name="Rectangle 1"/>
          <p:cNvSpPr/>
          <p:nvPr/>
        </p:nvSpPr>
        <p:spPr>
          <a:xfrm>
            <a:off x="325423" y="1422112"/>
            <a:ext cx="8420100" cy="5647700"/>
          </a:xfrm>
          <a:prstGeom prst="rect">
            <a:avLst/>
          </a:prstGeom>
        </p:spPr>
        <p:txBody>
          <a:bodyPr wrap="square">
            <a:spAutoFit/>
          </a:bodyPr>
          <a:lstStyle/>
          <a:p>
            <a:r>
              <a:rPr lang="en-US" sz="2000" b="1" i="1" dirty="0"/>
              <a:t>Market Equilibrium</a:t>
            </a:r>
          </a:p>
          <a:p>
            <a:endParaRPr lang="en-US" sz="1100" i="1" dirty="0"/>
          </a:p>
          <a:p>
            <a:pPr marL="457200" indent="-457200">
              <a:buFont typeface="+mj-lt"/>
              <a:buAutoNum type="arabicPeriod" startAt="5"/>
            </a:pPr>
            <a:r>
              <a:rPr lang="en-US" sz="2000" dirty="0"/>
              <a:t>Market equilibrium answers two of the fundamental questions raised earlier:</a:t>
            </a:r>
          </a:p>
          <a:p>
            <a:pPr marL="914400" lvl="1" indent="-457200">
              <a:buFont typeface="+mj-lt"/>
              <a:buAutoNum type="alphaLcPeriod"/>
            </a:pPr>
            <a:r>
              <a:rPr lang="en-US" sz="2000" dirty="0"/>
              <a:t>The allocation question: How much of each good should be produced? The market answers with the equilibrium quantity.</a:t>
            </a:r>
          </a:p>
          <a:p>
            <a:pPr marL="914400" lvl="1" indent="-457200">
              <a:buFont typeface="+mj-lt"/>
              <a:buAutoNum type="alphaLcPeriod"/>
            </a:pPr>
            <a:r>
              <a:rPr lang="en-US" sz="2000" dirty="0"/>
              <a:t>The distribution question: Who receives the produced goods and services? The market answers by allowing everyone who is willing and able to pay the equilibrium price or more to purchase goods and services. </a:t>
            </a:r>
          </a:p>
          <a:p>
            <a:pPr marL="457200" indent="-457200">
              <a:spcBef>
                <a:spcPts val="1200"/>
              </a:spcBef>
              <a:buFont typeface="+mj-lt"/>
              <a:buAutoNum type="arabicPeriod" startAt="5"/>
            </a:pPr>
            <a:r>
              <a:rPr lang="en-US" sz="2000" dirty="0"/>
              <a:t>The market equilibrium quantity is the quantity of a good found to be </a:t>
            </a:r>
            <a:r>
              <a:rPr lang="en-US" sz="2000" dirty="0" err="1"/>
              <a:t>allocatively</a:t>
            </a:r>
            <a:r>
              <a:rPr lang="en-US" sz="2000" dirty="0"/>
              <a:t> efficient. The market demand curve accurately depicts society’s willingness to pay, and the market supply curve accurately depicts society’s costs. If markets determine price, as shown earlier, markets can produce the </a:t>
            </a:r>
            <a:r>
              <a:rPr lang="en-US" sz="2000" dirty="0" err="1"/>
              <a:t>allocatively</a:t>
            </a:r>
            <a:r>
              <a:rPr lang="en-US" sz="2000" dirty="0"/>
              <a:t> efficient amounts of all goods and services, thus using society’s scarce resources efficiently. Those are big “ifs,” however (which are explored further in Session 6, which address market failures).</a:t>
            </a:r>
            <a:endParaRPr lang="en-US" sz="4000" dirty="0"/>
          </a:p>
          <a:p>
            <a:endParaRPr lang="en-US" sz="2000" dirty="0"/>
          </a:p>
        </p:txBody>
      </p:sp>
    </p:spTree>
    <p:extLst>
      <p:ext uri="{BB962C8B-B14F-4D97-AF65-F5344CB8AC3E}">
        <p14:creationId xmlns:p14="http://schemas.microsoft.com/office/powerpoint/2010/main" val="2553227353"/>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36084" y="685705"/>
            <a:ext cx="5410200" cy="461665"/>
          </a:xfrm>
          <a:prstGeom prst="rect">
            <a:avLst/>
          </a:prstGeom>
        </p:spPr>
        <p:txBody>
          <a:bodyPr wrap="square">
            <a:spAutoFit/>
          </a:bodyPr>
          <a:lstStyle/>
          <a:p>
            <a:pPr algn="ctr"/>
            <a:r>
              <a:rPr lang="en-US" sz="2400" b="1" dirty="0">
                <a:latin typeface="Calibri" pitchFamily="34" charset="0"/>
                <a:cs typeface="Calibri" pitchFamily="34" charset="0"/>
              </a:rPr>
              <a:t>Session 4: Talking Points, Cont’d</a:t>
            </a:r>
          </a:p>
        </p:txBody>
      </p:sp>
      <p:sp>
        <p:nvSpPr>
          <p:cNvPr id="2" name="Rectangle 1"/>
          <p:cNvSpPr/>
          <p:nvPr/>
        </p:nvSpPr>
        <p:spPr>
          <a:xfrm>
            <a:off x="413158" y="1640049"/>
            <a:ext cx="8001000" cy="4708981"/>
          </a:xfrm>
          <a:prstGeom prst="rect">
            <a:avLst/>
          </a:prstGeom>
        </p:spPr>
        <p:txBody>
          <a:bodyPr wrap="square">
            <a:spAutoFit/>
          </a:bodyPr>
          <a:lstStyle/>
          <a:p>
            <a:pPr>
              <a:spcAft>
                <a:spcPts val="1200"/>
              </a:spcAft>
            </a:pPr>
            <a:r>
              <a:rPr lang="en-US" sz="2000" dirty="0"/>
              <a:t>Market Equilibrium, </a:t>
            </a:r>
            <a:r>
              <a:rPr lang="en-US" sz="2000" dirty="0" err="1"/>
              <a:t>con’t</a:t>
            </a:r>
            <a:endParaRPr lang="en-US" sz="2000" dirty="0"/>
          </a:p>
          <a:p>
            <a:pPr marL="457200" indent="-457200">
              <a:spcAft>
                <a:spcPts val="1200"/>
              </a:spcAft>
              <a:buFont typeface="+mj-lt"/>
              <a:buAutoNum type="arabicPeriod" startAt="7"/>
            </a:pPr>
            <a:r>
              <a:rPr lang="en-US" sz="2000" dirty="0"/>
              <a:t>Price is not a measure of demand or a measure of supply; it is a measure of the relative scarcity of the good (its desirability relative to its availability). It takes both demand and supply to determine price. (For example, although the demand for air is great, the price of air is zero because of its abundance—that is, at a price of zero, the quantity of air supplied is greater than the quantity demanded.)</a:t>
            </a:r>
          </a:p>
          <a:p>
            <a:pPr marL="457200" indent="-457200">
              <a:buFont typeface="+mj-lt"/>
              <a:buAutoNum type="arabicPeriod" startAt="7"/>
            </a:pPr>
            <a:r>
              <a:rPr lang="en-US" sz="2000" dirty="0"/>
              <a:t>Several factors can cause an increase or decrease in demand—that is, a shift of the demand curve to the right or left:</a:t>
            </a:r>
          </a:p>
          <a:p>
            <a:pPr marL="914400" lvl="1" indent="-457200">
              <a:buFont typeface="+mj-lt"/>
              <a:buAutoNum type="alphaLcPeriod"/>
            </a:pPr>
            <a:r>
              <a:rPr lang="en-US" sz="2000" dirty="0"/>
              <a:t>changes in consumer tastes/preferences,</a:t>
            </a:r>
          </a:p>
          <a:p>
            <a:pPr marL="914400" lvl="1" indent="-457200">
              <a:buFont typeface="+mj-lt"/>
              <a:buAutoNum type="alphaLcPeriod"/>
            </a:pPr>
            <a:r>
              <a:rPr lang="en-US" sz="2000" dirty="0"/>
              <a:t>changes in consumer income/wealth,</a:t>
            </a:r>
          </a:p>
          <a:p>
            <a:pPr marL="914400" lvl="1" indent="-457200">
              <a:buFont typeface="+mj-lt"/>
              <a:buAutoNum type="alphaLcPeriod"/>
            </a:pPr>
            <a:r>
              <a:rPr lang="en-US" sz="2000" dirty="0"/>
              <a:t>changes in the prices of related goods,</a:t>
            </a:r>
          </a:p>
          <a:p>
            <a:pPr marL="914400" lvl="1" indent="-457200">
              <a:buFont typeface="+mj-lt"/>
              <a:buAutoNum type="alphaLcPeriod"/>
            </a:pPr>
            <a:r>
              <a:rPr lang="en-US" sz="2000" dirty="0"/>
              <a:t>changes in consumer expectations, and</a:t>
            </a:r>
          </a:p>
          <a:p>
            <a:pPr marL="914400" lvl="1" indent="-457200">
              <a:buFont typeface="+mj-lt"/>
              <a:buAutoNum type="alphaLcPeriod"/>
            </a:pPr>
            <a:r>
              <a:rPr lang="en-US" sz="2000" dirty="0"/>
              <a:t>changes in the number of buyers.</a:t>
            </a:r>
          </a:p>
        </p:txBody>
      </p:sp>
    </p:spTree>
    <p:extLst>
      <p:ext uri="{BB962C8B-B14F-4D97-AF65-F5344CB8AC3E}">
        <p14:creationId xmlns:p14="http://schemas.microsoft.com/office/powerpoint/2010/main" val="2639133515"/>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7361" y="727650"/>
            <a:ext cx="5715000" cy="461665"/>
          </a:xfrm>
          <a:prstGeom prst="rect">
            <a:avLst/>
          </a:prstGeom>
        </p:spPr>
        <p:txBody>
          <a:bodyPr wrap="square">
            <a:spAutoFit/>
          </a:bodyPr>
          <a:lstStyle/>
          <a:p>
            <a:pPr algn="ctr"/>
            <a:r>
              <a:rPr lang="en-US" sz="2400" b="1" dirty="0">
                <a:latin typeface="Calibri" pitchFamily="34" charset="0"/>
                <a:cs typeface="Calibri" pitchFamily="34" charset="0"/>
              </a:rPr>
              <a:t>Session 4: Talking Points, Cont’d</a:t>
            </a:r>
          </a:p>
        </p:txBody>
      </p:sp>
      <p:sp>
        <p:nvSpPr>
          <p:cNvPr id="2" name="Rectangle 1"/>
          <p:cNvSpPr/>
          <p:nvPr/>
        </p:nvSpPr>
        <p:spPr>
          <a:xfrm>
            <a:off x="287323" y="1497436"/>
            <a:ext cx="8001000" cy="5170646"/>
          </a:xfrm>
          <a:prstGeom prst="rect">
            <a:avLst/>
          </a:prstGeom>
        </p:spPr>
        <p:txBody>
          <a:bodyPr wrap="square">
            <a:spAutoFit/>
          </a:bodyPr>
          <a:lstStyle/>
          <a:p>
            <a:pPr>
              <a:spcAft>
                <a:spcPts val="1200"/>
              </a:spcAft>
            </a:pPr>
            <a:r>
              <a:rPr lang="en-US" sz="2000" dirty="0"/>
              <a:t>Market Equilibrium, </a:t>
            </a:r>
            <a:r>
              <a:rPr lang="en-US" sz="2000" dirty="0" err="1"/>
              <a:t>con’t</a:t>
            </a:r>
            <a:endParaRPr lang="en-US" sz="2000" dirty="0"/>
          </a:p>
          <a:p>
            <a:pPr marL="457200" indent="-457200">
              <a:buFont typeface="+mj-lt"/>
              <a:buAutoNum type="arabicPeriod" startAt="9"/>
            </a:pPr>
            <a:r>
              <a:rPr lang="en-US" sz="2000" dirty="0"/>
              <a:t>Several factors can cause an increase or decrease in supply—that is, a shift of the supply curve to the right or left:</a:t>
            </a:r>
          </a:p>
          <a:p>
            <a:pPr marL="914400" lvl="1" indent="-457200">
              <a:buFont typeface="+mj-lt"/>
              <a:buAutoNum type="arabicPeriod"/>
            </a:pPr>
            <a:r>
              <a:rPr lang="en-US" sz="2000" dirty="0"/>
              <a:t>changes in productivity/technology,</a:t>
            </a:r>
          </a:p>
          <a:p>
            <a:pPr marL="914400" lvl="1" indent="-457200">
              <a:buFont typeface="+mj-lt"/>
              <a:buAutoNum type="arabicPeriod"/>
            </a:pPr>
            <a:r>
              <a:rPr lang="en-US" sz="2000" dirty="0"/>
              <a:t>changes in resource prices,</a:t>
            </a:r>
          </a:p>
          <a:p>
            <a:pPr marL="914400" lvl="1" indent="-457200">
              <a:buFont typeface="+mj-lt"/>
              <a:buAutoNum type="arabicPeriod"/>
            </a:pPr>
            <a:r>
              <a:rPr lang="en-US" sz="2000" dirty="0"/>
              <a:t>changes in government policies,</a:t>
            </a:r>
          </a:p>
          <a:p>
            <a:pPr marL="914400" lvl="1" indent="-457200">
              <a:buFont typeface="+mj-lt"/>
              <a:buAutoNum type="arabicPeriod"/>
            </a:pPr>
            <a:r>
              <a:rPr lang="en-US" sz="2000" dirty="0"/>
              <a:t>changes in expectations, and</a:t>
            </a:r>
          </a:p>
          <a:p>
            <a:pPr marL="914400" lvl="1" indent="-457200">
              <a:spcAft>
                <a:spcPts val="1200"/>
              </a:spcAft>
              <a:buFont typeface="+mj-lt"/>
              <a:buAutoNum type="arabicPeriod"/>
            </a:pPr>
            <a:r>
              <a:rPr lang="en-US" sz="2000" dirty="0"/>
              <a:t>changes in the number of sellers.</a:t>
            </a:r>
          </a:p>
          <a:p>
            <a:pPr marL="457200" indent="-457200">
              <a:spcAft>
                <a:spcPts val="1200"/>
              </a:spcAft>
              <a:buFont typeface="+mj-lt"/>
              <a:buAutoNum type="arabicPeriod" startAt="9"/>
            </a:pPr>
            <a:r>
              <a:rPr lang="en-US" sz="2000" dirty="0"/>
              <a:t>A change in demand or supply leads to a surplus or shortage at the initial price, which causes the price to change and the market to move to the new equilibrium price and quantity.</a:t>
            </a:r>
          </a:p>
          <a:p>
            <a:pPr marL="457200" indent="-457200">
              <a:buFont typeface="+mj-lt"/>
              <a:buAutoNum type="arabicPeriod" startAt="9"/>
            </a:pPr>
            <a:r>
              <a:rPr lang="en-US" sz="2000" dirty="0"/>
              <a:t>Price changes in one market often lead to price changes in other related markets because of goods that are substitutes or complements for one another or because one good is an input in the production of another.</a:t>
            </a:r>
          </a:p>
        </p:txBody>
      </p:sp>
    </p:spTree>
    <p:extLst>
      <p:ext uri="{BB962C8B-B14F-4D97-AF65-F5344CB8AC3E}">
        <p14:creationId xmlns:p14="http://schemas.microsoft.com/office/powerpoint/2010/main" val="2844820015"/>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7572" y="685800"/>
            <a:ext cx="3276859" cy="400110"/>
          </a:xfrm>
          <a:prstGeom prst="rect">
            <a:avLst/>
          </a:prstGeom>
        </p:spPr>
        <p:txBody>
          <a:bodyPr wrap="none">
            <a:spAutoFit/>
          </a:bodyPr>
          <a:lstStyle/>
          <a:p>
            <a:r>
              <a:rPr lang="en-US" sz="2000" b="1" dirty="0"/>
              <a:t>Lesson 4.1, Visual 1: Demand</a:t>
            </a:r>
            <a:endParaRPr lang="en-US" sz="2000" dirty="0"/>
          </a:p>
        </p:txBody>
      </p:sp>
      <p:sp>
        <p:nvSpPr>
          <p:cNvPr id="3" name="Rectangle 2"/>
          <p:cNvSpPr/>
          <p:nvPr/>
        </p:nvSpPr>
        <p:spPr>
          <a:xfrm>
            <a:off x="2994171" y="2577517"/>
            <a:ext cx="6858000" cy="2308324"/>
          </a:xfrm>
          <a:prstGeom prst="rect">
            <a:avLst/>
          </a:prstGeom>
        </p:spPr>
        <p:txBody>
          <a:bodyPr wrap="square">
            <a:spAutoFit/>
          </a:bodyPr>
          <a:lstStyle/>
          <a:p>
            <a:r>
              <a:rPr lang="en-US" sz="3600" b="1" dirty="0"/>
              <a:t>Demand: The quantity of a good or</a:t>
            </a:r>
          </a:p>
          <a:p>
            <a:r>
              <a:rPr lang="en-US" sz="3600" b="1" dirty="0"/>
              <a:t>service that buyers are </a:t>
            </a:r>
            <a:r>
              <a:rPr lang="en-US" sz="3600" b="1" i="1" dirty="0"/>
              <a:t>willing </a:t>
            </a:r>
            <a:r>
              <a:rPr lang="en-US" sz="3600" b="1" dirty="0"/>
              <a:t>and </a:t>
            </a:r>
            <a:r>
              <a:rPr lang="en-US" sz="3600" b="1" i="1" dirty="0"/>
              <a:t>able </a:t>
            </a:r>
            <a:r>
              <a:rPr lang="en-US" sz="3600" b="1" dirty="0"/>
              <a:t>to buy at all possible prices during a certain time period.</a:t>
            </a:r>
            <a:endParaRPr lang="en-US" sz="3600" dirty="0"/>
          </a:p>
        </p:txBody>
      </p:sp>
    </p:spTree>
    <p:extLst>
      <p:ext uri="{BB962C8B-B14F-4D97-AF65-F5344CB8AC3E}">
        <p14:creationId xmlns:p14="http://schemas.microsoft.com/office/powerpoint/2010/main" val="215089211"/>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1313</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1</cp:revision>
  <dcterms:created xsi:type="dcterms:W3CDTF">2023-10-20T13:38:53Z</dcterms:created>
  <dcterms:modified xsi:type="dcterms:W3CDTF">2023-10-20T13:45:36Z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2023-10-20T13:45:36Z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61471912-fcf7-4cbd-86f3-042d03462776</vt:lpwstr>
  </property>
  <property fmtid="{D5CDD505-2E9C-101B-9397-08002B2CF9AE}" pid="8" name="MSIP_Label_65269c60-0483-4c57-9e8c-3779d6900235_ContentBits">
    <vt:lpwstr>0</vt:lpwstr>
  </property>
</Properties>
</file>