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2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65AED-E2BA-4851-852D-0D6351B55F7D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6376D-E840-44B9-8EF7-CA6392286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8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AD018-D7B3-466F-BBED-DE3C809397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46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AD018-D7B3-466F-BBED-DE3C809397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AD018-D7B3-466F-BBED-DE3C809397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4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AD018-D7B3-466F-BBED-DE3C8093974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54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3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02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9243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6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9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9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3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2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6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771C71-DE84-EC2D-3E83-47A611E5002C}"/>
              </a:ext>
            </a:extLst>
          </p:cNvPr>
          <p:cNvSpPr/>
          <p:nvPr/>
        </p:nvSpPr>
        <p:spPr>
          <a:xfrm>
            <a:off x="1981200" y="1323190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3: MARGINAL ANALYSIS</a:t>
            </a:r>
            <a:endParaRPr 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FD1BD9-545C-7B0D-B61D-B3119FA30158}"/>
              </a:ext>
            </a:extLst>
          </p:cNvPr>
          <p:cNvSpPr/>
          <p:nvPr/>
        </p:nvSpPr>
        <p:spPr>
          <a:xfrm>
            <a:off x="4975546" y="1846410"/>
            <a:ext cx="193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Talking Points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284C29-BEE0-1976-6B32-37A66DD752A3}"/>
              </a:ext>
            </a:extLst>
          </p:cNvPr>
          <p:cNvSpPr/>
          <p:nvPr/>
        </p:nvSpPr>
        <p:spPr>
          <a:xfrm>
            <a:off x="602337" y="2831295"/>
            <a:ext cx="9067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1. People cannot have everything they want. As a result, they must make decisions.</a:t>
            </a:r>
          </a:p>
          <a:p>
            <a:endParaRPr lang="en-US" sz="2000" dirty="0"/>
          </a:p>
          <a:p>
            <a:r>
              <a:rPr lang="en-US" sz="2000" dirty="0"/>
              <a:t>2. Family budgets are limited by the incomes they earn. Incomes are dependent on </a:t>
            </a:r>
          </a:p>
          <a:p>
            <a:r>
              <a:rPr lang="en-US" sz="2000" dirty="0"/>
              <a:t>    the quantity and quality of human resources (people working) and any income the    </a:t>
            </a:r>
          </a:p>
          <a:p>
            <a:r>
              <a:rPr lang="en-US" sz="2000" dirty="0"/>
              <a:t>    family might earn from other types of resources it owns (natural, capital, and </a:t>
            </a:r>
          </a:p>
          <a:p>
            <a:r>
              <a:rPr lang="en-US" sz="2000" dirty="0"/>
              <a:t>    entrepreneurial ability).</a:t>
            </a:r>
          </a:p>
        </p:txBody>
      </p:sp>
    </p:spTree>
    <p:extLst>
      <p:ext uri="{BB962C8B-B14F-4D97-AF65-F5344CB8AC3E}">
        <p14:creationId xmlns:p14="http://schemas.microsoft.com/office/powerpoint/2010/main" val="43967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72311" y="694094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Session 3: Talking Points, Cont’d</a:t>
            </a:r>
          </a:p>
        </p:txBody>
      </p:sp>
      <p:sp>
        <p:nvSpPr>
          <p:cNvPr id="7" name="Rectangle 6"/>
          <p:cNvSpPr/>
          <p:nvPr/>
        </p:nvSpPr>
        <p:spPr>
          <a:xfrm>
            <a:off x="409662" y="1700170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3. Families must make decisions about how to spend their income. For example, if </a:t>
            </a:r>
          </a:p>
          <a:p>
            <a:r>
              <a:rPr lang="en-US" sz="2000" dirty="0"/>
              <a:t>    more money is spent on clothing and electronic gadgets, less money can be </a:t>
            </a:r>
          </a:p>
          <a:p>
            <a:r>
              <a:rPr lang="en-US" sz="2000" dirty="0"/>
              <a:t>    spent on food and other items.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9788" y="2824294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/>
          </a:p>
          <a:p>
            <a:r>
              <a:rPr lang="en-US" sz="2000" dirty="0"/>
              <a:t>4. Governments also have limited budgets based on tax revenue collected and </a:t>
            </a:r>
          </a:p>
          <a:p>
            <a:r>
              <a:rPr lang="en-US" sz="2000" dirty="0"/>
              <a:t>    direct ownership of resources. For example, if additional funds are budgeted </a:t>
            </a:r>
          </a:p>
          <a:p>
            <a:r>
              <a:rPr lang="en-US" sz="2000" dirty="0"/>
              <a:t>    for police patrols, less money is available to hire more parks and recreation </a:t>
            </a:r>
          </a:p>
          <a:p>
            <a:r>
              <a:rPr lang="en-US" sz="2000" dirty="0"/>
              <a:t>    workers.</a:t>
            </a:r>
          </a:p>
          <a:p>
            <a:endParaRPr lang="en-US" sz="2000" dirty="0"/>
          </a:p>
          <a:p>
            <a:r>
              <a:rPr lang="en-US" sz="2000" dirty="0"/>
              <a:t>5. Identifying and systematically comparing alternatives allows people to make </a:t>
            </a:r>
          </a:p>
          <a:p>
            <a:r>
              <a:rPr lang="en-US" sz="2000" dirty="0"/>
              <a:t>    more informed decisions and to recognize often overlooked relevant </a:t>
            </a:r>
          </a:p>
          <a:p>
            <a:r>
              <a:rPr lang="en-US" sz="2000" dirty="0"/>
              <a:t>    consequences of choices.</a:t>
            </a:r>
          </a:p>
        </p:txBody>
      </p:sp>
    </p:spTree>
    <p:extLst>
      <p:ext uri="{BB962C8B-B14F-4D97-AF65-F5344CB8AC3E}">
        <p14:creationId xmlns:p14="http://schemas.microsoft.com/office/powerpoint/2010/main" val="2617153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606" y="1841242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6. </a:t>
            </a:r>
            <a:r>
              <a:rPr lang="en-US" sz="2000" dirty="0"/>
              <a:t>To make decisions that provide the greatest possible return from the     </a:t>
            </a:r>
          </a:p>
          <a:p>
            <a:r>
              <a:rPr lang="en-US" sz="2000" dirty="0"/>
              <a:t>    resources available, people and organizations must weigh the benefits </a:t>
            </a:r>
          </a:p>
          <a:p>
            <a:r>
              <a:rPr lang="en-US" sz="2000" dirty="0"/>
              <a:t>    and costs of using their resources to do more of some things and less of </a:t>
            </a:r>
          </a:p>
          <a:p>
            <a:r>
              <a:rPr lang="en-US" sz="2000" dirty="0"/>
              <a:t>    others. </a:t>
            </a:r>
          </a:p>
          <a:p>
            <a:r>
              <a:rPr lang="en-US" sz="2000" dirty="0"/>
              <a:t>	Examples include the following: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 student might decide between spending another hour studying or talking with friends.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School officials might decide among spending funding on tablets for students, more equipment for sports teams, or more equipment for classrooms.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Business owners and managers regularly decide which products to make and whether to increase or decrease the amount they produce.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The president, Congress, and other government officials regularly decide which public spending programs to increase or decrease.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821497" y="622042"/>
            <a:ext cx="594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3: Talking Points, Cont’d</a:t>
            </a:r>
          </a:p>
        </p:txBody>
      </p:sp>
    </p:spTree>
    <p:extLst>
      <p:ext uri="{BB962C8B-B14F-4D97-AF65-F5344CB8AC3E}">
        <p14:creationId xmlns:p14="http://schemas.microsoft.com/office/powerpoint/2010/main" val="106646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30523" y="676254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3: Talking Points, Cont’d</a:t>
            </a:r>
          </a:p>
        </p:txBody>
      </p:sp>
      <p:sp>
        <p:nvSpPr>
          <p:cNvPr id="3" name="Rectangle 2"/>
          <p:cNvSpPr/>
          <p:nvPr/>
        </p:nvSpPr>
        <p:spPr>
          <a:xfrm>
            <a:off x="710676" y="2153175"/>
            <a:ext cx="86877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7. In economics, comparing changes in benefits with changes in costs is referred to </a:t>
            </a:r>
          </a:p>
          <a:p>
            <a:r>
              <a:rPr lang="en-US" sz="2000" dirty="0"/>
              <a:t>    as marginal analysis.</a:t>
            </a:r>
          </a:p>
          <a:p>
            <a:endParaRPr lang="en-US" sz="2000" dirty="0"/>
          </a:p>
          <a:p>
            <a:r>
              <a:rPr lang="en-US" sz="2000" dirty="0"/>
              <a:t>8. Decision makers maximize utility by pursuing an activity as long as the marginal </a:t>
            </a:r>
          </a:p>
          <a:p>
            <a:r>
              <a:rPr lang="en-US" sz="2000" dirty="0"/>
              <a:t>     benefit of the action is greater than or equal to the marginal cost.</a:t>
            </a:r>
          </a:p>
          <a:p>
            <a:endParaRPr lang="en-US" sz="2000" dirty="0"/>
          </a:p>
          <a:p>
            <a:r>
              <a:rPr lang="en-US" sz="2000" dirty="0"/>
              <a:t>9. It impossible to change how resources were used in the past. Past decisions </a:t>
            </a:r>
          </a:p>
          <a:p>
            <a:r>
              <a:rPr lang="en-US" sz="2000" dirty="0"/>
              <a:t>    only establish the starting point for current decisions on the allocation of </a:t>
            </a:r>
          </a:p>
          <a:p>
            <a:r>
              <a:rPr lang="en-US" sz="2000" dirty="0"/>
              <a:t>   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8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Widescreen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2023-10-20T13:28:09Z</dcterms:created>
  <dcterms:modified xsi:type="dcterms:W3CDTF">2023-10-20T13:38:35Z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2023-10-20T13:38:35Z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2a97e5bd-4976-4ce4-944f-577a4ec0c90a</vt:lpwstr>
  </property>
  <property fmtid="{D5CDD505-2E9C-101B-9397-08002B2CF9AE}" pid="8" name="MSIP_Label_65269c60-0483-4c57-9e8c-3779d6900235_ContentBits">
    <vt:lpwstr>0</vt:lpwstr>
  </property>
</Properties>
</file>