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CD8760-3625-4524-9B7D-255349E947A8}" v="3" dt="2023-11-21T17:06:38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3674-2E95-4399-9130-0DE3CAA28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AABA9-6955-41E4-A0BC-820D6E490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BCDE60-5419-4C17-A3BB-07716004D2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1750" y="1695451"/>
            <a:ext cx="24765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59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3C65-DC31-428C-8242-DEBD55C2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9F529-D393-4976-BEFD-5245A72D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1389-AC65-441F-AC33-49C42077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A3C7A-60B5-4D5E-BA0F-52B89EF3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D1A02-57E0-4521-BE12-5D2A4903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5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A2E6F-CACD-4F5C-8AB3-4A1962004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CDE81-2270-4040-853F-E48B9C680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D0989-35DD-42B9-837E-B0A25B37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9C5A-67E1-4E07-9BE3-A7CD0B0F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855B0-2845-40E1-A1C8-D7C264F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31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704851" y="-539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12075584" y="269716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711200" y="3159944"/>
            <a:ext cx="10769600" cy="1793056"/>
          </a:xfrm>
        </p:spPr>
        <p:txBody>
          <a:bodyPr/>
          <a:lstStyle>
            <a:lvl1pPr marL="0" indent="0" algn="ctr">
              <a:buNone/>
              <a:defRPr sz="4800" b="1" spc="-200">
                <a:solidFill>
                  <a:srgbClr val="C07C1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3692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096001"/>
            <a:ext cx="12192000" cy="7773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996951" y="37624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33600" y="2413000"/>
            <a:ext cx="8737600" cy="2870200"/>
          </a:xfrm>
        </p:spPr>
        <p:txBody>
          <a:bodyPr/>
          <a:lstStyle>
            <a:lvl1pPr algn="l">
              <a:defRPr sz="4800" b="1">
                <a:solidFill>
                  <a:srgbClr val="021C6E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133600" y="5359401"/>
            <a:ext cx="8737600" cy="914399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67" baseline="0">
                <a:solidFill>
                  <a:srgbClr val="606060"/>
                </a:solidFill>
              </a:defRPr>
            </a:lvl1pPr>
            <a:lvl2pPr marL="6095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0"/>
            <a:ext cx="12192000" cy="1397000"/>
          </a:xfrm>
          <a:prstGeom prst="rect">
            <a:avLst/>
          </a:prstGeom>
          <a:solidFill>
            <a:srgbClr val="02245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220FC9-5F76-DE47-8977-C926F8A047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723" y="237836"/>
            <a:ext cx="5887877" cy="9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1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579D-CEF8-4FDA-BB36-D04FF7AF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0F2E-9840-4936-A424-A2E0C0435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D632F-340D-41AF-AF95-A6787358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63AE-76B0-4FB6-8337-EA8EA29F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CEB8-2BD3-40AE-BF3E-FD953EF1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9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5671-E67C-49F3-AF60-9499A54C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C5B46-1E66-4CD1-AA54-59897C8C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D7671-0CF8-466E-BE34-511B5F7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5EC25-D8DC-46A7-950C-A5506518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1C9A0-BA45-47B1-BF2D-3BFB52D7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0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A33F-5B25-49BD-B2C8-11DD6DC8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ABD2-4A72-491B-8790-BA6252CAF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9952-1613-4850-BDB9-EF10DCD2A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8BC6F-44C5-4FA3-BC71-ECDFE627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62C9B-0701-49C4-B87B-03F9B828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E24F-3D43-40A1-8705-2DDB7D59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43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AF24-48BF-40C1-B1E4-19B4139C6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91A1E-CF50-4D4A-840C-AE40D82DA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599FF-A9DB-49DC-8F20-8DC4ACB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0954C-DE30-4D75-9E0D-DD34A35AC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FD128-F926-45C5-BC36-8F5B73360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C018A6-75B1-4366-A92D-BB1741C1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DD6AA-17B3-4C8A-A4B8-4157EFE9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C44DB-F312-4627-B92C-EE919888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0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7442-71A5-4053-9528-6B9F5B7C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15259-B6E1-48A4-BA0F-66CFD186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742A8-33D7-4DFD-9733-9E699CD8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0F65-220C-41EE-9477-2994A9C4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0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7DE66-AF54-4DC7-BEEC-60D79A77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AD681-32AB-477F-B377-8996B8B1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7B21F-1E86-4D5E-A496-32108E72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9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97F0-8DD7-4E67-A1EE-E74D98C3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E7FE-77F5-4BFB-813B-F2CBF1C7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EA59A-8CFB-40FC-8AE6-00BFAC755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F6ED4-53FA-4FD9-BF9F-B05BBD62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19F1B-3FFA-4322-BF9B-AD4B92DB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5F4C-9C6C-42A2-82F9-DF0F89AA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45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2572-8437-4174-BC85-6090EF7C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88997-21CF-4066-88D8-4FE6A843B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F810C-0C10-473B-B79B-52643E91F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E0EF2-3B34-47D5-8BF8-16B35C01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3A9AE-F15E-4229-A659-4FB2EFD3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084E4-290D-4366-98E8-109B7FE4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2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26203-BA22-4FB6-8C76-E4ABB2789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B801-FD98-4BB6-BE58-96CC85870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C3718-4FBE-4091-983C-9AFEF4A7E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6E8CB-F8DB-4BD8-B9BD-44B87D8C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CFFCB6-5DD8-429B-9D56-EBADD517507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" y="0"/>
            <a:ext cx="12192000" cy="12985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77D6023-6E96-31C4-62BE-357685811F5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1903413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NONCONFIDENTIAL // EXTERNAL</a:t>
            </a:r>
          </a:p>
        </p:txBody>
      </p:sp>
    </p:spTree>
    <p:extLst>
      <p:ext uri="{BB962C8B-B14F-4D97-AF65-F5344CB8AC3E}">
        <p14:creationId xmlns:p14="http://schemas.microsoft.com/office/powerpoint/2010/main" val="3870792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2388496-3E69-819A-71B9-C959D95B70ED}"/>
              </a:ext>
            </a:extLst>
          </p:cNvPr>
          <p:cNvSpPr/>
          <p:nvPr/>
        </p:nvSpPr>
        <p:spPr>
          <a:xfrm>
            <a:off x="5127946" y="1846410"/>
            <a:ext cx="1936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Talking Points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AB888A-10A0-0785-DC02-3D2DF609C269}"/>
              </a:ext>
            </a:extLst>
          </p:cNvPr>
          <p:cNvSpPr/>
          <p:nvPr/>
        </p:nvSpPr>
        <p:spPr>
          <a:xfrm>
            <a:off x="3810000" y="132319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/>
              <a:t>SESSION 20: BORROWING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4D9B87-DA9E-965D-BA38-2B653B7CCA7E}"/>
              </a:ext>
            </a:extLst>
          </p:cNvPr>
          <p:cNvSpPr/>
          <p:nvPr/>
        </p:nvSpPr>
        <p:spPr>
          <a:xfrm>
            <a:off x="350108" y="2514709"/>
            <a:ext cx="118954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Borrowing</a:t>
            </a:r>
          </a:p>
          <a:p>
            <a:endParaRPr lang="en-US" sz="2000" i="1" dirty="0"/>
          </a:p>
          <a:p>
            <a:pPr marL="231775" indent="-231775"/>
            <a:r>
              <a:rPr lang="en-US" sz="2000" b="1" dirty="0"/>
              <a:t>1. </a:t>
            </a:r>
            <a:r>
              <a:rPr lang="en-US" sz="2000" dirty="0"/>
              <a:t>People receive credit when they obtain the use of someone else’s money to purchase goods or services.</a:t>
            </a:r>
          </a:p>
          <a:p>
            <a:endParaRPr lang="en-US" sz="2000" dirty="0"/>
          </a:p>
          <a:p>
            <a:pPr marL="231775" indent="-231775"/>
            <a:r>
              <a:rPr lang="en-US" sz="2000" b="1" dirty="0"/>
              <a:t>2. </a:t>
            </a:r>
            <a:r>
              <a:rPr lang="en-US" sz="2000" dirty="0"/>
              <a:t>People who obtain credit are given a loan of money in exchange for their promise to repay the money later plus additional money called interest.</a:t>
            </a:r>
          </a:p>
          <a:p>
            <a:endParaRPr lang="en-US" sz="2000" dirty="0"/>
          </a:p>
          <a:p>
            <a:pPr marL="231775" indent="-231775"/>
            <a:r>
              <a:rPr lang="en-US" sz="2000" b="1" dirty="0"/>
              <a:t>3. </a:t>
            </a:r>
            <a:r>
              <a:rPr lang="en-US" sz="2000" dirty="0"/>
              <a:t>Common types of credit include mortgage loans, car loans, student loans, personal loans, and credit cards.</a:t>
            </a:r>
          </a:p>
          <a:p>
            <a:endParaRPr lang="en-US" sz="2000" dirty="0"/>
          </a:p>
          <a:p>
            <a:pPr marL="231775" indent="-231775"/>
            <a:r>
              <a:rPr lang="en-US" sz="2000" b="1" dirty="0"/>
              <a:t>4. </a:t>
            </a:r>
            <a:r>
              <a:rPr lang="en-US" sz="2000" dirty="0"/>
              <a:t>Interest is the price borrowers pay for using someone else’s money and the price lenders receive for letting someone else use their money.</a:t>
            </a:r>
          </a:p>
        </p:txBody>
      </p:sp>
    </p:spTree>
    <p:extLst>
      <p:ext uri="{BB962C8B-B14F-4D97-AF65-F5344CB8AC3E}">
        <p14:creationId xmlns:p14="http://schemas.microsoft.com/office/powerpoint/2010/main" val="382737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01778" y="1447454"/>
            <a:ext cx="624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20: Talking Points, Cont’d</a:t>
            </a:r>
          </a:p>
        </p:txBody>
      </p:sp>
      <p:sp>
        <p:nvSpPr>
          <p:cNvPr id="2" name="Rectangle 1"/>
          <p:cNvSpPr/>
          <p:nvPr/>
        </p:nvSpPr>
        <p:spPr>
          <a:xfrm>
            <a:off x="83918" y="1909119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Borrowing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367" y="2471352"/>
            <a:ext cx="115906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5. </a:t>
            </a:r>
            <a:r>
              <a:rPr lang="en-US" sz="2000" dirty="0"/>
              <a:t>Using credit has both benefits and costs.</a:t>
            </a:r>
          </a:p>
          <a:p>
            <a:endParaRPr lang="en-US" sz="2000" b="1" dirty="0"/>
          </a:p>
          <a:p>
            <a:r>
              <a:rPr lang="en-US" sz="2000" b="1" dirty="0"/>
              <a:t>6. </a:t>
            </a:r>
            <a:r>
              <a:rPr lang="en-US" sz="2000" dirty="0"/>
              <a:t>Benefits of credit include the following:</a:t>
            </a:r>
          </a:p>
          <a:p>
            <a:endParaRPr lang="en-US" sz="2000" dirty="0"/>
          </a:p>
          <a:p>
            <a:pPr lvl="1"/>
            <a:r>
              <a:rPr lang="en-US" sz="2000" dirty="0"/>
              <a:t>a. acquiring assets to increase your net worth over time,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b. the ability to finance emergency purchases,</a:t>
            </a:r>
          </a:p>
          <a:p>
            <a:pPr lvl="1"/>
            <a:endParaRPr lang="en-US" sz="2000" dirty="0"/>
          </a:p>
          <a:p>
            <a:pPr marL="682625" lvl="1" indent="-225425"/>
            <a:r>
              <a:rPr lang="en-US" sz="2000" dirty="0"/>
              <a:t>c. payment convenience (purchasing goods and services now as opposed to later),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d. a lower cost than using your own invested funds, and</a:t>
            </a:r>
          </a:p>
          <a:p>
            <a:pPr lvl="1"/>
            <a:endParaRPr lang="en-US" sz="2000" dirty="0"/>
          </a:p>
          <a:p>
            <a:pPr marL="682625" lvl="1" indent="-225425"/>
            <a:r>
              <a:rPr lang="en-US" sz="2000" dirty="0"/>
              <a:t>e. the ability to take advantage of a lower price for some good or service (to get a good deal).</a:t>
            </a:r>
          </a:p>
        </p:txBody>
      </p:sp>
    </p:spTree>
    <p:extLst>
      <p:ext uri="{BB962C8B-B14F-4D97-AF65-F5344CB8AC3E}">
        <p14:creationId xmlns:p14="http://schemas.microsoft.com/office/powerpoint/2010/main" val="4267578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53714" y="1530180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20: Talking Points, Cont’d</a:t>
            </a:r>
          </a:p>
        </p:txBody>
      </p:sp>
      <p:sp>
        <p:nvSpPr>
          <p:cNvPr id="4" name="Rectangle 3"/>
          <p:cNvSpPr/>
          <p:nvPr/>
        </p:nvSpPr>
        <p:spPr>
          <a:xfrm>
            <a:off x="199247" y="2197789"/>
            <a:ext cx="1600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Borrowing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714633" y="2737022"/>
            <a:ext cx="8077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7. </a:t>
            </a:r>
            <a:r>
              <a:rPr lang="en-US" sz="2000" dirty="0"/>
              <a:t>Costs of credit include the following:</a:t>
            </a:r>
          </a:p>
          <a:p>
            <a:endParaRPr lang="en-US" sz="2000" dirty="0"/>
          </a:p>
          <a:p>
            <a:pPr lvl="1"/>
            <a:r>
              <a:rPr lang="en-US" sz="2000" dirty="0"/>
              <a:t>a. creating a liability that lowers your net worth,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b. paying interest and fees,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c. purchasing fewer goods and services in the future,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d. less available credit for emergencies, and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e. increased exposure to identity theft.</a:t>
            </a:r>
          </a:p>
        </p:txBody>
      </p:sp>
    </p:spTree>
    <p:extLst>
      <p:ext uri="{BB962C8B-B14F-4D97-AF65-F5344CB8AC3E}">
        <p14:creationId xmlns:p14="http://schemas.microsoft.com/office/powerpoint/2010/main" val="3659764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1532065"/>
            <a:ext cx="609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20: Talking Points, Cont’d</a:t>
            </a:r>
          </a:p>
        </p:txBody>
      </p:sp>
      <p:sp>
        <p:nvSpPr>
          <p:cNvPr id="4" name="Rectangle 3"/>
          <p:cNvSpPr/>
          <p:nvPr/>
        </p:nvSpPr>
        <p:spPr>
          <a:xfrm>
            <a:off x="102613" y="2397475"/>
            <a:ext cx="1600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Borrowing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414959" y="2975920"/>
            <a:ext cx="97011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288925"/>
            <a:r>
              <a:rPr lang="en-US" sz="2000" b="1" dirty="0"/>
              <a:t>8. </a:t>
            </a:r>
            <a:r>
              <a:rPr lang="en-US" sz="2000" dirty="0"/>
              <a:t>Credit providers consider the three C’s in deciding to whom they will extend credit:</a:t>
            </a:r>
          </a:p>
          <a:p>
            <a:endParaRPr lang="en-US" sz="2000" dirty="0"/>
          </a:p>
          <a:p>
            <a:pPr lvl="1"/>
            <a:r>
              <a:rPr lang="en-US" sz="2000" dirty="0"/>
              <a:t>a. Capacity—The ability of the creditor to repay the loan.</a:t>
            </a:r>
          </a:p>
          <a:p>
            <a:pPr lvl="1"/>
            <a:endParaRPr lang="en-US" sz="2000" dirty="0"/>
          </a:p>
          <a:p>
            <a:pPr marL="682625" lvl="1" indent="-225425"/>
            <a:r>
              <a:rPr lang="en-US" sz="2000" dirty="0"/>
              <a:t>b. Character—How honest and reliable the creditor is in paying debts.</a:t>
            </a:r>
          </a:p>
          <a:p>
            <a:pPr lvl="1"/>
            <a:endParaRPr lang="en-US" sz="2000" dirty="0"/>
          </a:p>
          <a:p>
            <a:pPr marL="682625" lvl="1" indent="-225425"/>
            <a:r>
              <a:rPr lang="en-US" sz="2000" dirty="0"/>
              <a:t>c. Collateral—Assets the creditor has that could be sold later to pay off the loan.</a:t>
            </a:r>
          </a:p>
        </p:txBody>
      </p:sp>
    </p:spTree>
    <p:extLst>
      <p:ext uri="{BB962C8B-B14F-4D97-AF65-F5344CB8AC3E}">
        <p14:creationId xmlns:p14="http://schemas.microsoft.com/office/powerpoint/2010/main" val="2665578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31076" y="1238310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20: Talking Points, Cont’d</a:t>
            </a:r>
          </a:p>
        </p:txBody>
      </p:sp>
      <p:sp>
        <p:nvSpPr>
          <p:cNvPr id="4" name="Rectangle 3"/>
          <p:cNvSpPr/>
          <p:nvPr/>
        </p:nvSpPr>
        <p:spPr>
          <a:xfrm>
            <a:off x="59205" y="1974448"/>
            <a:ext cx="1600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Borrowing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362466" y="2374558"/>
            <a:ext cx="1182953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n-US" sz="2000" b="1" dirty="0"/>
              <a:t>9. </a:t>
            </a:r>
            <a:r>
              <a:rPr lang="en-US" sz="2000" dirty="0"/>
              <a:t>People’s credit scores are a measure of their character because credit scores are based largely on their payment history. For example, whether or not they</a:t>
            </a:r>
          </a:p>
          <a:p>
            <a:endParaRPr lang="en-US" sz="2000" dirty="0"/>
          </a:p>
          <a:p>
            <a:pPr lvl="1"/>
            <a:r>
              <a:rPr lang="en-US" sz="2000" dirty="0"/>
              <a:t>a. pay bills on time,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b. pay bills in full,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c. stay below their credit limits, or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d. have declared bankruptcy.</a:t>
            </a:r>
          </a:p>
          <a:p>
            <a:endParaRPr lang="en-US" sz="2000" dirty="0"/>
          </a:p>
          <a:p>
            <a:pPr marL="346075" indent="-346075"/>
            <a:r>
              <a:rPr lang="en-US" sz="2000" b="1" dirty="0"/>
              <a:t>10. </a:t>
            </a:r>
            <a:r>
              <a:rPr lang="en-US" sz="2000" dirty="0"/>
              <a:t>When considering whether credit or a loan is desirable, it is important for people to consider the likely impact the choice will have on their personal net worth over time.</a:t>
            </a:r>
          </a:p>
        </p:txBody>
      </p:sp>
    </p:spTree>
    <p:extLst>
      <p:ext uri="{BB962C8B-B14F-4D97-AF65-F5344CB8AC3E}">
        <p14:creationId xmlns:p14="http://schemas.microsoft.com/office/powerpoint/2010/main" val="2500902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439</Words>
  <Application>Microsoft Office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Geiger, Amanda</dc:creator>
  <cp:lastModifiedBy>Geiger, Amanda</cp:lastModifiedBy>
  <cp:revision>2</cp:revision>
  <dcterms:created xsi:type="dcterms:W3CDTF">2023-11-21T17:04:39Z</dcterms:created>
  <dcterms:modified xsi:type="dcterms:W3CDTF">2023-11-21T17:08:08Z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2023-11-21T17:05:03Z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8079bf33-5f09-4aaf-aace-466f4d2eadfc</vt:lpwstr>
  </property>
  <property fmtid="{D5CDD505-2E9C-101B-9397-08002B2CF9AE}" pid="8" name="MSIP_Label_65269c60-0483-4c57-9e8c-3779d6900235_ContentBits">
    <vt:lpwstr>0</vt:lpwstr>
  </property>
</Properties>
</file>