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9" r:id="rId3"/>
    <p:sldId id="263" r:id="rId4"/>
    <p:sldId id="264" r:id="rId5"/>
    <p:sldId id="265" r:id="rId6"/>
    <p:sldId id="260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3674-2E95-4399-9130-0DE3CAA28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4AABA9-6955-41E4-A0BC-820D6E490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BCDE60-5419-4C17-A3BB-07716004D2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71750" y="1695451"/>
            <a:ext cx="247650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22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3C65-DC31-428C-8242-DEBD55C2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9F529-D393-4976-BEFD-5245A72D2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61389-AC65-441F-AC33-49C42077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A3C7A-60B5-4D5E-BA0F-52B89EF3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D1A02-57E0-4521-BE12-5D2A4903A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1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2A2E6F-CACD-4F5C-8AB3-4A1962004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CDE81-2270-4040-853F-E48B9C680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D0989-35DD-42B9-837E-B0A25B37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19C5A-67E1-4E07-9BE3-A7CD0B0F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855B0-2845-40E1-A1C8-D7C264F5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95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-704851" y="-539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20"/>
          <p:cNvSpPr>
            <a:spLocks noChangeArrowheads="1"/>
          </p:cNvSpPr>
          <p:nvPr userDrawn="1"/>
        </p:nvSpPr>
        <p:spPr bwMode="auto">
          <a:xfrm>
            <a:off x="12075584" y="269716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711200" y="3159944"/>
            <a:ext cx="10769600" cy="1793056"/>
          </a:xfrm>
        </p:spPr>
        <p:txBody>
          <a:bodyPr/>
          <a:lstStyle>
            <a:lvl1pPr marL="0" indent="0" algn="ctr">
              <a:buNone/>
              <a:defRPr sz="4800" b="1" spc="-200">
                <a:solidFill>
                  <a:srgbClr val="C07C1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4614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096001"/>
            <a:ext cx="12192000" cy="77739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-996951" y="37624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133600" y="2413000"/>
            <a:ext cx="8737600" cy="2870200"/>
          </a:xfrm>
        </p:spPr>
        <p:txBody>
          <a:bodyPr/>
          <a:lstStyle>
            <a:lvl1pPr algn="l">
              <a:defRPr sz="4800" b="1">
                <a:solidFill>
                  <a:srgbClr val="021C6E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133600" y="5359401"/>
            <a:ext cx="8737600" cy="914399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667" baseline="0">
                <a:solidFill>
                  <a:srgbClr val="606060"/>
                </a:solidFill>
              </a:defRPr>
            </a:lvl1pPr>
            <a:lvl2pPr marL="60958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0"/>
            <a:ext cx="12192000" cy="1397000"/>
          </a:xfrm>
          <a:prstGeom prst="rect">
            <a:avLst/>
          </a:prstGeom>
          <a:solidFill>
            <a:srgbClr val="02245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220FC9-5F76-DE47-8977-C926F8A047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723" y="237836"/>
            <a:ext cx="5887877" cy="92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091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0579D-CEF8-4FDA-BB36-D04FF7AF5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20F2E-9840-4936-A424-A2E0C0435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D632F-340D-41AF-AF95-A6787358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163AE-76B0-4FB6-8337-EA8EA29F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6CEB8-2BD3-40AE-BF3E-FD953EF19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2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15671-E67C-49F3-AF60-9499A54C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C5B46-1E66-4CD1-AA54-59897C8CF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D7671-0CF8-466E-BE34-511B5F7F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5EC25-D8DC-46A7-950C-A55065180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1C9A0-BA45-47B1-BF2D-3BFB52D70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A33F-5B25-49BD-B2C8-11DD6DC82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BABD2-4A72-491B-8790-BA6252CAF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B9952-1613-4850-BDB9-EF10DCD2A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8BC6F-44C5-4FA3-BC71-ECDFE6278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A62C9B-0701-49C4-B87B-03F9B828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1E24F-3D43-40A1-8705-2DDB7D595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8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EAF24-48BF-40C1-B1E4-19B4139C6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91A1E-CF50-4D4A-840C-AE40D82DA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599FF-A9DB-49DC-8F20-8DC4ACBB5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90954C-DE30-4D75-9E0D-DD34A35AC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FD128-F926-45C5-BC36-8F5B73360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C018A6-75B1-4366-A92D-BB1741C1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DD6AA-17B3-4C8A-A4B8-4157EFE9E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1C44DB-F312-4627-B92C-EE919888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3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C7442-71A5-4053-9528-6B9F5B7C0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15259-B6E1-48A4-BA0F-66CFD186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742A8-33D7-4DFD-9733-9E699CD8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0F65-220C-41EE-9477-2994A9C47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78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D7DE66-AF54-4DC7-BEEC-60D79A77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BAD681-32AB-477F-B377-8996B8B1E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7B21F-1E86-4D5E-A496-32108E72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0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97F0-8DD7-4E67-A1EE-E74D98C3E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E7FE-77F5-4BFB-813B-F2CBF1C78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4EA59A-8CFB-40FC-8AE6-00BFAC755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F6ED4-53FA-4FD9-BF9F-B05BBD62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19F1B-3FFA-4322-BF9B-AD4B92DB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E5F4C-9C6C-42A2-82F9-DF0F89AAE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351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32572-8437-4174-BC85-6090EF7C0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088997-21CF-4066-88D8-4FE6A843BC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AF810C-0C10-473B-B79B-52643E91F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E0EF2-3B34-47D5-8BF8-16B35C018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3A9AE-F15E-4229-A659-4FB2EFD3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084E4-290D-4366-98E8-109B7FE40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6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26203-BA22-4FB6-8C76-E4ABB2789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FB801-FD98-4BB6-BE58-96CC85870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C3718-4FBE-4091-983C-9AFEF4A7E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6E8CB-F8DB-4BD8-B9BD-44B87D8C4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CFFCB6-5DD8-429B-9D56-EBADD517507D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" y="0"/>
            <a:ext cx="12192000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75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CA77D65-B238-E739-701A-8C866A5CAAEA}"/>
              </a:ext>
            </a:extLst>
          </p:cNvPr>
          <p:cNvSpPr/>
          <p:nvPr/>
        </p:nvSpPr>
        <p:spPr>
          <a:xfrm>
            <a:off x="738231" y="2916574"/>
            <a:ext cx="961168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1.  People face scarcity of marketable resources (land, labor, capital, and </a:t>
            </a:r>
          </a:p>
          <a:p>
            <a:r>
              <a:rPr lang="en-US" sz="2000" dirty="0"/>
              <a:t>     entrepreneurship). This scarcity limits their ability to earn income.</a:t>
            </a:r>
          </a:p>
          <a:p>
            <a:endParaRPr lang="en-US" dirty="0"/>
          </a:p>
          <a:p>
            <a:r>
              <a:rPr lang="en-US" sz="2000" dirty="0"/>
              <a:t>2. Because of limited income and limits to their time, people must make </a:t>
            </a:r>
          </a:p>
          <a:p>
            <a:r>
              <a:rPr lang="en-US" sz="2000" dirty="0"/>
              <a:t>     choices about allocating/rationing what is available.</a:t>
            </a:r>
          </a:p>
          <a:p>
            <a:endParaRPr lang="en-US" sz="2000" dirty="0"/>
          </a:p>
          <a:p>
            <a:r>
              <a:rPr lang="en-US" sz="2000" dirty="0"/>
              <a:t>3. There are many possible allocation/rationing methods.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0235EF-0545-1C6A-CF53-5A8E13DCAADF}"/>
              </a:ext>
            </a:extLst>
          </p:cNvPr>
          <p:cNvSpPr/>
          <p:nvPr/>
        </p:nvSpPr>
        <p:spPr>
          <a:xfrm>
            <a:off x="2857500" y="1644992"/>
            <a:ext cx="6477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Calibri" pitchFamily="34" charset="0"/>
                <a:cs typeface="Calibri" pitchFamily="34" charset="0"/>
              </a:rPr>
              <a:t>SESSION 2: </a:t>
            </a:r>
            <a:r>
              <a:rPr lang="en-US" sz="2800" b="1" dirty="0"/>
              <a:t>ALLOCATION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1B82F1-3111-C2E8-151F-3EB1D66E76E0}"/>
              </a:ext>
            </a:extLst>
          </p:cNvPr>
          <p:cNvSpPr/>
          <p:nvPr/>
        </p:nvSpPr>
        <p:spPr>
          <a:xfrm>
            <a:off x="5027279" y="2168212"/>
            <a:ext cx="1936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Talking Points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2261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9571" y="2062089"/>
            <a:ext cx="7620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4. There are costs and benefits to every method of allocation/rationing. </a:t>
            </a:r>
          </a:p>
          <a:p>
            <a:r>
              <a:rPr lang="en-US" sz="2000" dirty="0"/>
              <a:t>    Selection of an allocation/rationing method does not eliminate    </a:t>
            </a:r>
          </a:p>
          <a:p>
            <a:r>
              <a:rPr lang="en-US" sz="2000" dirty="0"/>
              <a:t>    scarcity.</a:t>
            </a:r>
          </a:p>
          <a:p>
            <a:endParaRPr lang="en-US" sz="2000" dirty="0"/>
          </a:p>
          <a:p>
            <a:r>
              <a:rPr lang="en-US" sz="2000" dirty="0"/>
              <a:t>5. Market economies are based on the willingness-and-ability-to-</a:t>
            </a:r>
          </a:p>
          <a:p>
            <a:r>
              <a:rPr lang="en-US" sz="2000" dirty="0"/>
              <a:t>     pay allocation/rationing method.</a:t>
            </a:r>
          </a:p>
          <a:p>
            <a:endParaRPr lang="en-US" sz="2000" dirty="0"/>
          </a:p>
          <a:p>
            <a:r>
              <a:rPr lang="en-US" sz="2000" dirty="0"/>
              <a:t>6. Command economies are based on the fiat method of allocation.</a:t>
            </a:r>
          </a:p>
          <a:p>
            <a:endParaRPr lang="en-US" sz="2000" dirty="0"/>
          </a:p>
          <a:p>
            <a:r>
              <a:rPr lang="en-US" sz="2000" dirty="0"/>
              <a:t>7. Economics investigates the choices people make as individuals and </a:t>
            </a:r>
          </a:p>
          <a:p>
            <a:r>
              <a:rPr lang="en-US" sz="2000" dirty="0"/>
              <a:t>    groups regarding methods of allocation/rationing when faced with </a:t>
            </a:r>
          </a:p>
          <a:p>
            <a:r>
              <a:rPr lang="en-US" sz="2000" dirty="0"/>
              <a:t>    scarcity.</a:t>
            </a:r>
          </a:p>
          <a:p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298971" y="702483"/>
            <a:ext cx="48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2: Talking Points, Cont’d</a:t>
            </a:r>
          </a:p>
        </p:txBody>
      </p:sp>
    </p:spTree>
    <p:extLst>
      <p:ext uri="{BB962C8B-B14F-4D97-AF65-F5344CB8AC3E}">
        <p14:creationId xmlns:p14="http://schemas.microsoft.com/office/powerpoint/2010/main" val="3745406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9800" y="609601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Lesson 2.1, Visual 1: Possible Allocation Methods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84478" y="1629824"/>
            <a:ext cx="7848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1. Random Draw—</a:t>
            </a:r>
          </a:p>
          <a:p>
            <a:pPr marL="228600"/>
            <a:r>
              <a:rPr lang="en-US" sz="2000" dirty="0"/>
              <a:t>By luck, by lottery, by drawing out of a hat, etc. </a:t>
            </a:r>
          </a:p>
          <a:p>
            <a:endParaRPr lang="en-US" sz="2000" dirty="0"/>
          </a:p>
          <a:p>
            <a:pPr marL="685800" lvl="1"/>
            <a:r>
              <a:rPr lang="en-US" sz="2000" b="1" dirty="0"/>
              <a:t>Examples: </a:t>
            </a:r>
            <a:r>
              <a:rPr lang="en-US" sz="2000" dirty="0"/>
              <a:t>drawing cards for shelter beds, choosing Vietnam War draftees, determining a Powerball winner, selecting a raffle or door-prize winner</a:t>
            </a:r>
          </a:p>
        </p:txBody>
      </p:sp>
      <p:sp>
        <p:nvSpPr>
          <p:cNvPr id="7" name="Rectangle 6"/>
          <p:cNvSpPr/>
          <p:nvPr/>
        </p:nvSpPr>
        <p:spPr>
          <a:xfrm>
            <a:off x="284478" y="3871913"/>
            <a:ext cx="8001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2.</a:t>
            </a:r>
            <a:r>
              <a:rPr lang="en-US" sz="2000" dirty="0"/>
              <a:t> </a:t>
            </a:r>
            <a:r>
              <a:rPr lang="en-US" sz="2000" b="1" dirty="0"/>
              <a:t>Personal Characteristic—</a:t>
            </a:r>
          </a:p>
          <a:p>
            <a:pPr marL="228600"/>
            <a:r>
              <a:rPr lang="en-US" sz="2000" dirty="0"/>
              <a:t>By age, by weight or height, by ancestry, alphabetically by name, by need, etc.</a:t>
            </a:r>
          </a:p>
          <a:p>
            <a:pPr marL="228600"/>
            <a:endParaRPr lang="en-US" sz="2000" dirty="0"/>
          </a:p>
          <a:p>
            <a:pPr marL="685800" lvl="1"/>
            <a:r>
              <a:rPr lang="en-US" sz="2000" b="1" dirty="0"/>
              <a:t>Examples:</a:t>
            </a:r>
            <a:r>
              <a:rPr lang="en-US" sz="2000" dirty="0"/>
              <a:t> government benefits (e.g., Social Security, welfare, Indian health services), organ transplants, basketball starters</a:t>
            </a:r>
          </a:p>
        </p:txBody>
      </p:sp>
    </p:spTree>
    <p:extLst>
      <p:ext uri="{BB962C8B-B14F-4D97-AF65-F5344CB8AC3E}">
        <p14:creationId xmlns:p14="http://schemas.microsoft.com/office/powerpoint/2010/main" val="2333679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17940" y="710269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Lesson 2.1, Visual 1: Possible Allocation Methods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271389" y="4063767"/>
            <a:ext cx="8382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4.</a:t>
            </a:r>
            <a:r>
              <a:rPr lang="en-US" sz="2000" dirty="0"/>
              <a:t> </a:t>
            </a:r>
            <a:r>
              <a:rPr lang="en-US" sz="2000" b="1" dirty="0"/>
              <a:t>Willingness and Ability to Pay</a:t>
            </a:r>
          </a:p>
          <a:p>
            <a:pPr marL="228600"/>
            <a:r>
              <a:rPr lang="en-US" sz="2000" dirty="0"/>
              <a:t>By the amount of cash, goods, or services one is willing and able to sacrifice</a:t>
            </a:r>
          </a:p>
          <a:p>
            <a:endParaRPr lang="en-US" sz="2000" dirty="0"/>
          </a:p>
          <a:p>
            <a:pPr lvl="1"/>
            <a:r>
              <a:rPr lang="en-US" sz="2000" b="1" dirty="0"/>
              <a:t>Examples:</a:t>
            </a:r>
            <a:r>
              <a:rPr lang="en-US" sz="2000" dirty="0"/>
              <a:t> most everything in a market-based economy: pizzas, houses, cars, toys, college education, personal electronics, etc.</a:t>
            </a:r>
          </a:p>
        </p:txBody>
      </p:sp>
      <p:sp>
        <p:nvSpPr>
          <p:cNvPr id="7" name="Rectangle 6"/>
          <p:cNvSpPr/>
          <p:nvPr/>
        </p:nvSpPr>
        <p:spPr>
          <a:xfrm>
            <a:off x="271389" y="1858161"/>
            <a:ext cx="8077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3.</a:t>
            </a:r>
            <a:r>
              <a:rPr lang="en-US" sz="2000" dirty="0"/>
              <a:t> </a:t>
            </a:r>
            <a:r>
              <a:rPr lang="en-US" sz="2000" b="1" dirty="0"/>
              <a:t>Performance—</a:t>
            </a:r>
          </a:p>
          <a:p>
            <a:pPr marL="228600"/>
            <a:r>
              <a:rPr lang="en-US" sz="2000" dirty="0"/>
              <a:t>By test score, by 10K race results, by quantity of sales, by number of push-ups, etc.</a:t>
            </a:r>
          </a:p>
          <a:p>
            <a:pPr marL="228600"/>
            <a:endParaRPr lang="en-US" sz="2000" dirty="0"/>
          </a:p>
          <a:p>
            <a:pPr marL="685800" lvl="1"/>
            <a:r>
              <a:rPr lang="en-US" sz="2000" b="1" dirty="0"/>
              <a:t>Examples: </a:t>
            </a:r>
            <a:r>
              <a:rPr lang="en-US" sz="2000" dirty="0"/>
              <a:t>scholarships, promotions, awards, sport/game winners</a:t>
            </a:r>
          </a:p>
        </p:txBody>
      </p:sp>
    </p:spTree>
    <p:extLst>
      <p:ext uri="{BB962C8B-B14F-4D97-AF65-F5344CB8AC3E}">
        <p14:creationId xmlns:p14="http://schemas.microsoft.com/office/powerpoint/2010/main" val="848155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51495" y="704479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Lesson 2.1, Visual 1: Possible Allocation Methods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00102" y="3941379"/>
            <a:ext cx="8229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6. Fiat (Authority)</a:t>
            </a:r>
          </a:p>
          <a:p>
            <a:pPr marL="228600"/>
            <a:r>
              <a:rPr lang="en-US" sz="2000" dirty="0"/>
              <a:t>By authority/whim of the allocator (e.g., teacher’s pet, parent’s favorite, dictator’s choice)</a:t>
            </a:r>
          </a:p>
          <a:p>
            <a:endParaRPr lang="en-US" sz="2000" dirty="0"/>
          </a:p>
          <a:p>
            <a:pPr lvl="1"/>
            <a:r>
              <a:rPr lang="en-US" sz="2000" b="1" dirty="0"/>
              <a:t>Examples:</a:t>
            </a:r>
            <a:r>
              <a:rPr lang="en-US" sz="2000" dirty="0"/>
              <a:t> rules, use of resources (e.g., a dictator decides if his or her country’s</a:t>
            </a:r>
          </a:p>
          <a:p>
            <a:pPr lvl="1"/>
            <a:r>
              <a:rPr lang="en-US" sz="2000" dirty="0"/>
              <a:t>resources are going to be used to produce housing or military equipment), punishment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223902" y="1639348"/>
            <a:ext cx="8305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5.</a:t>
            </a:r>
            <a:r>
              <a:rPr lang="en-US" sz="2000" dirty="0"/>
              <a:t> </a:t>
            </a:r>
            <a:r>
              <a:rPr lang="en-US" sz="2000" b="1" dirty="0"/>
              <a:t>First Come, First Served</a:t>
            </a:r>
          </a:p>
          <a:p>
            <a:pPr marL="228600"/>
            <a:r>
              <a:rPr lang="en-US" sz="2000" dirty="0"/>
              <a:t>By who is first in line, first on a list, first to a stop sign, etc.</a:t>
            </a:r>
          </a:p>
          <a:p>
            <a:endParaRPr lang="en-US" sz="2000" dirty="0"/>
          </a:p>
          <a:p>
            <a:pPr lvl="1"/>
            <a:r>
              <a:rPr lang="en-US" sz="2000" b="1" dirty="0"/>
              <a:t>Examples:</a:t>
            </a:r>
            <a:r>
              <a:rPr lang="en-US" sz="2000" dirty="0"/>
              <a:t> goods in the former Soviet Union, an intersection with a four-way stop sign, immigration into the United States, tickets to a popular concert, restaurant reservations</a:t>
            </a:r>
          </a:p>
        </p:txBody>
      </p:sp>
    </p:spTree>
    <p:extLst>
      <p:ext uri="{BB962C8B-B14F-4D97-AF65-F5344CB8AC3E}">
        <p14:creationId xmlns:p14="http://schemas.microsoft.com/office/powerpoint/2010/main" val="3565080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11984" y="4272409"/>
            <a:ext cx="8001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8. Multiple Methods</a:t>
            </a:r>
          </a:p>
          <a:p>
            <a:pPr marL="228600"/>
            <a:r>
              <a:rPr lang="en-US" sz="2000" dirty="0"/>
              <a:t>By combining two or more of the above</a:t>
            </a:r>
          </a:p>
          <a:p>
            <a:endParaRPr lang="en-US" sz="2000" dirty="0"/>
          </a:p>
          <a:p>
            <a:pPr lvl="1"/>
            <a:r>
              <a:rPr lang="en-US" sz="2000" b="1" dirty="0"/>
              <a:t>Example:</a:t>
            </a:r>
            <a:r>
              <a:rPr lang="en-US" sz="2000" dirty="0"/>
              <a:t> tickets to a popular concert (you must be willing and able to pay the ticket price and at the proper place in line to purchase the tickets [first come, first served])</a:t>
            </a:r>
          </a:p>
        </p:txBody>
      </p:sp>
      <p:sp>
        <p:nvSpPr>
          <p:cNvPr id="9" name="Rectangle 8"/>
          <p:cNvSpPr/>
          <p:nvPr/>
        </p:nvSpPr>
        <p:spPr>
          <a:xfrm>
            <a:off x="211984" y="1973773"/>
            <a:ext cx="8305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7. Voting</a:t>
            </a:r>
          </a:p>
          <a:p>
            <a:pPr marL="228600"/>
            <a:r>
              <a:rPr lang="en-US" sz="2000" dirty="0"/>
              <a:t>By majority rule—who gets the greatest amount of votes</a:t>
            </a:r>
          </a:p>
          <a:p>
            <a:pPr marL="228600"/>
            <a:endParaRPr lang="en-US" sz="2000" dirty="0"/>
          </a:p>
          <a:p>
            <a:pPr marL="685800" lvl="1"/>
            <a:r>
              <a:rPr lang="en-US" sz="2000" b="1" dirty="0"/>
              <a:t>Examples:</a:t>
            </a:r>
            <a:r>
              <a:rPr lang="en-US" sz="2000" dirty="0"/>
              <a:t> selection of congressmen, allocation of public resources by Congress, selection of prom king and queen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93440" y="646599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Lesson 2.1, Visual 1: Possible Allocation Methods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4004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7006" y="2273383"/>
            <a:ext cx="723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As a small group, complete the following:</a:t>
            </a:r>
          </a:p>
        </p:txBody>
      </p:sp>
      <p:sp>
        <p:nvSpPr>
          <p:cNvPr id="5" name="Rectangle 4"/>
          <p:cNvSpPr/>
          <p:nvPr/>
        </p:nvSpPr>
        <p:spPr>
          <a:xfrm>
            <a:off x="803946" y="3028890"/>
            <a:ext cx="23588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Read your article.</a:t>
            </a:r>
          </a:p>
        </p:txBody>
      </p:sp>
      <p:sp>
        <p:nvSpPr>
          <p:cNvPr id="7" name="Rectangle 6"/>
          <p:cNvSpPr/>
          <p:nvPr/>
        </p:nvSpPr>
        <p:spPr>
          <a:xfrm>
            <a:off x="803946" y="4122952"/>
            <a:ext cx="59055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Develop a summary to share with the class.</a:t>
            </a:r>
          </a:p>
        </p:txBody>
      </p:sp>
      <p:sp>
        <p:nvSpPr>
          <p:cNvPr id="8" name="Rectangle 7"/>
          <p:cNvSpPr/>
          <p:nvPr/>
        </p:nvSpPr>
        <p:spPr>
          <a:xfrm>
            <a:off x="803946" y="3552263"/>
            <a:ext cx="4648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Identify what is scarce.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03946" y="4693641"/>
            <a:ext cx="52577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Identify the allocation method used.</a:t>
            </a:r>
          </a:p>
        </p:txBody>
      </p:sp>
      <p:sp>
        <p:nvSpPr>
          <p:cNvPr id="2" name="Rectangle 1"/>
          <p:cNvSpPr/>
          <p:nvPr/>
        </p:nvSpPr>
        <p:spPr>
          <a:xfrm>
            <a:off x="3501799" y="733888"/>
            <a:ext cx="51884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Frutiger-Bold"/>
              </a:rPr>
              <a:t>Lesson 2.1, Visual 2: Group Instructions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078707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616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Frutiger-Bold</vt:lpstr>
      <vt:lpstr>Times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Geiger, Amanda</dc:creator>
  <cp:lastModifiedBy>Geiger, Amanda</cp:lastModifiedBy>
  <cp:revision>1</cp:revision>
  <dcterms:created xsi:type="dcterms:W3CDTF">2023-10-20T13:17:57Z</dcterms:created>
  <dcterms:modified xsi:type="dcterms:W3CDTF">2023-10-20T13:26:20Z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2023-10-20T13:26:20Z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0bab2fe7-49fb-4957-b8d6-7dcf44cd97c1</vt:lpwstr>
  </property>
  <property fmtid="{D5CDD505-2E9C-101B-9397-08002B2CF9AE}" pid="8" name="MSIP_Label_65269c60-0483-4c57-9e8c-3779d6900235_ContentBits">
    <vt:lpwstr>0</vt:lpwstr>
  </property>
</Properties>
</file>