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3" r:id="rId3"/>
    <p:sldId id="264"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0" autoAdjust="0"/>
    <p:restoredTop sz="94660"/>
  </p:normalViewPr>
  <p:slideViewPr>
    <p:cSldViewPr snapToGrid="0">
      <p:cViewPr varScale="1">
        <p:scale>
          <a:sx n="116" d="100"/>
          <a:sy n="116" d="100"/>
        </p:scale>
        <p:origin x="102"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13674-2E95-4399-9130-0DE3CAA28800}"/>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24AABA9-6955-41E4-A0BC-820D6E490C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9" name="Picture 8">
            <a:extLst>
              <a:ext uri="{FF2B5EF4-FFF2-40B4-BE49-F238E27FC236}">
                <a16:creationId xmlns:a16="http://schemas.microsoft.com/office/drawing/2014/main" id="{DABCDE60-5419-4C17-A3BB-07716004D2F1}"/>
              </a:ext>
            </a:extLst>
          </p:cNvPr>
          <p:cNvPicPr>
            <a:picLocks noChangeAspect="1"/>
          </p:cNvPicPr>
          <p:nvPr userDrawn="1"/>
        </p:nvPicPr>
        <p:blipFill>
          <a:blip r:embed="rId2"/>
          <a:stretch>
            <a:fillRect/>
          </a:stretch>
        </p:blipFill>
        <p:spPr>
          <a:xfrm>
            <a:off x="2571750" y="1695451"/>
            <a:ext cx="2476500" cy="2714625"/>
          </a:xfrm>
          <a:prstGeom prst="rect">
            <a:avLst/>
          </a:prstGeom>
        </p:spPr>
      </p:pic>
    </p:spTree>
    <p:extLst>
      <p:ext uri="{BB962C8B-B14F-4D97-AF65-F5344CB8AC3E}">
        <p14:creationId xmlns:p14="http://schemas.microsoft.com/office/powerpoint/2010/main" val="268051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83C65-DC31-428C-8242-DEBD55C29E58}"/>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C99F529-D393-4976-BEFD-5245A72D22A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E61389-AC65-441F-AC33-49C4207792BD}"/>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5" name="Footer Placeholder 4">
            <a:extLst>
              <a:ext uri="{FF2B5EF4-FFF2-40B4-BE49-F238E27FC236}">
                <a16:creationId xmlns:a16="http://schemas.microsoft.com/office/drawing/2014/main" id="{FF3A3C7A-60B5-4D5E-BA0F-52B89EF35A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BD1A02-57E0-4521-BE12-5D2A4903AAE2}"/>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2415708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2A2E6F-CACD-4F5C-8AB3-4A196200491C}"/>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7CDE81-2270-4040-853F-E48B9C680F1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FD0989-35DD-42B9-837E-B0A25B37D559}"/>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5" name="Footer Placeholder 4">
            <a:extLst>
              <a:ext uri="{FF2B5EF4-FFF2-40B4-BE49-F238E27FC236}">
                <a16:creationId xmlns:a16="http://schemas.microsoft.com/office/drawing/2014/main" id="{B0919C5A-67E1-4E07-9BE3-A7CD0B0F3C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2855B0-2845-40E1-A1C8-D7C264F53761}"/>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20992151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ection Divider">
    <p:spTree>
      <p:nvGrpSpPr>
        <p:cNvPr id="1" name=""/>
        <p:cNvGrpSpPr/>
        <p:nvPr/>
      </p:nvGrpSpPr>
      <p:grpSpPr>
        <a:xfrm>
          <a:off x="0" y="0"/>
          <a:ext cx="0" cy="0"/>
          <a:chOff x="0" y="0"/>
          <a:chExt cx="0" cy="0"/>
        </a:xfrm>
      </p:grpSpPr>
      <p:sp>
        <p:nvSpPr>
          <p:cNvPr id="4" name="Rectangle 8"/>
          <p:cNvSpPr>
            <a:spLocks noChangeArrowheads="1"/>
          </p:cNvSpPr>
          <p:nvPr/>
        </p:nvSpPr>
        <p:spPr bwMode="auto">
          <a:xfrm>
            <a:off x="31751" y="87471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5" name="Rectangle 11"/>
          <p:cNvSpPr>
            <a:spLocks noChangeArrowheads="1"/>
          </p:cNvSpPr>
          <p:nvPr/>
        </p:nvSpPr>
        <p:spPr bwMode="auto">
          <a:xfrm>
            <a:off x="-704851" y="-5397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6" name="Rectangle 12"/>
          <p:cNvSpPr>
            <a:spLocks noChangeArrowheads="1"/>
          </p:cNvSpPr>
          <p:nvPr/>
        </p:nvSpPr>
        <p:spPr bwMode="auto">
          <a:xfrm>
            <a:off x="3484034" y="-241617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7" name="Rectangle 13"/>
          <p:cNvSpPr>
            <a:spLocks noChangeArrowheads="1"/>
          </p:cNvSpPr>
          <p:nvPr/>
        </p:nvSpPr>
        <p:spPr bwMode="auto">
          <a:xfrm>
            <a:off x="7073900" y="-237807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8" name="Rectangle 20"/>
          <p:cNvSpPr>
            <a:spLocks noChangeArrowheads="1"/>
          </p:cNvSpPr>
          <p:nvPr userDrawn="1"/>
        </p:nvSpPr>
        <p:spPr bwMode="auto">
          <a:xfrm>
            <a:off x="12075584" y="269716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18" name="Text Placeholder 17"/>
          <p:cNvSpPr>
            <a:spLocks noGrp="1"/>
          </p:cNvSpPr>
          <p:nvPr>
            <p:ph type="body" sz="quarter" idx="11"/>
          </p:nvPr>
        </p:nvSpPr>
        <p:spPr>
          <a:xfrm>
            <a:off x="711200" y="3159944"/>
            <a:ext cx="10769600" cy="1793056"/>
          </a:xfrm>
        </p:spPr>
        <p:txBody>
          <a:bodyPr/>
          <a:lstStyle>
            <a:lvl1pPr marL="0" indent="0" algn="ctr">
              <a:buNone/>
              <a:defRPr sz="4800" b="1" spc="-200">
                <a:solidFill>
                  <a:srgbClr val="C07C1A"/>
                </a:solidFill>
              </a:defRPr>
            </a:lvl1pPr>
          </a:lstStyle>
          <a:p>
            <a:pPr lvl="0"/>
            <a:r>
              <a:rPr lang="en-US"/>
              <a:t>Click to edit Master text styles</a:t>
            </a:r>
          </a:p>
        </p:txBody>
      </p:sp>
    </p:spTree>
    <p:extLst>
      <p:ext uri="{BB962C8B-B14F-4D97-AF65-F5344CB8AC3E}">
        <p14:creationId xmlns:p14="http://schemas.microsoft.com/office/powerpoint/2010/main" val="173927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15" name="Rectangle 14"/>
          <p:cNvSpPr/>
          <p:nvPr userDrawn="1"/>
        </p:nvSpPr>
        <p:spPr>
          <a:xfrm>
            <a:off x="0" y="6096001"/>
            <a:ext cx="12192000" cy="77739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5" name="Rectangle 8"/>
          <p:cNvSpPr>
            <a:spLocks noChangeArrowheads="1"/>
          </p:cNvSpPr>
          <p:nvPr/>
        </p:nvSpPr>
        <p:spPr bwMode="auto">
          <a:xfrm>
            <a:off x="31751" y="87471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7" name="Rectangle 10"/>
          <p:cNvSpPr>
            <a:spLocks noChangeArrowheads="1"/>
          </p:cNvSpPr>
          <p:nvPr/>
        </p:nvSpPr>
        <p:spPr bwMode="auto">
          <a:xfrm>
            <a:off x="3484034" y="-241617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8" name="Rectangle 11"/>
          <p:cNvSpPr>
            <a:spLocks noChangeArrowheads="1"/>
          </p:cNvSpPr>
          <p:nvPr/>
        </p:nvSpPr>
        <p:spPr bwMode="auto">
          <a:xfrm>
            <a:off x="7073900" y="-237807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9" name="Rectangle 13"/>
          <p:cNvSpPr>
            <a:spLocks noChangeArrowheads="1"/>
          </p:cNvSpPr>
          <p:nvPr userDrawn="1"/>
        </p:nvSpPr>
        <p:spPr bwMode="auto">
          <a:xfrm>
            <a:off x="-996951" y="376240"/>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4099" name="Rectangle 3"/>
          <p:cNvSpPr>
            <a:spLocks noGrp="1" noChangeArrowheads="1"/>
          </p:cNvSpPr>
          <p:nvPr>
            <p:ph type="ctrTitle" hasCustomPrompt="1"/>
          </p:nvPr>
        </p:nvSpPr>
        <p:spPr>
          <a:xfrm>
            <a:off x="2133600" y="2413000"/>
            <a:ext cx="8737600" cy="2870200"/>
          </a:xfrm>
        </p:spPr>
        <p:txBody>
          <a:bodyPr/>
          <a:lstStyle>
            <a:lvl1pPr algn="l">
              <a:defRPr sz="4800" b="1">
                <a:solidFill>
                  <a:srgbClr val="021C6E"/>
                </a:solidFill>
              </a:defRPr>
            </a:lvl1pPr>
          </a:lstStyle>
          <a:p>
            <a:r>
              <a:rPr lang="en-US" dirty="0"/>
              <a:t>Title</a:t>
            </a:r>
          </a:p>
        </p:txBody>
      </p:sp>
      <p:sp>
        <p:nvSpPr>
          <p:cNvPr id="13" name="Text Placeholder 12"/>
          <p:cNvSpPr>
            <a:spLocks noGrp="1"/>
          </p:cNvSpPr>
          <p:nvPr>
            <p:ph type="body" sz="quarter" idx="10"/>
          </p:nvPr>
        </p:nvSpPr>
        <p:spPr>
          <a:xfrm>
            <a:off x="2133600" y="5359401"/>
            <a:ext cx="8737600" cy="914399"/>
          </a:xfrm>
        </p:spPr>
        <p:txBody>
          <a:bodyPr/>
          <a:lstStyle>
            <a:lvl1pPr marL="0" indent="0">
              <a:lnSpc>
                <a:spcPct val="90000"/>
              </a:lnSpc>
              <a:buNone/>
              <a:defRPr sz="2667" baseline="0">
                <a:solidFill>
                  <a:srgbClr val="606060"/>
                </a:solidFill>
              </a:defRPr>
            </a:lvl1pPr>
            <a:lvl2pPr marL="609585" indent="0">
              <a:buNone/>
              <a:defRPr/>
            </a:lvl2pPr>
          </a:lstStyle>
          <a:p>
            <a:pPr lvl="0"/>
            <a:r>
              <a:rPr lang="en-US"/>
              <a:t>Click to edit Master text styles</a:t>
            </a:r>
          </a:p>
        </p:txBody>
      </p:sp>
      <p:sp>
        <p:nvSpPr>
          <p:cNvPr id="3" name="Rectangle 2"/>
          <p:cNvSpPr/>
          <p:nvPr userDrawn="1"/>
        </p:nvSpPr>
        <p:spPr bwMode="auto">
          <a:xfrm>
            <a:off x="0" y="0"/>
            <a:ext cx="12192000" cy="1397000"/>
          </a:xfrm>
          <a:prstGeom prst="rect">
            <a:avLst/>
          </a:prstGeom>
          <a:solidFill>
            <a:srgbClr val="02245A"/>
          </a:solidFill>
          <a:ln w="9525"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marL="0" marR="0" indent="0" algn="l" defTabSz="121917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pitchFamily="-65" charset="0"/>
            </a:endParaRPr>
          </a:p>
        </p:txBody>
      </p:sp>
      <p:pic>
        <p:nvPicPr>
          <p:cNvPr id="11" name="Picture 10">
            <a:extLst>
              <a:ext uri="{FF2B5EF4-FFF2-40B4-BE49-F238E27FC236}">
                <a16:creationId xmlns:a16="http://schemas.microsoft.com/office/drawing/2014/main" id="{2C220FC9-5F76-DE47-8977-C926F8A0477F}"/>
              </a:ext>
            </a:extLst>
          </p:cNvPr>
          <p:cNvPicPr>
            <a:picLocks noChangeAspect="1"/>
          </p:cNvPicPr>
          <p:nvPr userDrawn="1"/>
        </p:nvPicPr>
        <p:blipFill>
          <a:blip r:embed="rId2"/>
          <a:stretch>
            <a:fillRect/>
          </a:stretch>
        </p:blipFill>
        <p:spPr>
          <a:xfrm>
            <a:off x="309723" y="237836"/>
            <a:ext cx="5887877" cy="925429"/>
          </a:xfrm>
          <a:prstGeom prst="rect">
            <a:avLst/>
          </a:prstGeom>
        </p:spPr>
      </p:pic>
    </p:spTree>
    <p:extLst>
      <p:ext uri="{BB962C8B-B14F-4D97-AF65-F5344CB8AC3E}">
        <p14:creationId xmlns:p14="http://schemas.microsoft.com/office/powerpoint/2010/main" val="171161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0579D-CEF8-4FDA-BB36-D04FF7AF5186}"/>
              </a:ext>
            </a:extLst>
          </p:cNvPr>
          <p:cNvSpPr>
            <a:spLocks noGrp="1"/>
          </p:cNvSpPr>
          <p:nvPr>
            <p:ph type="title"/>
          </p:nvPr>
        </p:nvSpPr>
        <p:spPr>
          <a:xfrm>
            <a:off x="838200" y="365125"/>
            <a:ext cx="10515600" cy="1325563"/>
          </a:xfrm>
          <a:prstGeom prst="rect">
            <a:avLst/>
          </a:prstGeo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FC420F2E-9840-4936-A424-A2E0C0435B6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FD632F-340D-41AF-AF95-A6787358A6E9}"/>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5" name="Footer Placeholder 4">
            <a:extLst>
              <a:ext uri="{FF2B5EF4-FFF2-40B4-BE49-F238E27FC236}">
                <a16:creationId xmlns:a16="http://schemas.microsoft.com/office/drawing/2014/main" id="{24A163AE-76B0-4FB6-8337-EA8EA29FB1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96CEB8-2BD3-40AE-BF3E-FD953EF19E4C}"/>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3547834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15671-E67C-49F3-AF60-9499A54C8C26}"/>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54C5B46-1E66-4CD1-AA54-59897C8CFD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9CD7671-0CF8-466E-BE34-511B5F7F797F}"/>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5" name="Footer Placeholder 4">
            <a:extLst>
              <a:ext uri="{FF2B5EF4-FFF2-40B4-BE49-F238E27FC236}">
                <a16:creationId xmlns:a16="http://schemas.microsoft.com/office/drawing/2014/main" id="{2315EC25-D8DC-46A7-950C-A550651806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31C9A0-BA45-47B1-BF2D-3BFB52D70083}"/>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1926223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1A33F-5B25-49BD-B2C8-11DD6DC82E44}"/>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04EBABD2-4A72-491B-8790-BA6252CAF73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8CB9952-1613-4850-BDB9-EF10DCD2AB1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38BC6F-44C5-4FA3-BC71-ECDFE6278216}"/>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6" name="Footer Placeholder 5">
            <a:extLst>
              <a:ext uri="{FF2B5EF4-FFF2-40B4-BE49-F238E27FC236}">
                <a16:creationId xmlns:a16="http://schemas.microsoft.com/office/drawing/2014/main" id="{DEA62C9B-0701-49C4-B87B-03F9B828C0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81E24F-3D43-40A1-8705-2DDB7D595963}"/>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1907964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EAF24-48BF-40C1-B1E4-19B4139C640A}"/>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78091A1E-CF50-4D4A-840C-AE40D82DAE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F599FF-A9DB-49DC-8F20-8DC4ACBB5BD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B90954C-DE30-4D75-9E0D-DD34A35ACD8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BFD128-F926-45C5-BC36-8F5B7336075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0C018A6-75B1-4366-A92D-BB1741C1BD7E}"/>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8" name="Footer Placeholder 7">
            <a:extLst>
              <a:ext uri="{FF2B5EF4-FFF2-40B4-BE49-F238E27FC236}">
                <a16:creationId xmlns:a16="http://schemas.microsoft.com/office/drawing/2014/main" id="{C4BDD6AA-17B3-4C8A-A4B8-4157EFE9E9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71C44DB-F312-4627-B92C-EE9198889756}"/>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2122183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C7442-71A5-4053-9528-6B9F5B7C07F1}"/>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C4615259-B6E1-48A4-BA0F-66CFD186B865}"/>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4" name="Footer Placeholder 3">
            <a:extLst>
              <a:ext uri="{FF2B5EF4-FFF2-40B4-BE49-F238E27FC236}">
                <a16:creationId xmlns:a16="http://schemas.microsoft.com/office/drawing/2014/main" id="{9DD742A8-33D7-4DFD-9733-9E699CD8CEB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DA30F65-220C-41EE-9477-2994A9C47F97}"/>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4108835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D7DE66-AF54-4DC7-BEEC-60D79A775ADE}"/>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3" name="Footer Placeholder 2">
            <a:extLst>
              <a:ext uri="{FF2B5EF4-FFF2-40B4-BE49-F238E27FC236}">
                <a16:creationId xmlns:a16="http://schemas.microsoft.com/office/drawing/2014/main" id="{8DBAD681-32AB-477F-B377-8996B8B1E3A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9D7B21F-1E86-4D5E-A496-32108E723D16}"/>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1542022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F97F0-8DD7-4E67-A1EE-E74D98C3E9B3}"/>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6F7E7FE-77F5-4BFB-813B-F2CBF1C788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E4EA59A-8CFB-40FC-8AE6-00BFAC755E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CF6ED4-53FA-4FD9-BF9F-B05BBD62E693}"/>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6" name="Footer Placeholder 5">
            <a:extLst>
              <a:ext uri="{FF2B5EF4-FFF2-40B4-BE49-F238E27FC236}">
                <a16:creationId xmlns:a16="http://schemas.microsoft.com/office/drawing/2014/main" id="{22E19F1B-3FFA-4322-BF9B-AD4B92DBB5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4E5F4C-9C6C-42A2-82F9-DF0F89AAEC47}"/>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546872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32572-8437-4174-BC85-6090EF7C0918}"/>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088997-21CF-4066-88D8-4FE6A843BC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DAF810C-0C10-473B-B79B-52643E91FE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CE0EF2-3B34-47D5-8BF8-16B35C0184DA}"/>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6" name="Footer Placeholder 5">
            <a:extLst>
              <a:ext uri="{FF2B5EF4-FFF2-40B4-BE49-F238E27FC236}">
                <a16:creationId xmlns:a16="http://schemas.microsoft.com/office/drawing/2014/main" id="{1143A9AE-F15E-4229-A659-4FB2EFD384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B084E4-290D-4366-98E8-109B7FE40C68}"/>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2871144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8426203-BA22-4FB6-8C76-E4ABB27895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BFB801-FD98-4BB6-BE58-96CC8587032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1120B2-519F-4254-9883-746F1776B879}" type="datetimeFigureOut">
              <a:rPr lang="en-US" smtClean="0"/>
              <a:t>11/21/2023</a:t>
            </a:fld>
            <a:endParaRPr lang="en-US"/>
          </a:p>
        </p:txBody>
      </p:sp>
      <p:sp>
        <p:nvSpPr>
          <p:cNvPr id="5" name="Footer Placeholder 4">
            <a:extLst>
              <a:ext uri="{FF2B5EF4-FFF2-40B4-BE49-F238E27FC236}">
                <a16:creationId xmlns:a16="http://schemas.microsoft.com/office/drawing/2014/main" id="{D87C3718-4FBE-4091-983C-9AFEF4A7E8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9D6E8CB-F8DB-4BD8-B9BD-44B87D8C47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DD127C-BAFC-4CC9-9921-E12C420B6E62}" type="slidenum">
              <a:rPr lang="en-US" smtClean="0"/>
              <a:t>‹#›</a:t>
            </a:fld>
            <a:endParaRPr lang="en-US"/>
          </a:p>
        </p:txBody>
      </p:sp>
      <p:pic>
        <p:nvPicPr>
          <p:cNvPr id="8" name="Picture 7">
            <a:extLst>
              <a:ext uri="{FF2B5EF4-FFF2-40B4-BE49-F238E27FC236}">
                <a16:creationId xmlns:a16="http://schemas.microsoft.com/office/drawing/2014/main" id="{8ECFFCB6-5DD8-429B-9D56-EBADD517507D}"/>
              </a:ext>
            </a:extLst>
          </p:cNvPr>
          <p:cNvPicPr>
            <a:picLocks noChangeAspect="1"/>
          </p:cNvPicPr>
          <p:nvPr userDrawn="1"/>
        </p:nvPicPr>
        <p:blipFill>
          <a:blip r:embed="rId15"/>
          <a:stretch>
            <a:fillRect/>
          </a:stretch>
        </p:blipFill>
        <p:spPr>
          <a:xfrm>
            <a:off x="1" y="0"/>
            <a:ext cx="12192000" cy="1298561"/>
          </a:xfrm>
          <a:prstGeom prst="rect">
            <a:avLst/>
          </a:prstGeom>
        </p:spPr>
      </p:pic>
      <p:sp>
        <p:nvSpPr>
          <p:cNvPr id="7" name="TextBox 6">
            <a:extLst>
              <a:ext uri="{FF2B5EF4-FFF2-40B4-BE49-F238E27FC236}">
                <a16:creationId xmlns:a16="http://schemas.microsoft.com/office/drawing/2014/main" id="{D77D6023-6E96-31C4-62BE-357685811F5E}"/>
              </a:ext>
            </a:extLst>
          </p:cNvPr>
          <p:cNvSpPr txBox="1"/>
          <p:nvPr userDrawn="1">
            <p:extLst>
              <p:ext uri="{1162E1C5-73C7-4A58-AE30-91384D911F3F}">
                <p184:classification xmlns:p184="http://schemas.microsoft.com/office/powerpoint/2018/4/main" val="hdr"/>
              </p:ext>
            </p:extLst>
          </p:nvPr>
        </p:nvSpPr>
        <p:spPr>
          <a:xfrm>
            <a:off x="63500" y="63500"/>
            <a:ext cx="1903413" cy="167640"/>
          </a:xfrm>
          <a:prstGeom prst="rect">
            <a:avLst/>
          </a:prstGeom>
        </p:spPr>
        <p:txBody>
          <a:bodyPr horzOverflow="overflow" lIns="0" tIns="0" rIns="0" bIns="0">
            <a:spAutoFit/>
          </a:bodyPr>
          <a:lstStyle/>
          <a:p>
            <a:pPr algn="l"/>
            <a:r>
              <a:rPr lang="en-US" sz="1100">
                <a:solidFill>
                  <a:srgbClr val="000000"/>
                </a:solidFill>
                <a:latin typeface="Calibri" panose="020F0502020204030204" pitchFamily="34" charset="0"/>
                <a:cs typeface="Calibri" panose="020F0502020204030204" pitchFamily="34" charset="0"/>
              </a:rPr>
              <a:t>NONCONFIDENTIAL // EXTERNAL</a:t>
            </a:r>
          </a:p>
        </p:txBody>
      </p:sp>
    </p:spTree>
    <p:extLst>
      <p:ext uri="{BB962C8B-B14F-4D97-AF65-F5344CB8AC3E}">
        <p14:creationId xmlns:p14="http://schemas.microsoft.com/office/powerpoint/2010/main" val="19626771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2388496-3E69-819A-71B9-C959D95B70ED}"/>
              </a:ext>
            </a:extLst>
          </p:cNvPr>
          <p:cNvSpPr/>
          <p:nvPr/>
        </p:nvSpPr>
        <p:spPr>
          <a:xfrm>
            <a:off x="4954951" y="2144409"/>
            <a:ext cx="1936107" cy="461665"/>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Talking Points</a:t>
            </a: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Rectangle 1">
            <a:extLst>
              <a:ext uri="{FF2B5EF4-FFF2-40B4-BE49-F238E27FC236}">
                <a16:creationId xmlns:a16="http://schemas.microsoft.com/office/drawing/2014/main" id="{7C299CEE-B9F2-A1AC-532F-E392B149F77C}"/>
              </a:ext>
            </a:extLst>
          </p:cNvPr>
          <p:cNvSpPr/>
          <p:nvPr/>
        </p:nvSpPr>
        <p:spPr>
          <a:xfrm>
            <a:off x="3669957" y="1572418"/>
            <a:ext cx="4572000" cy="523220"/>
          </a:xfrm>
          <a:prstGeom prst="rect">
            <a:avLst/>
          </a:prstGeom>
        </p:spPr>
        <p:txBody>
          <a:bodyPr>
            <a:spAutoFit/>
          </a:bodyPr>
          <a:lstStyle/>
          <a:p>
            <a:pPr algn="ctr"/>
            <a:r>
              <a:rPr lang="en-US" sz="2800" b="1" dirty="0"/>
              <a:t>SESSION 19: INSURING</a:t>
            </a:r>
          </a:p>
        </p:txBody>
      </p:sp>
      <p:sp>
        <p:nvSpPr>
          <p:cNvPr id="3" name="Rectangle 2">
            <a:extLst>
              <a:ext uri="{FF2B5EF4-FFF2-40B4-BE49-F238E27FC236}">
                <a16:creationId xmlns:a16="http://schemas.microsoft.com/office/drawing/2014/main" id="{B6AA6320-20C4-F6F6-164F-758A65072D9C}"/>
              </a:ext>
            </a:extLst>
          </p:cNvPr>
          <p:cNvSpPr/>
          <p:nvPr/>
        </p:nvSpPr>
        <p:spPr>
          <a:xfrm>
            <a:off x="535459" y="2933175"/>
            <a:ext cx="11656541" cy="2862322"/>
          </a:xfrm>
          <a:prstGeom prst="rect">
            <a:avLst/>
          </a:prstGeom>
        </p:spPr>
        <p:txBody>
          <a:bodyPr wrap="square">
            <a:spAutoFit/>
          </a:bodyPr>
          <a:lstStyle/>
          <a:p>
            <a:r>
              <a:rPr lang="en-US" sz="2000" i="1" dirty="0"/>
              <a:t>Insuring</a:t>
            </a:r>
          </a:p>
          <a:p>
            <a:endParaRPr lang="en-US" sz="2000" i="1" dirty="0"/>
          </a:p>
          <a:p>
            <a:pPr marL="231775" indent="-231775"/>
            <a:r>
              <a:rPr lang="en-US" sz="2000" b="1" dirty="0"/>
              <a:t>1. </a:t>
            </a:r>
            <a:r>
              <a:rPr lang="en-US" sz="2000" dirty="0"/>
              <a:t>Insurance is a product that allows people to pay a fee (called a premium) now to transfer the costs of potential loss to a third party. A premium is the amount a person pays to an insurance company for protection. Typically, the price of insurance increases as the amount of protection increases.</a:t>
            </a:r>
          </a:p>
          <a:p>
            <a:endParaRPr lang="en-US" sz="2000" dirty="0"/>
          </a:p>
          <a:p>
            <a:pPr marL="231775" indent="-231775"/>
            <a:r>
              <a:rPr lang="en-US" sz="2000" b="1" dirty="0"/>
              <a:t>2. </a:t>
            </a:r>
            <a:r>
              <a:rPr lang="en-US" sz="2000" dirty="0"/>
              <a:t>Insurance can be purchased for almost any kind of potential loss, but the most common types of insurance are home, automobile, medical, dental, disability, life, and renters.</a:t>
            </a:r>
          </a:p>
          <a:p>
            <a:endParaRPr lang="en-US" sz="2000" dirty="0"/>
          </a:p>
        </p:txBody>
      </p:sp>
    </p:spTree>
    <p:extLst>
      <p:ext uri="{BB962C8B-B14F-4D97-AF65-F5344CB8AC3E}">
        <p14:creationId xmlns:p14="http://schemas.microsoft.com/office/powerpoint/2010/main" val="3827372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9530" y="1694936"/>
            <a:ext cx="5943600" cy="461665"/>
          </a:xfrm>
          <a:prstGeom prst="rect">
            <a:avLst/>
          </a:prstGeom>
        </p:spPr>
        <p:txBody>
          <a:bodyPr wrap="square">
            <a:spAutoFit/>
          </a:bodyPr>
          <a:lstStyle/>
          <a:p>
            <a:pPr algn="ctr"/>
            <a:r>
              <a:rPr lang="en-US" sz="2400" b="1" dirty="0">
                <a:latin typeface="Calibri" pitchFamily="34" charset="0"/>
                <a:cs typeface="Calibri" pitchFamily="34" charset="0"/>
              </a:rPr>
              <a:t>Session 19: Talking Points, Cont’d</a:t>
            </a:r>
          </a:p>
        </p:txBody>
      </p:sp>
      <p:sp>
        <p:nvSpPr>
          <p:cNvPr id="3" name="Rectangle 2"/>
          <p:cNvSpPr/>
          <p:nvPr/>
        </p:nvSpPr>
        <p:spPr>
          <a:xfrm>
            <a:off x="273967" y="2477530"/>
            <a:ext cx="1021433" cy="400110"/>
          </a:xfrm>
          <a:prstGeom prst="rect">
            <a:avLst/>
          </a:prstGeom>
        </p:spPr>
        <p:txBody>
          <a:bodyPr wrap="none">
            <a:spAutoFit/>
          </a:bodyPr>
          <a:lstStyle/>
          <a:p>
            <a:r>
              <a:rPr lang="en-US" sz="2000" i="1" dirty="0"/>
              <a:t>Insuring</a:t>
            </a:r>
          </a:p>
        </p:txBody>
      </p:sp>
      <p:sp>
        <p:nvSpPr>
          <p:cNvPr id="5" name="Rectangle 4"/>
          <p:cNvSpPr/>
          <p:nvPr/>
        </p:nvSpPr>
        <p:spPr>
          <a:xfrm>
            <a:off x="1005116" y="3188256"/>
            <a:ext cx="10906798" cy="1908215"/>
          </a:xfrm>
          <a:prstGeom prst="rect">
            <a:avLst/>
          </a:prstGeom>
        </p:spPr>
        <p:txBody>
          <a:bodyPr wrap="square">
            <a:spAutoFit/>
          </a:bodyPr>
          <a:lstStyle/>
          <a:p>
            <a:pPr marL="231775" indent="-231775">
              <a:tabLst>
                <a:tab pos="231775" algn="l"/>
              </a:tabLst>
            </a:pPr>
            <a:r>
              <a:rPr lang="en-US" sz="2000" dirty="0"/>
              <a:t>3. Insurance companies pool premiums from many people to cover the losses of a few (and, much like banks, they take the pooled premiums and make investments).</a:t>
            </a:r>
          </a:p>
          <a:p>
            <a:pPr marL="231775" indent="-231775">
              <a:tabLst>
                <a:tab pos="231775" algn="l"/>
              </a:tabLst>
            </a:pPr>
            <a:endParaRPr lang="en-US" sz="2000" b="1" dirty="0"/>
          </a:p>
          <a:p>
            <a:pPr marL="231775" indent="-231775">
              <a:tabLst>
                <a:tab pos="231775" algn="l"/>
              </a:tabLst>
            </a:pPr>
            <a:r>
              <a:rPr lang="en-US" sz="2000" dirty="0"/>
              <a:t>4. Insurance companies set premiums to cover the expected losses plus a rate of return for the company.</a:t>
            </a:r>
          </a:p>
          <a:p>
            <a:endParaRPr lang="en-US" dirty="0"/>
          </a:p>
        </p:txBody>
      </p:sp>
    </p:spTree>
    <p:extLst>
      <p:ext uri="{BB962C8B-B14F-4D97-AF65-F5344CB8AC3E}">
        <p14:creationId xmlns:p14="http://schemas.microsoft.com/office/powerpoint/2010/main" val="1458461274"/>
      </p:ext>
    </p:extLst>
  </p:cSld>
  <p:clrMapOvr>
    <a:masterClrMapping/>
  </p:clrMapOvr>
  <mc:AlternateContent xmlns:mc="http://schemas.openxmlformats.org/markup-compatibility/2006">
    <mc:Choice xmlns:p14="http://schemas.microsoft.com/office/powerpoint/2010/main" Requires="p14">
      <p:transition spd="slow" p14:dur="2000" advTm="6000"/>
    </mc:Choice>
    <mc:Fallback>
      <p:transition spd="slow" advTm="6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7500" y="1614042"/>
            <a:ext cx="6477000" cy="461665"/>
          </a:xfrm>
          <a:prstGeom prst="rect">
            <a:avLst/>
          </a:prstGeom>
        </p:spPr>
        <p:txBody>
          <a:bodyPr wrap="square">
            <a:spAutoFit/>
          </a:bodyPr>
          <a:lstStyle/>
          <a:p>
            <a:pPr algn="ctr"/>
            <a:r>
              <a:rPr lang="en-US" sz="2400" b="1" dirty="0">
                <a:latin typeface="Calibri" pitchFamily="34" charset="0"/>
                <a:cs typeface="Calibri" pitchFamily="34" charset="0"/>
              </a:rPr>
              <a:t>Session 19: Talking Points, Cont’d</a:t>
            </a:r>
          </a:p>
        </p:txBody>
      </p:sp>
      <p:sp>
        <p:nvSpPr>
          <p:cNvPr id="3" name="Rectangle 2"/>
          <p:cNvSpPr/>
          <p:nvPr/>
        </p:nvSpPr>
        <p:spPr>
          <a:xfrm>
            <a:off x="156520" y="2469292"/>
            <a:ext cx="1021433" cy="400110"/>
          </a:xfrm>
          <a:prstGeom prst="rect">
            <a:avLst/>
          </a:prstGeom>
        </p:spPr>
        <p:txBody>
          <a:bodyPr wrap="none">
            <a:spAutoFit/>
          </a:bodyPr>
          <a:lstStyle/>
          <a:p>
            <a:r>
              <a:rPr lang="en-US" sz="2000" i="1" dirty="0"/>
              <a:t>Insuring</a:t>
            </a:r>
          </a:p>
        </p:txBody>
      </p:sp>
      <p:sp>
        <p:nvSpPr>
          <p:cNvPr id="5" name="Rectangle 4"/>
          <p:cNvSpPr/>
          <p:nvPr/>
        </p:nvSpPr>
        <p:spPr>
          <a:xfrm>
            <a:off x="593124" y="3156350"/>
            <a:ext cx="11598876" cy="2554545"/>
          </a:xfrm>
          <a:prstGeom prst="rect">
            <a:avLst/>
          </a:prstGeom>
        </p:spPr>
        <p:txBody>
          <a:bodyPr wrap="square">
            <a:spAutoFit/>
          </a:bodyPr>
          <a:lstStyle/>
          <a:p>
            <a:pPr marL="231775" indent="-231775"/>
            <a:r>
              <a:rPr lang="en-US" sz="2000" b="1" dirty="0"/>
              <a:t>5. </a:t>
            </a:r>
            <a:r>
              <a:rPr lang="en-US" sz="2000" dirty="0"/>
              <a:t>Choosing the right amount of insurance is a matter of weighing the benefits of additional protection, or coverage (lower losses in the case of a covered event), against the costs (the premium, any uncovered losses, and other opportunity costs).</a:t>
            </a:r>
          </a:p>
          <a:p>
            <a:endParaRPr lang="en-US" sz="2000" dirty="0"/>
          </a:p>
          <a:p>
            <a:endParaRPr lang="en-US" sz="2000" dirty="0"/>
          </a:p>
          <a:p>
            <a:pPr marL="231775" indent="-231775"/>
            <a:r>
              <a:rPr lang="en-US" sz="2000" b="1" dirty="0"/>
              <a:t>6. </a:t>
            </a:r>
            <a:r>
              <a:rPr lang="en-US" sz="2000" dirty="0"/>
              <a:t>Most people pay more for insurance than what it will save them in terms of losses, while some people pay less for insurance than what it will cost them in terms of losses. Unfortunately, when deciding how much insurance to buy, people don’t know in which groups they will end up.</a:t>
            </a:r>
          </a:p>
        </p:txBody>
      </p:sp>
    </p:spTree>
    <p:extLst>
      <p:ext uri="{BB962C8B-B14F-4D97-AF65-F5344CB8AC3E}">
        <p14:creationId xmlns:p14="http://schemas.microsoft.com/office/powerpoint/2010/main" val="293932197"/>
      </p:ext>
    </p:extLst>
  </p:cSld>
  <p:clrMapOvr>
    <a:masterClrMapping/>
  </p:clrMapOvr>
  <mc:AlternateContent xmlns:mc="http://schemas.openxmlformats.org/markup-compatibility/2006">
    <mc:Choice xmlns:p14="http://schemas.microsoft.com/office/powerpoint/2010/main" Requires="p14">
      <p:transition spd="slow" p14:dur="2000" advTm="6000"/>
    </mc:Choice>
    <mc:Fallback>
      <p:transition spd="slow" advTm="6000"/>
    </mc:Fallback>
  </mc:AlternateContent>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278</Words>
  <Application>Microsoft Office PowerPoint</Application>
  <PresentationFormat>Widescreen</PresentationFormat>
  <Paragraphs>18</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vt:lpstr>
      <vt:lpstr>1_Office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Geiger, Amanda</dc:creator>
  <cp:lastModifiedBy>Geiger, Amanda</cp:lastModifiedBy>
  <cp:revision>1</cp:revision>
  <dcterms:created xsi:type="dcterms:W3CDTF">2023-11-21T17:00:49Z</dcterms:created>
  <dcterms:modified xsi:type="dcterms:W3CDTF">2023-11-21T17:04:19Z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5269c60-0483-4c57-9e8c-3779d6900235_Enabled">
    <vt:lpwstr>true</vt:lpwstr>
  </property>
  <property fmtid="{D5CDD505-2E9C-101B-9397-08002B2CF9AE}" pid="3" name="MSIP_Label_65269c60-0483-4c57-9e8c-3779d6900235_SetDate">
    <vt:lpwstr>2023-11-21T17:04:19Z</vt:lpwstr>
  </property>
  <property fmtid="{D5CDD505-2E9C-101B-9397-08002B2CF9AE}" pid="4" name="MSIP_Label_65269c60-0483-4c57-9e8c-3779d6900235_Method">
    <vt:lpwstr>Privileged</vt:lpwstr>
  </property>
  <property fmtid="{D5CDD505-2E9C-101B-9397-08002B2CF9AE}" pid="5" name="MSIP_Label_65269c60-0483-4c57-9e8c-3779d6900235_Name">
    <vt:lpwstr>65269c60-0483-4c57-9e8c-3779d6900235</vt:lpwstr>
  </property>
  <property fmtid="{D5CDD505-2E9C-101B-9397-08002B2CF9AE}" pid="6" name="MSIP_Label_65269c60-0483-4c57-9e8c-3779d6900235_SiteId">
    <vt:lpwstr>b397c653-5b19-463f-b9fc-af658ded9128</vt:lpwstr>
  </property>
  <property fmtid="{D5CDD505-2E9C-101B-9397-08002B2CF9AE}" pid="7" name="MSIP_Label_65269c60-0483-4c57-9e8c-3779d6900235_ActionId">
    <vt:lpwstr>c51b8960-764f-4557-8a9d-fa828de7cdc6</vt:lpwstr>
  </property>
  <property fmtid="{D5CDD505-2E9C-101B-9397-08002B2CF9AE}" pid="8" name="MSIP_Label_65269c60-0483-4c57-9e8c-3779d6900235_ContentBits">
    <vt:lpwstr>0</vt:lpwstr>
  </property>
</Properties>
</file>