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26805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415708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09921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17392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17116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54783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92622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90796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12218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10883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54202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54687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87114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
        <p:nvSpPr>
          <p:cNvPr id="7" name="TextBox 6">
            <a:extLst>
              <a:ext uri="{FF2B5EF4-FFF2-40B4-BE49-F238E27FC236}">
                <a16:creationId xmlns:a16="http://schemas.microsoft.com/office/drawing/2014/main" id="{D77D6023-6E96-31C4-62BE-357685811F5E}"/>
              </a:ext>
            </a:extLst>
          </p:cNvPr>
          <p:cNvSpPr txBox="1"/>
          <p:nvPr userDrawn="1">
            <p:extLst>
              <p:ext uri="{1162E1C5-73C7-4A58-AE30-91384D911F3F}">
                <p184:classification xmlns:p184="http://schemas.microsoft.com/office/powerpoint/2018/4/main" val="hdr"/>
              </p:ext>
            </p:extLst>
          </p:nvPr>
        </p:nvSpPr>
        <p:spPr>
          <a:xfrm>
            <a:off x="63500" y="63500"/>
            <a:ext cx="1903413" cy="167640"/>
          </a:xfrm>
          <a:prstGeom prst="rect">
            <a:avLst/>
          </a:prstGeom>
        </p:spPr>
        <p:txBody>
          <a:bodyPr horzOverflow="overflow" lIns="0" tIns="0" rIns="0" bIns="0">
            <a:spAutoFit/>
          </a:bodyPr>
          <a:lstStyle/>
          <a:p>
            <a:pPr algn="l"/>
            <a:r>
              <a:rPr lang="en-US" sz="1100">
                <a:solidFill>
                  <a:srgbClr val="000000"/>
                </a:solidFill>
                <a:latin typeface="Calibri" panose="020F0502020204030204" pitchFamily="34" charset="0"/>
                <a:cs typeface="Calibri" panose="020F0502020204030204" pitchFamily="34" charset="0"/>
              </a:rPr>
              <a:t>NONCONFIDENTIAL // EXTERNAL</a:t>
            </a:r>
          </a:p>
        </p:txBody>
      </p:sp>
    </p:spTree>
    <p:extLst>
      <p:ext uri="{BB962C8B-B14F-4D97-AF65-F5344CB8AC3E}">
        <p14:creationId xmlns:p14="http://schemas.microsoft.com/office/powerpoint/2010/main" val="1962677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388496-3E69-819A-71B9-C959D95B70ED}"/>
              </a:ext>
            </a:extLst>
          </p:cNvPr>
          <p:cNvSpPr/>
          <p:nvPr/>
        </p:nvSpPr>
        <p:spPr>
          <a:xfrm>
            <a:off x="4954951" y="2144409"/>
            <a:ext cx="1936107"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7C299CEE-B9F2-A1AC-532F-E392B149F77C}"/>
              </a:ext>
            </a:extLst>
          </p:cNvPr>
          <p:cNvSpPr/>
          <p:nvPr/>
        </p:nvSpPr>
        <p:spPr>
          <a:xfrm>
            <a:off x="3669957" y="1572418"/>
            <a:ext cx="4572000" cy="523220"/>
          </a:xfrm>
          <a:prstGeom prst="rect">
            <a:avLst/>
          </a:prstGeom>
        </p:spPr>
        <p:txBody>
          <a:bodyPr>
            <a:spAutoFit/>
          </a:bodyPr>
          <a:lstStyle/>
          <a:p>
            <a:pPr algn="ctr"/>
            <a:r>
              <a:rPr lang="en-US" sz="2800" b="1" dirty="0"/>
              <a:t>SESSION 19: INSURING</a:t>
            </a:r>
          </a:p>
        </p:txBody>
      </p:sp>
      <p:sp>
        <p:nvSpPr>
          <p:cNvPr id="3" name="Rectangle 2">
            <a:extLst>
              <a:ext uri="{FF2B5EF4-FFF2-40B4-BE49-F238E27FC236}">
                <a16:creationId xmlns:a16="http://schemas.microsoft.com/office/drawing/2014/main" id="{B6AA6320-20C4-F6F6-164F-758A65072D9C}"/>
              </a:ext>
            </a:extLst>
          </p:cNvPr>
          <p:cNvSpPr/>
          <p:nvPr/>
        </p:nvSpPr>
        <p:spPr>
          <a:xfrm>
            <a:off x="535459" y="2933175"/>
            <a:ext cx="11656541" cy="2862322"/>
          </a:xfrm>
          <a:prstGeom prst="rect">
            <a:avLst/>
          </a:prstGeom>
        </p:spPr>
        <p:txBody>
          <a:bodyPr wrap="square">
            <a:spAutoFit/>
          </a:bodyPr>
          <a:lstStyle/>
          <a:p>
            <a:r>
              <a:rPr lang="en-US" sz="2000" i="1" dirty="0"/>
              <a:t>Insuring</a:t>
            </a:r>
          </a:p>
          <a:p>
            <a:endParaRPr lang="en-US" sz="2000" i="1" dirty="0"/>
          </a:p>
          <a:p>
            <a:pPr marL="231775" indent="-231775"/>
            <a:r>
              <a:rPr lang="en-US" sz="2000" b="1" dirty="0"/>
              <a:t>1. </a:t>
            </a:r>
            <a:r>
              <a:rPr lang="en-US" sz="2000" dirty="0"/>
              <a:t>Insurance is a product that allows people to pay a fee (called a premium) now to transfer the costs of potential loss to a third party. A premium is the amount a person pays to an insurance company for protection. Typically, the price of insurance increases as the amount of protection increases.</a:t>
            </a:r>
          </a:p>
          <a:p>
            <a:endParaRPr lang="en-US" sz="2000" dirty="0"/>
          </a:p>
          <a:p>
            <a:pPr marL="231775" indent="-231775"/>
            <a:r>
              <a:rPr lang="en-US" sz="2000" b="1" dirty="0"/>
              <a:t>2. </a:t>
            </a:r>
            <a:r>
              <a:rPr lang="en-US" sz="2000" dirty="0"/>
              <a:t>Insurance can be purchased for almost any kind of potential loss, but the most common types of insurance are home, automobile, medical, dental, disability, life, and renters.</a:t>
            </a:r>
          </a:p>
          <a:p>
            <a:endParaRPr lang="en-US" sz="2000" dirty="0"/>
          </a:p>
        </p:txBody>
      </p:sp>
    </p:spTree>
    <p:extLst>
      <p:ext uri="{BB962C8B-B14F-4D97-AF65-F5344CB8AC3E}">
        <p14:creationId xmlns:p14="http://schemas.microsoft.com/office/powerpoint/2010/main" val="382737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9530" y="1694936"/>
            <a:ext cx="5943600" cy="461665"/>
          </a:xfrm>
          <a:prstGeom prst="rect">
            <a:avLst/>
          </a:prstGeom>
        </p:spPr>
        <p:txBody>
          <a:bodyPr wrap="square">
            <a:spAutoFit/>
          </a:bodyPr>
          <a:lstStyle/>
          <a:p>
            <a:pPr algn="ctr"/>
            <a:r>
              <a:rPr lang="en-US" sz="2400" b="1" dirty="0">
                <a:latin typeface="Calibri" pitchFamily="34" charset="0"/>
                <a:cs typeface="Calibri" pitchFamily="34" charset="0"/>
              </a:rPr>
              <a:t>Session 19: Talking Points, Cont’d</a:t>
            </a:r>
          </a:p>
        </p:txBody>
      </p:sp>
      <p:sp>
        <p:nvSpPr>
          <p:cNvPr id="3" name="Rectangle 2"/>
          <p:cNvSpPr/>
          <p:nvPr/>
        </p:nvSpPr>
        <p:spPr>
          <a:xfrm>
            <a:off x="273967" y="2477530"/>
            <a:ext cx="1021433" cy="400110"/>
          </a:xfrm>
          <a:prstGeom prst="rect">
            <a:avLst/>
          </a:prstGeom>
        </p:spPr>
        <p:txBody>
          <a:bodyPr wrap="none">
            <a:spAutoFit/>
          </a:bodyPr>
          <a:lstStyle/>
          <a:p>
            <a:r>
              <a:rPr lang="en-US" sz="2000" i="1" dirty="0"/>
              <a:t>Insuring</a:t>
            </a:r>
          </a:p>
        </p:txBody>
      </p:sp>
      <p:sp>
        <p:nvSpPr>
          <p:cNvPr id="5" name="Rectangle 4"/>
          <p:cNvSpPr/>
          <p:nvPr/>
        </p:nvSpPr>
        <p:spPr>
          <a:xfrm>
            <a:off x="1005116" y="3188256"/>
            <a:ext cx="10906798" cy="1908215"/>
          </a:xfrm>
          <a:prstGeom prst="rect">
            <a:avLst/>
          </a:prstGeom>
        </p:spPr>
        <p:txBody>
          <a:bodyPr wrap="square">
            <a:spAutoFit/>
          </a:bodyPr>
          <a:lstStyle/>
          <a:p>
            <a:pPr marL="231775" indent="-231775">
              <a:tabLst>
                <a:tab pos="231775" algn="l"/>
              </a:tabLst>
            </a:pPr>
            <a:r>
              <a:rPr lang="en-US" sz="2000" dirty="0"/>
              <a:t>3. Insurance companies pool premiums from many people to cover the losses of a few (and, much like banks, they take the pooled premiums and make investments).</a:t>
            </a:r>
          </a:p>
          <a:p>
            <a:pPr marL="231775" indent="-231775">
              <a:tabLst>
                <a:tab pos="231775" algn="l"/>
              </a:tabLst>
            </a:pPr>
            <a:endParaRPr lang="en-US" sz="2000" b="1" dirty="0"/>
          </a:p>
          <a:p>
            <a:pPr marL="231775" indent="-231775">
              <a:tabLst>
                <a:tab pos="231775" algn="l"/>
              </a:tabLst>
            </a:pPr>
            <a:r>
              <a:rPr lang="en-US" sz="2000" dirty="0"/>
              <a:t>4. Insurance companies set premiums to cover the expected losses plus a rate of return for the company.</a:t>
            </a:r>
          </a:p>
          <a:p>
            <a:endParaRPr lang="en-US" dirty="0"/>
          </a:p>
        </p:txBody>
      </p:sp>
    </p:spTree>
    <p:extLst>
      <p:ext uri="{BB962C8B-B14F-4D97-AF65-F5344CB8AC3E}">
        <p14:creationId xmlns:p14="http://schemas.microsoft.com/office/powerpoint/2010/main" val="1458461274"/>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0" y="1614042"/>
            <a:ext cx="6477000" cy="461665"/>
          </a:xfrm>
          <a:prstGeom prst="rect">
            <a:avLst/>
          </a:prstGeom>
        </p:spPr>
        <p:txBody>
          <a:bodyPr wrap="square">
            <a:spAutoFit/>
          </a:bodyPr>
          <a:lstStyle/>
          <a:p>
            <a:pPr algn="ctr"/>
            <a:r>
              <a:rPr lang="en-US" sz="2400" b="1" dirty="0">
                <a:latin typeface="Calibri" pitchFamily="34" charset="0"/>
                <a:cs typeface="Calibri" pitchFamily="34" charset="0"/>
              </a:rPr>
              <a:t>Session 19: Talking Points, Cont’d</a:t>
            </a:r>
          </a:p>
        </p:txBody>
      </p:sp>
      <p:sp>
        <p:nvSpPr>
          <p:cNvPr id="3" name="Rectangle 2"/>
          <p:cNvSpPr/>
          <p:nvPr/>
        </p:nvSpPr>
        <p:spPr>
          <a:xfrm>
            <a:off x="156520" y="2469292"/>
            <a:ext cx="1021433" cy="400110"/>
          </a:xfrm>
          <a:prstGeom prst="rect">
            <a:avLst/>
          </a:prstGeom>
        </p:spPr>
        <p:txBody>
          <a:bodyPr wrap="none">
            <a:spAutoFit/>
          </a:bodyPr>
          <a:lstStyle/>
          <a:p>
            <a:r>
              <a:rPr lang="en-US" sz="2000" i="1" dirty="0"/>
              <a:t>Insuring</a:t>
            </a:r>
          </a:p>
        </p:txBody>
      </p:sp>
      <p:sp>
        <p:nvSpPr>
          <p:cNvPr id="5" name="Rectangle 4"/>
          <p:cNvSpPr/>
          <p:nvPr/>
        </p:nvSpPr>
        <p:spPr>
          <a:xfrm>
            <a:off x="593124" y="3156350"/>
            <a:ext cx="11598876" cy="2554545"/>
          </a:xfrm>
          <a:prstGeom prst="rect">
            <a:avLst/>
          </a:prstGeom>
        </p:spPr>
        <p:txBody>
          <a:bodyPr wrap="square">
            <a:spAutoFit/>
          </a:bodyPr>
          <a:lstStyle/>
          <a:p>
            <a:pPr marL="231775" indent="-231775"/>
            <a:r>
              <a:rPr lang="en-US" sz="2000" b="1" dirty="0"/>
              <a:t>5. </a:t>
            </a:r>
            <a:r>
              <a:rPr lang="en-US" sz="2000" dirty="0"/>
              <a:t>Choosing the right amount of insurance is a matter of weighing the benefits of additional protection, or coverage (lower losses in the case of a covered event), against the costs (the premium, any uncovered losses, and other opportunity costs).</a:t>
            </a:r>
          </a:p>
          <a:p>
            <a:endParaRPr lang="en-US" sz="2000" dirty="0"/>
          </a:p>
          <a:p>
            <a:endParaRPr lang="en-US" sz="2000" dirty="0"/>
          </a:p>
          <a:p>
            <a:pPr marL="231775" indent="-231775"/>
            <a:r>
              <a:rPr lang="en-US" sz="2000" b="1" dirty="0"/>
              <a:t>6. </a:t>
            </a:r>
            <a:r>
              <a:rPr lang="en-US" sz="2000" dirty="0"/>
              <a:t>Most people pay more for insurance than what it will save them in terms of losses, while some people pay less for insurance than what it will cost them in terms of losses. Unfortunately, when deciding how much insurance to buy, people don’t know in which groups they will end up.</a:t>
            </a:r>
          </a:p>
        </p:txBody>
      </p:sp>
    </p:spTree>
    <p:extLst>
      <p:ext uri="{BB962C8B-B14F-4D97-AF65-F5344CB8AC3E}">
        <p14:creationId xmlns:p14="http://schemas.microsoft.com/office/powerpoint/2010/main" val="293932197"/>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1</cp:revision>
  <dcterms:created xsi:type="dcterms:W3CDTF">2023-11-21T17:00:49Z</dcterms:created>
  <dcterms:modified xsi:type="dcterms:W3CDTF">2023-11-21T17:04:19Z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2023-11-21T17:04:19Z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c51b8960-764f-4557-8a9d-fa828de7cdc6</vt:lpwstr>
  </property>
  <property fmtid="{D5CDD505-2E9C-101B-9397-08002B2CF9AE}" pid="8" name="MSIP_Label_65269c60-0483-4c57-9e8c-3779d6900235_ContentBits">
    <vt:lpwstr>0</vt:lpwstr>
  </property>
</Properties>
</file>