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57" r:id="rId3"/>
    <p:sldId id="259" r:id="rId4"/>
    <p:sldId id="260" r:id="rId5"/>
    <p:sldId id="262"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9254819-7A5F-4645-9E6B-FCE250B868D9}" v="3" dt="2023-11-21T16:58:43.93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0" autoAdjust="0"/>
    <p:restoredTop sz="94660"/>
  </p:normalViewPr>
  <p:slideViewPr>
    <p:cSldViewPr snapToGrid="0">
      <p:cViewPr varScale="1">
        <p:scale>
          <a:sx n="116" d="100"/>
          <a:sy n="116" d="100"/>
        </p:scale>
        <p:origin x="102"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13674-2E95-4399-9130-0DE3CAA28800}"/>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24AABA9-6955-41E4-A0BC-820D6E490C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9" name="Picture 8">
            <a:extLst>
              <a:ext uri="{FF2B5EF4-FFF2-40B4-BE49-F238E27FC236}">
                <a16:creationId xmlns:a16="http://schemas.microsoft.com/office/drawing/2014/main" id="{DABCDE60-5419-4C17-A3BB-07716004D2F1}"/>
              </a:ext>
            </a:extLst>
          </p:cNvPr>
          <p:cNvPicPr>
            <a:picLocks noChangeAspect="1"/>
          </p:cNvPicPr>
          <p:nvPr userDrawn="1"/>
        </p:nvPicPr>
        <p:blipFill>
          <a:blip r:embed="rId2"/>
          <a:stretch>
            <a:fillRect/>
          </a:stretch>
        </p:blipFill>
        <p:spPr>
          <a:xfrm>
            <a:off x="2571750" y="1695451"/>
            <a:ext cx="2476500" cy="2714625"/>
          </a:xfrm>
          <a:prstGeom prst="rect">
            <a:avLst/>
          </a:prstGeom>
        </p:spPr>
      </p:pic>
    </p:spTree>
    <p:extLst>
      <p:ext uri="{BB962C8B-B14F-4D97-AF65-F5344CB8AC3E}">
        <p14:creationId xmlns:p14="http://schemas.microsoft.com/office/powerpoint/2010/main" val="2562109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83C65-DC31-428C-8242-DEBD55C29E58}"/>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C99F529-D393-4976-BEFD-5245A72D22A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E61389-AC65-441F-AC33-49C4207792BD}"/>
              </a:ext>
            </a:extLst>
          </p:cNvPr>
          <p:cNvSpPr>
            <a:spLocks noGrp="1"/>
          </p:cNvSpPr>
          <p:nvPr>
            <p:ph type="dt" sz="half" idx="10"/>
          </p:nvPr>
        </p:nvSpPr>
        <p:spPr/>
        <p:txBody>
          <a:bodyPr/>
          <a:lstStyle/>
          <a:p>
            <a:fld id="{F31120B2-519F-4254-9883-746F1776B879}" type="datetimeFigureOut">
              <a:rPr lang="en-US" smtClean="0"/>
              <a:t>11/21/2023</a:t>
            </a:fld>
            <a:endParaRPr lang="en-US"/>
          </a:p>
        </p:txBody>
      </p:sp>
      <p:sp>
        <p:nvSpPr>
          <p:cNvPr id="5" name="Footer Placeholder 4">
            <a:extLst>
              <a:ext uri="{FF2B5EF4-FFF2-40B4-BE49-F238E27FC236}">
                <a16:creationId xmlns:a16="http://schemas.microsoft.com/office/drawing/2014/main" id="{FF3A3C7A-60B5-4D5E-BA0F-52B89EF35A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BD1A02-57E0-4521-BE12-5D2A4903AAE2}"/>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2744614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2A2E6F-CACD-4F5C-8AB3-4A196200491C}"/>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7CDE81-2270-4040-853F-E48B9C680F1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FD0989-35DD-42B9-837E-B0A25B37D559}"/>
              </a:ext>
            </a:extLst>
          </p:cNvPr>
          <p:cNvSpPr>
            <a:spLocks noGrp="1"/>
          </p:cNvSpPr>
          <p:nvPr>
            <p:ph type="dt" sz="half" idx="10"/>
          </p:nvPr>
        </p:nvSpPr>
        <p:spPr/>
        <p:txBody>
          <a:bodyPr/>
          <a:lstStyle/>
          <a:p>
            <a:fld id="{F31120B2-519F-4254-9883-746F1776B879}" type="datetimeFigureOut">
              <a:rPr lang="en-US" smtClean="0"/>
              <a:t>11/21/2023</a:t>
            </a:fld>
            <a:endParaRPr lang="en-US"/>
          </a:p>
        </p:txBody>
      </p:sp>
      <p:sp>
        <p:nvSpPr>
          <p:cNvPr id="5" name="Footer Placeholder 4">
            <a:extLst>
              <a:ext uri="{FF2B5EF4-FFF2-40B4-BE49-F238E27FC236}">
                <a16:creationId xmlns:a16="http://schemas.microsoft.com/office/drawing/2014/main" id="{B0919C5A-67E1-4E07-9BE3-A7CD0B0F3C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2855B0-2845-40E1-A1C8-D7C264F53761}"/>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19575816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ection Divider">
    <p:spTree>
      <p:nvGrpSpPr>
        <p:cNvPr id="1" name=""/>
        <p:cNvGrpSpPr/>
        <p:nvPr/>
      </p:nvGrpSpPr>
      <p:grpSpPr>
        <a:xfrm>
          <a:off x="0" y="0"/>
          <a:ext cx="0" cy="0"/>
          <a:chOff x="0" y="0"/>
          <a:chExt cx="0" cy="0"/>
        </a:xfrm>
      </p:grpSpPr>
      <p:sp>
        <p:nvSpPr>
          <p:cNvPr id="4" name="Rectangle 8"/>
          <p:cNvSpPr>
            <a:spLocks noChangeArrowheads="1"/>
          </p:cNvSpPr>
          <p:nvPr/>
        </p:nvSpPr>
        <p:spPr bwMode="auto">
          <a:xfrm>
            <a:off x="31751" y="874714"/>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5" name="Rectangle 11"/>
          <p:cNvSpPr>
            <a:spLocks noChangeArrowheads="1"/>
          </p:cNvSpPr>
          <p:nvPr/>
        </p:nvSpPr>
        <p:spPr bwMode="auto">
          <a:xfrm>
            <a:off x="-704851" y="-53974"/>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6" name="Rectangle 12"/>
          <p:cNvSpPr>
            <a:spLocks noChangeArrowheads="1"/>
          </p:cNvSpPr>
          <p:nvPr/>
        </p:nvSpPr>
        <p:spPr bwMode="auto">
          <a:xfrm>
            <a:off x="3484034" y="-2416174"/>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7" name="Rectangle 13"/>
          <p:cNvSpPr>
            <a:spLocks noChangeArrowheads="1"/>
          </p:cNvSpPr>
          <p:nvPr/>
        </p:nvSpPr>
        <p:spPr bwMode="auto">
          <a:xfrm>
            <a:off x="7073900" y="-2378074"/>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8" name="Rectangle 20"/>
          <p:cNvSpPr>
            <a:spLocks noChangeArrowheads="1"/>
          </p:cNvSpPr>
          <p:nvPr userDrawn="1"/>
        </p:nvSpPr>
        <p:spPr bwMode="auto">
          <a:xfrm>
            <a:off x="12075584" y="2697164"/>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18" name="Text Placeholder 17"/>
          <p:cNvSpPr>
            <a:spLocks noGrp="1"/>
          </p:cNvSpPr>
          <p:nvPr>
            <p:ph type="body" sz="quarter" idx="11"/>
          </p:nvPr>
        </p:nvSpPr>
        <p:spPr>
          <a:xfrm>
            <a:off x="711200" y="3159944"/>
            <a:ext cx="10769600" cy="1793056"/>
          </a:xfrm>
        </p:spPr>
        <p:txBody>
          <a:bodyPr/>
          <a:lstStyle>
            <a:lvl1pPr marL="0" indent="0" algn="ctr">
              <a:buNone/>
              <a:defRPr sz="4800" b="1" spc="-200">
                <a:solidFill>
                  <a:srgbClr val="C07C1A"/>
                </a:solidFill>
              </a:defRPr>
            </a:lvl1pPr>
          </a:lstStyle>
          <a:p>
            <a:pPr lvl="0"/>
            <a:r>
              <a:rPr lang="en-US"/>
              <a:t>Click to edit Master text styles</a:t>
            </a:r>
          </a:p>
        </p:txBody>
      </p:sp>
    </p:spTree>
    <p:extLst>
      <p:ext uri="{BB962C8B-B14F-4D97-AF65-F5344CB8AC3E}">
        <p14:creationId xmlns:p14="http://schemas.microsoft.com/office/powerpoint/2010/main" val="14480490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15" name="Rectangle 14"/>
          <p:cNvSpPr/>
          <p:nvPr userDrawn="1"/>
        </p:nvSpPr>
        <p:spPr>
          <a:xfrm>
            <a:off x="0" y="6096001"/>
            <a:ext cx="12192000" cy="77739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sp>
        <p:nvSpPr>
          <p:cNvPr id="5" name="Rectangle 8"/>
          <p:cNvSpPr>
            <a:spLocks noChangeArrowheads="1"/>
          </p:cNvSpPr>
          <p:nvPr/>
        </p:nvSpPr>
        <p:spPr bwMode="auto">
          <a:xfrm>
            <a:off x="31751" y="874714"/>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7" name="Rectangle 10"/>
          <p:cNvSpPr>
            <a:spLocks noChangeArrowheads="1"/>
          </p:cNvSpPr>
          <p:nvPr/>
        </p:nvSpPr>
        <p:spPr bwMode="auto">
          <a:xfrm>
            <a:off x="3484034" y="-2416174"/>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8" name="Rectangle 11"/>
          <p:cNvSpPr>
            <a:spLocks noChangeArrowheads="1"/>
          </p:cNvSpPr>
          <p:nvPr/>
        </p:nvSpPr>
        <p:spPr bwMode="auto">
          <a:xfrm>
            <a:off x="7073900" y="-2378074"/>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9" name="Rectangle 13"/>
          <p:cNvSpPr>
            <a:spLocks noChangeArrowheads="1"/>
          </p:cNvSpPr>
          <p:nvPr userDrawn="1"/>
        </p:nvSpPr>
        <p:spPr bwMode="auto">
          <a:xfrm>
            <a:off x="-996951" y="376240"/>
            <a:ext cx="184731" cy="461665"/>
          </a:xfrm>
          <a:prstGeom prst="rect">
            <a:avLst/>
          </a:prstGeom>
          <a:noFill/>
          <a:ln w="9525">
            <a:noFill/>
            <a:miter lim="800000"/>
            <a:headEnd/>
            <a:tailEnd/>
          </a:ln>
          <a:effectLst/>
        </p:spPr>
        <p:txBody>
          <a:bodyPr wrap="none">
            <a:spAutoFit/>
          </a:bodyPr>
          <a:lstStyle/>
          <a:p>
            <a:pPr eaLnBrk="0" hangingPunct="0">
              <a:defRPr/>
            </a:pPr>
            <a:endParaRPr lang="en-US" sz="2400" dirty="0">
              <a:latin typeface="Times" pitchFamily="-65" charset="0"/>
              <a:ea typeface="+mn-ea"/>
              <a:cs typeface="+mn-cs"/>
            </a:endParaRPr>
          </a:p>
        </p:txBody>
      </p:sp>
      <p:sp>
        <p:nvSpPr>
          <p:cNvPr id="4099" name="Rectangle 3"/>
          <p:cNvSpPr>
            <a:spLocks noGrp="1" noChangeArrowheads="1"/>
          </p:cNvSpPr>
          <p:nvPr>
            <p:ph type="ctrTitle" hasCustomPrompt="1"/>
          </p:nvPr>
        </p:nvSpPr>
        <p:spPr>
          <a:xfrm>
            <a:off x="2133600" y="2413000"/>
            <a:ext cx="8737600" cy="2870200"/>
          </a:xfrm>
        </p:spPr>
        <p:txBody>
          <a:bodyPr/>
          <a:lstStyle>
            <a:lvl1pPr algn="l">
              <a:defRPr sz="4800" b="1">
                <a:solidFill>
                  <a:srgbClr val="021C6E"/>
                </a:solidFill>
              </a:defRPr>
            </a:lvl1pPr>
          </a:lstStyle>
          <a:p>
            <a:r>
              <a:rPr lang="en-US" dirty="0"/>
              <a:t>Title</a:t>
            </a:r>
          </a:p>
        </p:txBody>
      </p:sp>
      <p:sp>
        <p:nvSpPr>
          <p:cNvPr id="13" name="Text Placeholder 12"/>
          <p:cNvSpPr>
            <a:spLocks noGrp="1"/>
          </p:cNvSpPr>
          <p:nvPr>
            <p:ph type="body" sz="quarter" idx="10"/>
          </p:nvPr>
        </p:nvSpPr>
        <p:spPr>
          <a:xfrm>
            <a:off x="2133600" y="5359401"/>
            <a:ext cx="8737600" cy="914399"/>
          </a:xfrm>
        </p:spPr>
        <p:txBody>
          <a:bodyPr/>
          <a:lstStyle>
            <a:lvl1pPr marL="0" indent="0">
              <a:lnSpc>
                <a:spcPct val="90000"/>
              </a:lnSpc>
              <a:buNone/>
              <a:defRPr sz="2667" baseline="0">
                <a:solidFill>
                  <a:srgbClr val="606060"/>
                </a:solidFill>
              </a:defRPr>
            </a:lvl1pPr>
            <a:lvl2pPr marL="609585" indent="0">
              <a:buNone/>
              <a:defRPr/>
            </a:lvl2pPr>
          </a:lstStyle>
          <a:p>
            <a:pPr lvl="0"/>
            <a:r>
              <a:rPr lang="en-US"/>
              <a:t>Click to edit Master text styles</a:t>
            </a:r>
          </a:p>
        </p:txBody>
      </p:sp>
      <p:sp>
        <p:nvSpPr>
          <p:cNvPr id="3" name="Rectangle 2"/>
          <p:cNvSpPr/>
          <p:nvPr userDrawn="1"/>
        </p:nvSpPr>
        <p:spPr bwMode="auto">
          <a:xfrm>
            <a:off x="0" y="0"/>
            <a:ext cx="12192000" cy="1397000"/>
          </a:xfrm>
          <a:prstGeom prst="rect">
            <a:avLst/>
          </a:prstGeom>
          <a:solidFill>
            <a:srgbClr val="02245A"/>
          </a:solidFill>
          <a:ln w="9525" cap="flat" cmpd="sng" algn="ctr">
            <a:noFill/>
            <a:prstDash val="solid"/>
            <a:round/>
            <a:headEnd type="none" w="med" len="med"/>
            <a:tailEnd type="none" w="med" len="med"/>
          </a:ln>
          <a:effectLst/>
        </p:spPr>
        <p:txBody>
          <a:bodyPr vert="horz" wrap="square" lIns="121920" tIns="60960" rIns="121920" bIns="60960" numCol="1" rtlCol="0" anchor="t" anchorCtr="0" compatLnSpc="1">
            <a:prstTxWarp prst="textNoShape">
              <a:avLst/>
            </a:prstTxWarp>
          </a:bodyPr>
          <a:lstStyle/>
          <a:p>
            <a:pPr marL="0" marR="0" indent="0" algn="l" defTabSz="121917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pitchFamily="-65" charset="0"/>
            </a:endParaRPr>
          </a:p>
        </p:txBody>
      </p:sp>
      <p:pic>
        <p:nvPicPr>
          <p:cNvPr id="11" name="Picture 10">
            <a:extLst>
              <a:ext uri="{FF2B5EF4-FFF2-40B4-BE49-F238E27FC236}">
                <a16:creationId xmlns:a16="http://schemas.microsoft.com/office/drawing/2014/main" id="{2C220FC9-5F76-DE47-8977-C926F8A0477F}"/>
              </a:ext>
            </a:extLst>
          </p:cNvPr>
          <p:cNvPicPr>
            <a:picLocks noChangeAspect="1"/>
          </p:cNvPicPr>
          <p:nvPr userDrawn="1"/>
        </p:nvPicPr>
        <p:blipFill>
          <a:blip r:embed="rId2"/>
          <a:stretch>
            <a:fillRect/>
          </a:stretch>
        </p:blipFill>
        <p:spPr>
          <a:xfrm>
            <a:off x="309723" y="237836"/>
            <a:ext cx="5887877" cy="925429"/>
          </a:xfrm>
          <a:prstGeom prst="rect">
            <a:avLst/>
          </a:prstGeom>
        </p:spPr>
      </p:pic>
    </p:spTree>
    <p:extLst>
      <p:ext uri="{BB962C8B-B14F-4D97-AF65-F5344CB8AC3E}">
        <p14:creationId xmlns:p14="http://schemas.microsoft.com/office/powerpoint/2010/main" val="2342132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E0579D-CEF8-4FDA-BB36-D04FF7AF5186}"/>
              </a:ext>
            </a:extLst>
          </p:cNvPr>
          <p:cNvSpPr>
            <a:spLocks noGrp="1"/>
          </p:cNvSpPr>
          <p:nvPr>
            <p:ph type="title"/>
          </p:nvPr>
        </p:nvSpPr>
        <p:spPr>
          <a:xfrm>
            <a:off x="838200" y="365125"/>
            <a:ext cx="10515600" cy="1325563"/>
          </a:xfrm>
          <a:prstGeom prst="rect">
            <a:avLst/>
          </a:prstGeo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FC420F2E-9840-4936-A424-A2E0C0435B6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FD632F-340D-41AF-AF95-A6787358A6E9}"/>
              </a:ext>
            </a:extLst>
          </p:cNvPr>
          <p:cNvSpPr>
            <a:spLocks noGrp="1"/>
          </p:cNvSpPr>
          <p:nvPr>
            <p:ph type="dt" sz="half" idx="10"/>
          </p:nvPr>
        </p:nvSpPr>
        <p:spPr/>
        <p:txBody>
          <a:bodyPr/>
          <a:lstStyle/>
          <a:p>
            <a:fld id="{F31120B2-519F-4254-9883-746F1776B879}" type="datetimeFigureOut">
              <a:rPr lang="en-US" smtClean="0"/>
              <a:t>11/21/2023</a:t>
            </a:fld>
            <a:endParaRPr lang="en-US"/>
          </a:p>
        </p:txBody>
      </p:sp>
      <p:sp>
        <p:nvSpPr>
          <p:cNvPr id="5" name="Footer Placeholder 4">
            <a:extLst>
              <a:ext uri="{FF2B5EF4-FFF2-40B4-BE49-F238E27FC236}">
                <a16:creationId xmlns:a16="http://schemas.microsoft.com/office/drawing/2014/main" id="{24A163AE-76B0-4FB6-8337-EA8EA29FB1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96CEB8-2BD3-40AE-BF3E-FD953EF19E4C}"/>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4154192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15671-E67C-49F3-AF60-9499A54C8C26}"/>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54C5B46-1E66-4CD1-AA54-59897C8CFD4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9CD7671-0CF8-466E-BE34-511B5F7F797F}"/>
              </a:ext>
            </a:extLst>
          </p:cNvPr>
          <p:cNvSpPr>
            <a:spLocks noGrp="1"/>
          </p:cNvSpPr>
          <p:nvPr>
            <p:ph type="dt" sz="half" idx="10"/>
          </p:nvPr>
        </p:nvSpPr>
        <p:spPr/>
        <p:txBody>
          <a:bodyPr/>
          <a:lstStyle/>
          <a:p>
            <a:fld id="{F31120B2-519F-4254-9883-746F1776B879}" type="datetimeFigureOut">
              <a:rPr lang="en-US" smtClean="0"/>
              <a:t>11/21/2023</a:t>
            </a:fld>
            <a:endParaRPr lang="en-US"/>
          </a:p>
        </p:txBody>
      </p:sp>
      <p:sp>
        <p:nvSpPr>
          <p:cNvPr id="5" name="Footer Placeholder 4">
            <a:extLst>
              <a:ext uri="{FF2B5EF4-FFF2-40B4-BE49-F238E27FC236}">
                <a16:creationId xmlns:a16="http://schemas.microsoft.com/office/drawing/2014/main" id="{2315EC25-D8DC-46A7-950C-A550651806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31C9A0-BA45-47B1-BF2D-3BFB52D70083}"/>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439420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1A33F-5B25-49BD-B2C8-11DD6DC82E44}"/>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04EBABD2-4A72-491B-8790-BA6252CAF73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8CB9952-1613-4850-BDB9-EF10DCD2AB1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38BC6F-44C5-4FA3-BC71-ECDFE6278216}"/>
              </a:ext>
            </a:extLst>
          </p:cNvPr>
          <p:cNvSpPr>
            <a:spLocks noGrp="1"/>
          </p:cNvSpPr>
          <p:nvPr>
            <p:ph type="dt" sz="half" idx="10"/>
          </p:nvPr>
        </p:nvSpPr>
        <p:spPr/>
        <p:txBody>
          <a:bodyPr/>
          <a:lstStyle/>
          <a:p>
            <a:fld id="{F31120B2-519F-4254-9883-746F1776B879}" type="datetimeFigureOut">
              <a:rPr lang="en-US" smtClean="0"/>
              <a:t>11/21/2023</a:t>
            </a:fld>
            <a:endParaRPr lang="en-US"/>
          </a:p>
        </p:txBody>
      </p:sp>
      <p:sp>
        <p:nvSpPr>
          <p:cNvPr id="6" name="Footer Placeholder 5">
            <a:extLst>
              <a:ext uri="{FF2B5EF4-FFF2-40B4-BE49-F238E27FC236}">
                <a16:creationId xmlns:a16="http://schemas.microsoft.com/office/drawing/2014/main" id="{DEA62C9B-0701-49C4-B87B-03F9B828C0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81E24F-3D43-40A1-8705-2DDB7D595963}"/>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37384733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EAF24-48BF-40C1-B1E4-19B4139C640A}"/>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78091A1E-CF50-4D4A-840C-AE40D82DAE0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8F599FF-A9DB-49DC-8F20-8DC4ACBB5BD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B90954C-DE30-4D75-9E0D-DD34A35ACD8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0BFD128-F926-45C5-BC36-8F5B7336075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0C018A6-75B1-4366-A92D-BB1741C1BD7E}"/>
              </a:ext>
            </a:extLst>
          </p:cNvPr>
          <p:cNvSpPr>
            <a:spLocks noGrp="1"/>
          </p:cNvSpPr>
          <p:nvPr>
            <p:ph type="dt" sz="half" idx="10"/>
          </p:nvPr>
        </p:nvSpPr>
        <p:spPr/>
        <p:txBody>
          <a:bodyPr/>
          <a:lstStyle/>
          <a:p>
            <a:fld id="{F31120B2-519F-4254-9883-746F1776B879}" type="datetimeFigureOut">
              <a:rPr lang="en-US" smtClean="0"/>
              <a:t>11/21/2023</a:t>
            </a:fld>
            <a:endParaRPr lang="en-US"/>
          </a:p>
        </p:txBody>
      </p:sp>
      <p:sp>
        <p:nvSpPr>
          <p:cNvPr id="8" name="Footer Placeholder 7">
            <a:extLst>
              <a:ext uri="{FF2B5EF4-FFF2-40B4-BE49-F238E27FC236}">
                <a16:creationId xmlns:a16="http://schemas.microsoft.com/office/drawing/2014/main" id="{C4BDD6AA-17B3-4C8A-A4B8-4157EFE9E9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71C44DB-F312-4627-B92C-EE9198889756}"/>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27564011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C7442-71A5-4053-9528-6B9F5B7C07F1}"/>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C4615259-B6E1-48A4-BA0F-66CFD186B865}"/>
              </a:ext>
            </a:extLst>
          </p:cNvPr>
          <p:cNvSpPr>
            <a:spLocks noGrp="1"/>
          </p:cNvSpPr>
          <p:nvPr>
            <p:ph type="dt" sz="half" idx="10"/>
          </p:nvPr>
        </p:nvSpPr>
        <p:spPr/>
        <p:txBody>
          <a:bodyPr/>
          <a:lstStyle/>
          <a:p>
            <a:fld id="{F31120B2-519F-4254-9883-746F1776B879}" type="datetimeFigureOut">
              <a:rPr lang="en-US" smtClean="0"/>
              <a:t>11/21/2023</a:t>
            </a:fld>
            <a:endParaRPr lang="en-US"/>
          </a:p>
        </p:txBody>
      </p:sp>
      <p:sp>
        <p:nvSpPr>
          <p:cNvPr id="4" name="Footer Placeholder 3">
            <a:extLst>
              <a:ext uri="{FF2B5EF4-FFF2-40B4-BE49-F238E27FC236}">
                <a16:creationId xmlns:a16="http://schemas.microsoft.com/office/drawing/2014/main" id="{9DD742A8-33D7-4DFD-9733-9E699CD8CEB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DA30F65-220C-41EE-9477-2994A9C47F97}"/>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3285717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3D7DE66-AF54-4DC7-BEEC-60D79A775ADE}"/>
              </a:ext>
            </a:extLst>
          </p:cNvPr>
          <p:cNvSpPr>
            <a:spLocks noGrp="1"/>
          </p:cNvSpPr>
          <p:nvPr>
            <p:ph type="dt" sz="half" idx="10"/>
          </p:nvPr>
        </p:nvSpPr>
        <p:spPr/>
        <p:txBody>
          <a:bodyPr/>
          <a:lstStyle/>
          <a:p>
            <a:fld id="{F31120B2-519F-4254-9883-746F1776B879}" type="datetimeFigureOut">
              <a:rPr lang="en-US" smtClean="0"/>
              <a:t>11/21/2023</a:t>
            </a:fld>
            <a:endParaRPr lang="en-US"/>
          </a:p>
        </p:txBody>
      </p:sp>
      <p:sp>
        <p:nvSpPr>
          <p:cNvPr id="3" name="Footer Placeholder 2">
            <a:extLst>
              <a:ext uri="{FF2B5EF4-FFF2-40B4-BE49-F238E27FC236}">
                <a16:creationId xmlns:a16="http://schemas.microsoft.com/office/drawing/2014/main" id="{8DBAD681-32AB-477F-B377-8996B8B1E3A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9D7B21F-1E86-4D5E-A496-32108E723D16}"/>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1632108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5F97F0-8DD7-4E67-A1EE-E74D98C3E9B3}"/>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6F7E7FE-77F5-4BFB-813B-F2CBF1C7881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E4EA59A-8CFB-40FC-8AE6-00BFAC755E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1CF6ED4-53FA-4FD9-BF9F-B05BBD62E693}"/>
              </a:ext>
            </a:extLst>
          </p:cNvPr>
          <p:cNvSpPr>
            <a:spLocks noGrp="1"/>
          </p:cNvSpPr>
          <p:nvPr>
            <p:ph type="dt" sz="half" idx="10"/>
          </p:nvPr>
        </p:nvSpPr>
        <p:spPr/>
        <p:txBody>
          <a:bodyPr/>
          <a:lstStyle/>
          <a:p>
            <a:fld id="{F31120B2-519F-4254-9883-746F1776B879}" type="datetimeFigureOut">
              <a:rPr lang="en-US" smtClean="0"/>
              <a:t>11/21/2023</a:t>
            </a:fld>
            <a:endParaRPr lang="en-US"/>
          </a:p>
        </p:txBody>
      </p:sp>
      <p:sp>
        <p:nvSpPr>
          <p:cNvPr id="6" name="Footer Placeholder 5">
            <a:extLst>
              <a:ext uri="{FF2B5EF4-FFF2-40B4-BE49-F238E27FC236}">
                <a16:creationId xmlns:a16="http://schemas.microsoft.com/office/drawing/2014/main" id="{22E19F1B-3FFA-4322-BF9B-AD4B92DBB51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4E5F4C-9C6C-42A2-82F9-DF0F89AAEC47}"/>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3703087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32572-8437-4174-BC85-6090EF7C0918}"/>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088997-21CF-4066-88D8-4FE6A843BC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DAF810C-0C10-473B-B79B-52643E91FE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CE0EF2-3B34-47D5-8BF8-16B35C0184DA}"/>
              </a:ext>
            </a:extLst>
          </p:cNvPr>
          <p:cNvSpPr>
            <a:spLocks noGrp="1"/>
          </p:cNvSpPr>
          <p:nvPr>
            <p:ph type="dt" sz="half" idx="10"/>
          </p:nvPr>
        </p:nvSpPr>
        <p:spPr/>
        <p:txBody>
          <a:bodyPr/>
          <a:lstStyle/>
          <a:p>
            <a:fld id="{F31120B2-519F-4254-9883-746F1776B879}" type="datetimeFigureOut">
              <a:rPr lang="en-US" smtClean="0"/>
              <a:t>11/21/2023</a:t>
            </a:fld>
            <a:endParaRPr lang="en-US"/>
          </a:p>
        </p:txBody>
      </p:sp>
      <p:sp>
        <p:nvSpPr>
          <p:cNvPr id="6" name="Footer Placeholder 5">
            <a:extLst>
              <a:ext uri="{FF2B5EF4-FFF2-40B4-BE49-F238E27FC236}">
                <a16:creationId xmlns:a16="http://schemas.microsoft.com/office/drawing/2014/main" id="{1143A9AE-F15E-4229-A659-4FB2EFD384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BB084E4-290D-4366-98E8-109B7FE40C68}"/>
              </a:ext>
            </a:extLst>
          </p:cNvPr>
          <p:cNvSpPr>
            <a:spLocks noGrp="1"/>
          </p:cNvSpPr>
          <p:nvPr>
            <p:ph type="sldNum" sz="quarter" idx="12"/>
          </p:nvPr>
        </p:nvSpPr>
        <p:spPr/>
        <p:txBody>
          <a:bodyPr/>
          <a:lstStyle/>
          <a:p>
            <a:fld id="{D3DD127C-BAFC-4CC9-9921-E12C420B6E62}" type="slidenum">
              <a:rPr lang="en-US" smtClean="0"/>
              <a:t>‹#›</a:t>
            </a:fld>
            <a:endParaRPr lang="en-US"/>
          </a:p>
        </p:txBody>
      </p:sp>
    </p:spTree>
    <p:extLst>
      <p:ext uri="{BB962C8B-B14F-4D97-AF65-F5344CB8AC3E}">
        <p14:creationId xmlns:p14="http://schemas.microsoft.com/office/powerpoint/2010/main" val="136548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8426203-BA22-4FB6-8C76-E4ABB27895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BFB801-FD98-4BB6-BE58-96CC8587032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1120B2-519F-4254-9883-746F1776B879}" type="datetimeFigureOut">
              <a:rPr lang="en-US" smtClean="0"/>
              <a:t>11/21/2023</a:t>
            </a:fld>
            <a:endParaRPr lang="en-US"/>
          </a:p>
        </p:txBody>
      </p:sp>
      <p:sp>
        <p:nvSpPr>
          <p:cNvPr id="5" name="Footer Placeholder 4">
            <a:extLst>
              <a:ext uri="{FF2B5EF4-FFF2-40B4-BE49-F238E27FC236}">
                <a16:creationId xmlns:a16="http://schemas.microsoft.com/office/drawing/2014/main" id="{D87C3718-4FBE-4091-983C-9AFEF4A7E8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9D6E8CB-F8DB-4BD8-B9BD-44B87D8C47E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DD127C-BAFC-4CC9-9921-E12C420B6E62}" type="slidenum">
              <a:rPr lang="en-US" smtClean="0"/>
              <a:t>‹#›</a:t>
            </a:fld>
            <a:endParaRPr lang="en-US"/>
          </a:p>
        </p:txBody>
      </p:sp>
      <p:pic>
        <p:nvPicPr>
          <p:cNvPr id="8" name="Picture 7">
            <a:extLst>
              <a:ext uri="{FF2B5EF4-FFF2-40B4-BE49-F238E27FC236}">
                <a16:creationId xmlns:a16="http://schemas.microsoft.com/office/drawing/2014/main" id="{8ECFFCB6-5DD8-429B-9D56-EBADD517507D}"/>
              </a:ext>
            </a:extLst>
          </p:cNvPr>
          <p:cNvPicPr>
            <a:picLocks noChangeAspect="1"/>
          </p:cNvPicPr>
          <p:nvPr userDrawn="1"/>
        </p:nvPicPr>
        <p:blipFill>
          <a:blip r:embed="rId15"/>
          <a:stretch>
            <a:fillRect/>
          </a:stretch>
        </p:blipFill>
        <p:spPr>
          <a:xfrm>
            <a:off x="1" y="0"/>
            <a:ext cx="12192000" cy="1298561"/>
          </a:xfrm>
          <a:prstGeom prst="rect">
            <a:avLst/>
          </a:prstGeom>
        </p:spPr>
      </p:pic>
      <p:sp>
        <p:nvSpPr>
          <p:cNvPr id="7" name="TextBox 6">
            <a:extLst>
              <a:ext uri="{FF2B5EF4-FFF2-40B4-BE49-F238E27FC236}">
                <a16:creationId xmlns:a16="http://schemas.microsoft.com/office/drawing/2014/main" id="{D77D6023-6E96-31C4-62BE-357685811F5E}"/>
              </a:ext>
            </a:extLst>
          </p:cNvPr>
          <p:cNvSpPr txBox="1"/>
          <p:nvPr userDrawn="1">
            <p:extLst>
              <p:ext uri="{1162E1C5-73C7-4A58-AE30-91384D911F3F}">
                <p184:classification xmlns:p184="http://schemas.microsoft.com/office/powerpoint/2018/4/main" val="hdr"/>
              </p:ext>
            </p:extLst>
          </p:nvPr>
        </p:nvSpPr>
        <p:spPr>
          <a:xfrm>
            <a:off x="63500" y="63500"/>
            <a:ext cx="1903413" cy="167640"/>
          </a:xfrm>
          <a:prstGeom prst="rect">
            <a:avLst/>
          </a:prstGeom>
        </p:spPr>
        <p:txBody>
          <a:bodyPr horzOverflow="overflow" lIns="0" tIns="0" rIns="0" bIns="0">
            <a:spAutoFit/>
          </a:bodyPr>
          <a:lstStyle/>
          <a:p>
            <a:pPr algn="l"/>
            <a:r>
              <a:rPr lang="en-US" sz="1100">
                <a:solidFill>
                  <a:srgbClr val="000000"/>
                </a:solidFill>
                <a:latin typeface="Calibri" panose="020F0502020204030204" pitchFamily="34" charset="0"/>
                <a:cs typeface="Calibri" panose="020F0502020204030204" pitchFamily="34" charset="0"/>
              </a:rPr>
              <a:t>NONCONFIDENTIAL // EXTERNAL</a:t>
            </a:r>
          </a:p>
        </p:txBody>
      </p:sp>
    </p:spTree>
    <p:extLst>
      <p:ext uri="{BB962C8B-B14F-4D97-AF65-F5344CB8AC3E}">
        <p14:creationId xmlns:p14="http://schemas.microsoft.com/office/powerpoint/2010/main" val="2757278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2388496-3E69-819A-71B9-C959D95B70ED}"/>
              </a:ext>
            </a:extLst>
          </p:cNvPr>
          <p:cNvSpPr/>
          <p:nvPr/>
        </p:nvSpPr>
        <p:spPr>
          <a:xfrm>
            <a:off x="4954951" y="2144409"/>
            <a:ext cx="1936107" cy="461665"/>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Talking Points</a:t>
            </a:r>
            <a:endPar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36C8F26A-1E37-39CF-9180-EC963992CBF8}"/>
              </a:ext>
            </a:extLst>
          </p:cNvPr>
          <p:cNvSpPr/>
          <p:nvPr/>
        </p:nvSpPr>
        <p:spPr>
          <a:xfrm>
            <a:off x="1808204" y="1570907"/>
            <a:ext cx="8229600" cy="523220"/>
          </a:xfrm>
          <a:prstGeom prst="rect">
            <a:avLst/>
          </a:prstGeom>
        </p:spPr>
        <p:txBody>
          <a:bodyPr wrap="square">
            <a:spAutoFit/>
          </a:bodyPr>
          <a:lstStyle/>
          <a:p>
            <a:pPr algn="ctr"/>
            <a:r>
              <a:rPr lang="en-US" sz="2800" b="1" dirty="0"/>
              <a:t>SESSION 18: SAVING AND INVESTING</a:t>
            </a:r>
          </a:p>
        </p:txBody>
      </p:sp>
      <p:sp>
        <p:nvSpPr>
          <p:cNvPr id="5" name="Rectangle 4">
            <a:extLst>
              <a:ext uri="{FF2B5EF4-FFF2-40B4-BE49-F238E27FC236}">
                <a16:creationId xmlns:a16="http://schemas.microsoft.com/office/drawing/2014/main" id="{8539F1CC-370A-7770-E8A6-801B180EFF85}"/>
              </a:ext>
            </a:extLst>
          </p:cNvPr>
          <p:cNvSpPr/>
          <p:nvPr/>
        </p:nvSpPr>
        <p:spPr>
          <a:xfrm>
            <a:off x="762000" y="2916455"/>
            <a:ext cx="10898660" cy="3170099"/>
          </a:xfrm>
          <a:prstGeom prst="rect">
            <a:avLst/>
          </a:prstGeom>
        </p:spPr>
        <p:txBody>
          <a:bodyPr wrap="square">
            <a:spAutoFit/>
          </a:bodyPr>
          <a:lstStyle/>
          <a:p>
            <a:r>
              <a:rPr lang="en-US" sz="2000" i="1" dirty="0"/>
              <a:t>Saving</a:t>
            </a:r>
          </a:p>
          <a:p>
            <a:endParaRPr lang="en-US" sz="2000" i="1" dirty="0"/>
          </a:p>
          <a:p>
            <a:r>
              <a:rPr lang="en-US" sz="2000" dirty="0"/>
              <a:t>1. Saving is allocating part of one’s current income toward the purchase of goods and services in the future (i.e., it is spending on future goods and services).</a:t>
            </a:r>
          </a:p>
          <a:p>
            <a:endParaRPr lang="en-US" sz="2000" dirty="0"/>
          </a:p>
          <a:p>
            <a:r>
              <a:rPr lang="en-US" sz="2000" dirty="0"/>
              <a:t>2. Saving is hard to do because it goes against people’s natural time preference to enjoy benefits now and pay costs later.</a:t>
            </a:r>
          </a:p>
          <a:p>
            <a:endParaRPr lang="en-US" sz="2000" dirty="0"/>
          </a:p>
          <a:p>
            <a:r>
              <a:rPr lang="en-US" sz="2000" dirty="0"/>
              <a:t>3. Saving is good to do because there is a monetary reward: interest (a payment typically based on a percentage of the amount saved).</a:t>
            </a:r>
          </a:p>
        </p:txBody>
      </p:sp>
    </p:spTree>
    <p:extLst>
      <p:ext uri="{BB962C8B-B14F-4D97-AF65-F5344CB8AC3E}">
        <p14:creationId xmlns:p14="http://schemas.microsoft.com/office/powerpoint/2010/main" val="3192218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734962" y="1326846"/>
            <a:ext cx="6705600" cy="461665"/>
          </a:xfrm>
          <a:prstGeom prst="rect">
            <a:avLst/>
          </a:prstGeom>
        </p:spPr>
        <p:txBody>
          <a:bodyPr wrap="square">
            <a:spAutoFit/>
          </a:bodyPr>
          <a:lstStyle/>
          <a:p>
            <a:pPr algn="ctr"/>
            <a:r>
              <a:rPr lang="en-US" sz="2400" b="1" dirty="0">
                <a:latin typeface="Calibri" pitchFamily="34" charset="0"/>
                <a:cs typeface="Calibri" pitchFamily="34" charset="0"/>
              </a:rPr>
              <a:t>Session 18: Talking Points, Cont’d</a:t>
            </a:r>
          </a:p>
        </p:txBody>
      </p:sp>
      <p:sp>
        <p:nvSpPr>
          <p:cNvPr id="2" name="Rectangle 1"/>
          <p:cNvSpPr/>
          <p:nvPr/>
        </p:nvSpPr>
        <p:spPr>
          <a:xfrm>
            <a:off x="161504" y="1854555"/>
            <a:ext cx="800219" cy="369332"/>
          </a:xfrm>
          <a:prstGeom prst="rect">
            <a:avLst/>
          </a:prstGeom>
        </p:spPr>
        <p:txBody>
          <a:bodyPr wrap="none">
            <a:spAutoFit/>
          </a:bodyPr>
          <a:lstStyle/>
          <a:p>
            <a:r>
              <a:rPr lang="en-US" i="1" dirty="0"/>
              <a:t>Saving</a:t>
            </a:r>
          </a:p>
        </p:txBody>
      </p:sp>
      <p:sp>
        <p:nvSpPr>
          <p:cNvPr id="4" name="Rectangle 3"/>
          <p:cNvSpPr/>
          <p:nvPr/>
        </p:nvSpPr>
        <p:spPr>
          <a:xfrm>
            <a:off x="321275" y="2321011"/>
            <a:ext cx="11532974" cy="3816429"/>
          </a:xfrm>
          <a:prstGeom prst="rect">
            <a:avLst/>
          </a:prstGeom>
        </p:spPr>
        <p:txBody>
          <a:bodyPr wrap="square">
            <a:spAutoFit/>
          </a:bodyPr>
          <a:lstStyle/>
          <a:p>
            <a:pPr marL="231775" indent="-231775"/>
            <a:r>
              <a:rPr lang="en-US" sz="2000" b="1" dirty="0"/>
              <a:t>4. </a:t>
            </a:r>
            <a:r>
              <a:rPr lang="en-US" sz="2000" dirty="0"/>
              <a:t>The simple interest formula shows how much interest (I) an initial amount of savings (the principal, P) will earn at a fixed interest rate (r) over a specific amount of time (t, usually years): I = </a:t>
            </a:r>
            <a:r>
              <a:rPr lang="en-US" sz="2000" dirty="0" err="1"/>
              <a:t>prt</a:t>
            </a:r>
            <a:r>
              <a:rPr lang="en-US" sz="2000" dirty="0"/>
              <a:t>.</a:t>
            </a:r>
          </a:p>
          <a:p>
            <a:endParaRPr lang="en-US" sz="1400" dirty="0"/>
          </a:p>
          <a:p>
            <a:pPr marL="231775" indent="-231775"/>
            <a:r>
              <a:rPr lang="en-US" sz="2000" b="1" dirty="0"/>
              <a:t>5. </a:t>
            </a:r>
            <a:r>
              <a:rPr lang="en-US" sz="2000" dirty="0"/>
              <a:t>The compound interest formula shows how much an initial amount of savings (P) will be worth (A) at the end of some number of years (t) if the annual interest rate is r and n is the number of times interest is compounded during the year: A = P(1 + r/n )</a:t>
            </a:r>
            <a:r>
              <a:rPr lang="en-US" sz="2400" baseline="30000" dirty="0"/>
              <a:t>nt</a:t>
            </a:r>
            <a:r>
              <a:rPr lang="en-US" sz="2000" dirty="0"/>
              <a:t>.</a:t>
            </a:r>
          </a:p>
          <a:p>
            <a:endParaRPr lang="en-US" sz="1400" dirty="0"/>
          </a:p>
          <a:p>
            <a:pPr marL="231775" indent="-231775"/>
            <a:r>
              <a:rPr lang="en-US" sz="2000" b="1" dirty="0"/>
              <a:t>6. </a:t>
            </a:r>
            <a:r>
              <a:rPr lang="en-US" sz="2000" dirty="0"/>
              <a:t>Based on compounding, one can determine the number of years it would take an initial amount of savings to double. This doubling can be approximated by the Rule of 72: Time to double = 72/r, where r is the interest rate expressed as a whole number.</a:t>
            </a:r>
          </a:p>
          <a:p>
            <a:endParaRPr lang="en-US" sz="1400" dirty="0"/>
          </a:p>
          <a:p>
            <a:pPr marL="231775" indent="-231775"/>
            <a:r>
              <a:rPr lang="en-US" sz="2000" b="1" dirty="0"/>
              <a:t>7. </a:t>
            </a:r>
            <a:r>
              <a:rPr lang="en-US" sz="2000" dirty="0"/>
              <a:t>Because of compounding, the earlier a person starts to save, the greater will be the impact on the amount saved.</a:t>
            </a:r>
          </a:p>
        </p:txBody>
      </p:sp>
    </p:spTree>
    <p:extLst>
      <p:ext uri="{BB962C8B-B14F-4D97-AF65-F5344CB8AC3E}">
        <p14:creationId xmlns:p14="http://schemas.microsoft.com/office/powerpoint/2010/main" val="4267578538"/>
      </p:ext>
    </p:extLst>
  </p:cSld>
  <p:clrMapOvr>
    <a:masterClrMapping/>
  </p:clrMapOvr>
  <mc:AlternateContent xmlns:mc="http://schemas.openxmlformats.org/markup-compatibility/2006">
    <mc:Choice xmlns:p14="http://schemas.microsoft.com/office/powerpoint/2010/main" Requires="p14">
      <p:transition spd="slow" p14:dur="2000" advTm="6000"/>
    </mc:Choice>
    <mc:Fallback>
      <p:transition spd="slow" advTm="6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655540" y="1549267"/>
            <a:ext cx="6324600" cy="461665"/>
          </a:xfrm>
          <a:prstGeom prst="rect">
            <a:avLst/>
          </a:prstGeom>
        </p:spPr>
        <p:txBody>
          <a:bodyPr wrap="square">
            <a:spAutoFit/>
          </a:bodyPr>
          <a:lstStyle/>
          <a:p>
            <a:r>
              <a:rPr lang="en-US" sz="2400" b="1" dirty="0">
                <a:latin typeface="Calibri" pitchFamily="34" charset="0"/>
                <a:cs typeface="Calibri" pitchFamily="34" charset="0"/>
              </a:rPr>
              <a:t>Session 18: Talking Points, Cont’d</a:t>
            </a:r>
          </a:p>
        </p:txBody>
      </p:sp>
      <p:sp>
        <p:nvSpPr>
          <p:cNvPr id="2" name="Rectangle 1"/>
          <p:cNvSpPr/>
          <p:nvPr/>
        </p:nvSpPr>
        <p:spPr>
          <a:xfrm>
            <a:off x="247135" y="2298357"/>
            <a:ext cx="11458832" cy="3816429"/>
          </a:xfrm>
          <a:prstGeom prst="rect">
            <a:avLst/>
          </a:prstGeom>
        </p:spPr>
        <p:txBody>
          <a:bodyPr wrap="square">
            <a:spAutoFit/>
          </a:bodyPr>
          <a:lstStyle/>
          <a:p>
            <a:r>
              <a:rPr lang="en-US" sz="2000" i="1" dirty="0"/>
              <a:t>Investing</a:t>
            </a:r>
          </a:p>
          <a:p>
            <a:endParaRPr lang="en-US" sz="1400" i="1" dirty="0"/>
          </a:p>
          <a:p>
            <a:pPr marL="231775" indent="-231775"/>
            <a:r>
              <a:rPr lang="en-US" sz="2000" b="1" dirty="0"/>
              <a:t>1. </a:t>
            </a:r>
            <a:r>
              <a:rPr lang="en-US" sz="2000" dirty="0"/>
              <a:t>The rate of return on an investment, or asset, over a year is the return (any income generated plus any change in the market value of the asset over the year) divided by the market value of the asset at the beginning of the year.</a:t>
            </a:r>
          </a:p>
          <a:p>
            <a:pPr marL="231775" indent="-231775"/>
            <a:endParaRPr lang="en-US" sz="1400" dirty="0"/>
          </a:p>
          <a:p>
            <a:r>
              <a:rPr lang="en-US" sz="2000" b="1" dirty="0"/>
              <a:t>2. </a:t>
            </a:r>
            <a:r>
              <a:rPr lang="en-US" sz="2000" dirty="0"/>
              <a:t>The rate of return on an asset can vary from period to period.</a:t>
            </a:r>
          </a:p>
          <a:p>
            <a:endParaRPr lang="en-US" sz="2000" dirty="0"/>
          </a:p>
          <a:p>
            <a:pPr marL="231775" indent="-231775"/>
            <a:r>
              <a:rPr lang="en-US" sz="2000" b="1" dirty="0"/>
              <a:t>3. </a:t>
            </a:r>
            <a:r>
              <a:rPr lang="en-US" sz="2000" dirty="0"/>
              <a:t>The expected rate of return is an average of the actual rates of return over several periods and is typically expressed as an annual rate of return.</a:t>
            </a:r>
          </a:p>
          <a:p>
            <a:pPr marL="231775" indent="-231775"/>
            <a:endParaRPr lang="en-US" sz="1400" dirty="0"/>
          </a:p>
          <a:p>
            <a:r>
              <a:rPr lang="en-US" sz="2000" b="1" dirty="0"/>
              <a:t>4. </a:t>
            </a:r>
            <a:r>
              <a:rPr lang="en-US" sz="2000" dirty="0"/>
              <a:t>The greater the variability of the actual rate of return from the expected rate of</a:t>
            </a:r>
          </a:p>
          <a:p>
            <a:pPr marL="231775"/>
            <a:r>
              <a:rPr lang="en-US" sz="2000" dirty="0"/>
              <a:t>return, the greater the risk associated with the asset.</a:t>
            </a:r>
          </a:p>
        </p:txBody>
      </p:sp>
    </p:spTree>
    <p:extLst>
      <p:ext uri="{BB962C8B-B14F-4D97-AF65-F5344CB8AC3E}">
        <p14:creationId xmlns:p14="http://schemas.microsoft.com/office/powerpoint/2010/main" val="3659764626"/>
      </p:ext>
    </p:extLst>
  </p:cSld>
  <p:clrMapOvr>
    <a:masterClrMapping/>
  </p:clrMapOvr>
  <mc:AlternateContent xmlns:mc="http://schemas.openxmlformats.org/markup-compatibility/2006">
    <mc:Choice xmlns:p14="http://schemas.microsoft.com/office/powerpoint/2010/main" Requires="p14">
      <p:transition spd="slow" p14:dur="2000" advTm="6000"/>
    </mc:Choice>
    <mc:Fallback>
      <p:transition spd="slow" advTm="6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962401" y="1499961"/>
            <a:ext cx="6513897" cy="461665"/>
          </a:xfrm>
          <a:prstGeom prst="rect">
            <a:avLst/>
          </a:prstGeom>
        </p:spPr>
        <p:txBody>
          <a:bodyPr wrap="square">
            <a:spAutoFit/>
          </a:bodyPr>
          <a:lstStyle/>
          <a:p>
            <a:r>
              <a:rPr lang="en-US" sz="2400" b="1" dirty="0">
                <a:latin typeface="Calibri" pitchFamily="34" charset="0"/>
                <a:cs typeface="Calibri" pitchFamily="34" charset="0"/>
              </a:rPr>
              <a:t>Session 18: Talking Points, Cont’d</a:t>
            </a:r>
          </a:p>
        </p:txBody>
      </p:sp>
      <p:sp>
        <p:nvSpPr>
          <p:cNvPr id="2" name="Rectangle 1"/>
          <p:cNvSpPr/>
          <p:nvPr/>
        </p:nvSpPr>
        <p:spPr>
          <a:xfrm>
            <a:off x="200155" y="2410358"/>
            <a:ext cx="1116652" cy="400110"/>
          </a:xfrm>
          <a:prstGeom prst="rect">
            <a:avLst/>
          </a:prstGeom>
        </p:spPr>
        <p:txBody>
          <a:bodyPr wrap="none">
            <a:spAutoFit/>
          </a:bodyPr>
          <a:lstStyle/>
          <a:p>
            <a:r>
              <a:rPr lang="en-US" sz="2000" i="1" dirty="0"/>
              <a:t>Investing</a:t>
            </a:r>
          </a:p>
        </p:txBody>
      </p:sp>
      <p:sp>
        <p:nvSpPr>
          <p:cNvPr id="4" name="Rectangle 3"/>
          <p:cNvSpPr/>
          <p:nvPr/>
        </p:nvSpPr>
        <p:spPr>
          <a:xfrm>
            <a:off x="411377" y="3111270"/>
            <a:ext cx="11369246" cy="2246769"/>
          </a:xfrm>
          <a:prstGeom prst="rect">
            <a:avLst/>
          </a:prstGeom>
        </p:spPr>
        <p:txBody>
          <a:bodyPr wrap="square">
            <a:spAutoFit/>
          </a:bodyPr>
          <a:lstStyle/>
          <a:p>
            <a:pPr marL="231775" indent="-231775"/>
            <a:r>
              <a:rPr lang="en-US" sz="2000" b="1" dirty="0"/>
              <a:t>5. </a:t>
            </a:r>
            <a:r>
              <a:rPr lang="en-US" sz="2000" dirty="0"/>
              <a:t>Because people tend to be risk averse (i.e., they wish to avoid risk), they usually must be paid a higher expected rate of return on riskier assets.</a:t>
            </a:r>
          </a:p>
          <a:p>
            <a:endParaRPr lang="en-US" sz="2000" dirty="0"/>
          </a:p>
          <a:p>
            <a:r>
              <a:rPr lang="en-US" sz="2000" b="1" dirty="0"/>
              <a:t>6. </a:t>
            </a:r>
            <a:r>
              <a:rPr lang="en-US" sz="2000" dirty="0"/>
              <a:t>Risk can be reduced by</a:t>
            </a:r>
          </a:p>
          <a:p>
            <a:pPr lvl="1"/>
            <a:r>
              <a:rPr lang="en-US" sz="2000" dirty="0"/>
              <a:t>a. choosing assets with lower variability,</a:t>
            </a:r>
          </a:p>
          <a:p>
            <a:pPr lvl="1"/>
            <a:r>
              <a:rPr lang="en-US" sz="2000" dirty="0"/>
              <a:t>b. time, and/or</a:t>
            </a:r>
          </a:p>
          <a:p>
            <a:pPr lvl="1"/>
            <a:r>
              <a:rPr lang="en-US" sz="2000" dirty="0"/>
              <a:t>c. diversification (holding several different types of assets).</a:t>
            </a:r>
          </a:p>
        </p:txBody>
      </p:sp>
    </p:spTree>
    <p:extLst>
      <p:ext uri="{BB962C8B-B14F-4D97-AF65-F5344CB8AC3E}">
        <p14:creationId xmlns:p14="http://schemas.microsoft.com/office/powerpoint/2010/main" val="476614830"/>
      </p:ext>
    </p:extLst>
  </p:cSld>
  <p:clrMapOvr>
    <a:masterClrMapping/>
  </p:clrMapOvr>
  <mc:AlternateContent xmlns:mc="http://schemas.openxmlformats.org/markup-compatibility/2006">
    <mc:Choice xmlns:p14="http://schemas.microsoft.com/office/powerpoint/2010/main" Requires="p14">
      <p:transition spd="slow" p14:dur="2000" advTm="6000"/>
    </mc:Choice>
    <mc:Fallback>
      <p:transition spd="slow" advTm="6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544503" y="1329745"/>
            <a:ext cx="7428297" cy="523220"/>
          </a:xfrm>
          <a:prstGeom prst="rect">
            <a:avLst/>
          </a:prstGeom>
        </p:spPr>
        <p:txBody>
          <a:bodyPr wrap="square">
            <a:spAutoFit/>
          </a:bodyPr>
          <a:lstStyle/>
          <a:p>
            <a:r>
              <a:rPr lang="en-US" sz="2800" b="1" dirty="0">
                <a:latin typeface="Calibri" pitchFamily="34" charset="0"/>
                <a:cs typeface="Calibri" pitchFamily="34" charset="0"/>
              </a:rPr>
              <a:t>   </a:t>
            </a:r>
            <a:r>
              <a:rPr lang="en-US" sz="2400" b="1" dirty="0">
                <a:latin typeface="Calibri" pitchFamily="34" charset="0"/>
                <a:cs typeface="Calibri" pitchFamily="34" charset="0"/>
              </a:rPr>
              <a:t>Session 18: Talking Points, Cont’d</a:t>
            </a:r>
            <a:endParaRPr lang="en-US" sz="2800" b="1" dirty="0">
              <a:latin typeface="Calibri" pitchFamily="34" charset="0"/>
              <a:cs typeface="Calibri" pitchFamily="34" charset="0"/>
            </a:endParaRPr>
          </a:p>
        </p:txBody>
      </p:sp>
      <p:sp>
        <p:nvSpPr>
          <p:cNvPr id="4" name="Rectangle 3"/>
          <p:cNvSpPr/>
          <p:nvPr/>
        </p:nvSpPr>
        <p:spPr>
          <a:xfrm>
            <a:off x="164757" y="1852965"/>
            <a:ext cx="1116652" cy="400110"/>
          </a:xfrm>
          <a:prstGeom prst="rect">
            <a:avLst/>
          </a:prstGeom>
        </p:spPr>
        <p:txBody>
          <a:bodyPr wrap="none">
            <a:spAutoFit/>
          </a:bodyPr>
          <a:lstStyle/>
          <a:p>
            <a:r>
              <a:rPr lang="en-US" sz="2000" i="1" dirty="0"/>
              <a:t>Investing</a:t>
            </a:r>
          </a:p>
        </p:txBody>
      </p:sp>
      <p:sp>
        <p:nvSpPr>
          <p:cNvPr id="2" name="Rectangle 1"/>
          <p:cNvSpPr/>
          <p:nvPr/>
        </p:nvSpPr>
        <p:spPr>
          <a:xfrm>
            <a:off x="164757" y="2310741"/>
            <a:ext cx="11862486" cy="4278094"/>
          </a:xfrm>
          <a:prstGeom prst="rect">
            <a:avLst/>
          </a:prstGeom>
        </p:spPr>
        <p:txBody>
          <a:bodyPr wrap="square">
            <a:spAutoFit/>
          </a:bodyPr>
          <a:lstStyle/>
          <a:p>
            <a:pPr marL="231775" indent="-231775"/>
            <a:r>
              <a:rPr lang="en-US" sz="2000" b="1" dirty="0"/>
              <a:t>7. </a:t>
            </a:r>
            <a:r>
              <a:rPr lang="en-US" sz="2000" dirty="0"/>
              <a:t>The PACED decision-making model can be applied to the investment decision:</a:t>
            </a:r>
          </a:p>
          <a:p>
            <a:endParaRPr lang="en-US" sz="1200" dirty="0"/>
          </a:p>
          <a:p>
            <a:pPr lvl="1"/>
            <a:r>
              <a:rPr lang="en-US" sz="2000" dirty="0"/>
              <a:t>a. </a:t>
            </a:r>
            <a:r>
              <a:rPr lang="en-US" sz="2000" b="1" dirty="0"/>
              <a:t>P</a:t>
            </a:r>
            <a:r>
              <a:rPr lang="en-US" sz="2000" dirty="0"/>
              <a:t>roblem: The need to choose investments for a portfolio.</a:t>
            </a:r>
          </a:p>
          <a:p>
            <a:pPr lvl="1"/>
            <a:endParaRPr lang="en-US" dirty="0"/>
          </a:p>
          <a:p>
            <a:pPr marL="682625" lvl="1" indent="-225425"/>
            <a:r>
              <a:rPr lang="en-US" sz="2000" dirty="0"/>
              <a:t>b. </a:t>
            </a:r>
            <a:r>
              <a:rPr lang="en-US" sz="2000" b="1" dirty="0"/>
              <a:t>A</a:t>
            </a:r>
            <a:r>
              <a:rPr lang="en-US" sz="2000" dirty="0"/>
              <a:t>lternatives: Identify investment alternatives (choices), e.g., stocks, bonds, mutual funds, savings accounts, and real estate.</a:t>
            </a:r>
          </a:p>
          <a:p>
            <a:pPr lvl="1"/>
            <a:endParaRPr lang="en-US" sz="1400" dirty="0"/>
          </a:p>
          <a:p>
            <a:pPr marL="682625" lvl="1" indent="-225425"/>
            <a:r>
              <a:rPr lang="en-US" sz="2000" dirty="0"/>
              <a:t>c. </a:t>
            </a:r>
            <a:r>
              <a:rPr lang="en-US" sz="2000" b="1" dirty="0"/>
              <a:t>C</a:t>
            </a:r>
            <a:r>
              <a:rPr lang="en-US" sz="2000" dirty="0"/>
              <a:t>riteria: Determine which factors to use to evaluate alternatives, e.g., risk, rate of return, liquidity, costs, and diversification.</a:t>
            </a:r>
          </a:p>
          <a:p>
            <a:pPr lvl="1"/>
            <a:endParaRPr lang="en-US" sz="1400" dirty="0"/>
          </a:p>
          <a:p>
            <a:pPr marL="682625" lvl="1" indent="-225425"/>
            <a:r>
              <a:rPr lang="en-US" sz="2000" dirty="0"/>
              <a:t>d. </a:t>
            </a:r>
            <a:r>
              <a:rPr lang="en-US" sz="2000" b="1" dirty="0"/>
              <a:t>E</a:t>
            </a:r>
            <a:r>
              <a:rPr lang="en-US" sz="2000" dirty="0"/>
              <a:t>valuation: Evaluate the alternatives based on the criteria. Evaluation will vary depending on a person’s age, risk preferences, time horizon, and so on.</a:t>
            </a:r>
          </a:p>
          <a:p>
            <a:pPr lvl="1"/>
            <a:endParaRPr lang="en-US" sz="1400" dirty="0"/>
          </a:p>
          <a:p>
            <a:pPr lvl="1"/>
            <a:r>
              <a:rPr lang="en-US" sz="2000" dirty="0"/>
              <a:t>e. </a:t>
            </a:r>
            <a:r>
              <a:rPr lang="en-US" sz="2000" b="1" dirty="0"/>
              <a:t>D</a:t>
            </a:r>
            <a:r>
              <a:rPr lang="en-US" sz="2000" dirty="0"/>
              <a:t>ecision: Choose the highest-ranked alternative given the </a:t>
            </a:r>
          </a:p>
          <a:p>
            <a:pPr lvl="1"/>
            <a:r>
              <a:rPr lang="en-US" sz="2000" dirty="0"/>
              <a:t>    criteria.</a:t>
            </a:r>
          </a:p>
        </p:txBody>
      </p:sp>
    </p:spTree>
    <p:extLst>
      <p:ext uri="{BB962C8B-B14F-4D97-AF65-F5344CB8AC3E}">
        <p14:creationId xmlns:p14="http://schemas.microsoft.com/office/powerpoint/2010/main" val="1536397657"/>
      </p:ext>
    </p:extLst>
  </p:cSld>
  <p:clrMapOvr>
    <a:masterClrMapping/>
  </p:clrMapOvr>
  <mc:AlternateContent xmlns:mc="http://schemas.openxmlformats.org/markup-compatibility/2006">
    <mc:Choice xmlns:p14="http://schemas.microsoft.com/office/powerpoint/2010/main" Requires="p14">
      <p:transition spd="slow" p14:dur="2000" advTm="6000"/>
    </mc:Choice>
    <mc:Fallback>
      <p:transition spd="slow" advTm="6000"/>
    </mc:Fallback>
  </mc:AlternateContent>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648</Words>
  <Application>Microsoft Office PowerPoint</Application>
  <PresentationFormat>Widescreen</PresentationFormat>
  <Paragraphs>51</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Times</vt:lpstr>
      <vt:lpstr>1_Office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Geiger, Amanda</dc:creator>
  <cp:lastModifiedBy>Geiger, Amanda</cp:lastModifiedBy>
  <cp:revision>3</cp:revision>
  <dcterms:created xsi:type="dcterms:W3CDTF">2023-11-21T16:48:01Z</dcterms:created>
  <dcterms:modified xsi:type="dcterms:W3CDTF">2023-11-21T17:00:16Z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5269c60-0483-4c57-9e8c-3779d6900235_Enabled">
    <vt:lpwstr>true</vt:lpwstr>
  </property>
  <property fmtid="{D5CDD505-2E9C-101B-9397-08002B2CF9AE}" pid="3" name="MSIP_Label_65269c60-0483-4c57-9e8c-3779d6900235_SetDate">
    <vt:lpwstr>2023-11-21T16:48:30Z</vt:lpwstr>
  </property>
  <property fmtid="{D5CDD505-2E9C-101B-9397-08002B2CF9AE}" pid="4" name="MSIP_Label_65269c60-0483-4c57-9e8c-3779d6900235_Method">
    <vt:lpwstr>Privileged</vt:lpwstr>
  </property>
  <property fmtid="{D5CDD505-2E9C-101B-9397-08002B2CF9AE}" pid="5" name="MSIP_Label_65269c60-0483-4c57-9e8c-3779d6900235_Name">
    <vt:lpwstr>65269c60-0483-4c57-9e8c-3779d6900235</vt:lpwstr>
  </property>
  <property fmtid="{D5CDD505-2E9C-101B-9397-08002B2CF9AE}" pid="6" name="MSIP_Label_65269c60-0483-4c57-9e8c-3779d6900235_SiteId">
    <vt:lpwstr>b397c653-5b19-463f-b9fc-af658ded9128</vt:lpwstr>
  </property>
  <property fmtid="{D5CDD505-2E9C-101B-9397-08002B2CF9AE}" pid="7" name="MSIP_Label_65269c60-0483-4c57-9e8c-3779d6900235_ActionId">
    <vt:lpwstr>5b02c751-1d43-4a50-ab9c-cc0688687dda</vt:lpwstr>
  </property>
  <property fmtid="{D5CDD505-2E9C-101B-9397-08002B2CF9AE}" pid="8" name="MSIP_Label_65269c60-0483-4c57-9e8c-3779d6900235_ContentBits">
    <vt:lpwstr>0</vt:lpwstr>
  </property>
</Properties>
</file>