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67F8D-47A5-4147-B1AB-A26C3339BDFB}" v="3" dt="2023-11-21T16:33:26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8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53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6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5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3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8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D6023-6E96-31C4-62BE-357685811F5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90341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NONCONFIDENTIAL // EXTERNAL</a:t>
            </a:r>
          </a:p>
        </p:txBody>
      </p:sp>
    </p:spTree>
    <p:extLst>
      <p:ext uri="{BB962C8B-B14F-4D97-AF65-F5344CB8AC3E}">
        <p14:creationId xmlns:p14="http://schemas.microsoft.com/office/powerpoint/2010/main" val="286884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A93577-C6CE-3874-0812-6F02BD54D3C2}"/>
              </a:ext>
            </a:extLst>
          </p:cNvPr>
          <p:cNvSpPr/>
          <p:nvPr/>
        </p:nvSpPr>
        <p:spPr>
          <a:xfrm>
            <a:off x="4265068" y="2405904"/>
            <a:ext cx="36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1753CE-C67F-31CF-35AA-B58F1CDE72D5}"/>
              </a:ext>
            </a:extLst>
          </p:cNvPr>
          <p:cNvSpPr/>
          <p:nvPr/>
        </p:nvSpPr>
        <p:spPr>
          <a:xfrm>
            <a:off x="2247900" y="1766611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15: Globalization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009AA-360F-E35C-2BDB-8E1882D3242C}"/>
              </a:ext>
            </a:extLst>
          </p:cNvPr>
          <p:cNvSpPr/>
          <p:nvPr/>
        </p:nvSpPr>
        <p:spPr>
          <a:xfrm>
            <a:off x="862912" y="3160762"/>
            <a:ext cx="1094190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  <a:p>
            <a:pPr marL="457200" indent="-457200">
              <a:buAutoNum type="arabicPeriod"/>
            </a:pPr>
            <a:r>
              <a:rPr lang="en-US" sz="2000" dirty="0"/>
              <a:t>Generally, when a country imports a good or service, domestic producers of that good or service are made worse off and domestic consumers are made better off. However, the country as a whole is better off because the gains of those who are made better off from trade will exceed the losses of those who are made worse off.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Generally, when a country exports a good or service, domestic producers of that good or service are made better off and domestic consumers are made worse off. However, the country as a whole is better off because the gains of those who are made better off from trade will exceed the losses of those who are made worse off.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221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29232" y="1756765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15: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675502" y="2747319"/>
            <a:ext cx="98874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3. </a:t>
            </a:r>
            <a:r>
              <a:rPr lang="en-US" sz="2000" dirty="0"/>
              <a:t>Trade barriers—those imposed naturally or by governments (tariffs, quotas, embargos, standards, and so on)—reduce trade and, therefore, a country’s gains from trade.</a:t>
            </a:r>
          </a:p>
          <a:p>
            <a:endParaRPr lang="en-US" sz="2000" dirty="0"/>
          </a:p>
          <a:p>
            <a:r>
              <a:rPr lang="en-US" sz="2000" b="1" dirty="0"/>
              <a:t>4. </a:t>
            </a:r>
            <a:r>
              <a:rPr lang="en-US" sz="2000" dirty="0"/>
              <a:t>The formation of trade blocs and participation in free-trade agreements are attempts to lower trade barriers between certain countries.</a:t>
            </a:r>
          </a:p>
          <a:p>
            <a:endParaRPr lang="en-US" sz="2000" dirty="0"/>
          </a:p>
          <a:p>
            <a:r>
              <a:rPr lang="en-US" sz="2000" b="1" dirty="0"/>
              <a:t>5.</a:t>
            </a:r>
            <a:r>
              <a:rPr lang="en-US" sz="2000" dirty="0"/>
              <a:t> The exchange rate of a currency is its price in terms of another currency and can be determined by market forces or fixed by a country’s central bank.</a:t>
            </a:r>
          </a:p>
          <a:p>
            <a:endParaRPr lang="en-US" sz="2000" dirty="0"/>
          </a:p>
          <a:p>
            <a:r>
              <a:rPr lang="en-US" sz="2000" b="1" dirty="0"/>
              <a:t>6.</a:t>
            </a:r>
            <a:r>
              <a:rPr lang="en-US" sz="2000" dirty="0"/>
              <a:t> When the price of one country’s currency increases in terms of another country’s currency, it is said to be appreciating in value.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97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4519" y="1699099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15: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975669" y="2771803"/>
            <a:ext cx="97917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/>
            <a:r>
              <a:rPr lang="en-US" sz="2000" b="1" dirty="0"/>
              <a:t>7. </a:t>
            </a:r>
            <a:r>
              <a:rPr lang="en-US" sz="2000" dirty="0"/>
              <a:t>When the price of one country’s currency decreases in terms of another country’s currency, it is said to be depreciating in value.</a:t>
            </a:r>
          </a:p>
          <a:p>
            <a:endParaRPr lang="en-US" sz="2000" dirty="0"/>
          </a:p>
          <a:p>
            <a:pPr marL="173038" indent="-173038"/>
            <a:r>
              <a:rPr lang="en-US" sz="2000" b="1" dirty="0"/>
              <a:t>8. </a:t>
            </a:r>
            <a:r>
              <a:rPr lang="en-US" sz="2000" dirty="0"/>
              <a:t>An appreciation in the value of a country’s currency makes its exports more expensive to foreigners and imports from other countries less expensive to domestic consumers, leading to a decrease in net exports (NX) and a decrease in aggregate demand.</a:t>
            </a:r>
          </a:p>
          <a:p>
            <a:endParaRPr lang="en-US" sz="2000" dirty="0"/>
          </a:p>
          <a:p>
            <a:pPr marL="173038" indent="-173038"/>
            <a:r>
              <a:rPr lang="en-US" sz="2000" b="1" dirty="0"/>
              <a:t>9. </a:t>
            </a:r>
            <a:r>
              <a:rPr lang="en-US" sz="2000" dirty="0"/>
              <a:t>A depreciation in the value of a country’s currency makes its exports less expensive to foreigners and imports more expensive to domestic consumers, leading to an increase in NX and an increase in aggregate demand.</a:t>
            </a:r>
          </a:p>
        </p:txBody>
      </p:sp>
    </p:spTree>
    <p:extLst>
      <p:ext uri="{BB962C8B-B14F-4D97-AF65-F5344CB8AC3E}">
        <p14:creationId xmlns:p14="http://schemas.microsoft.com/office/powerpoint/2010/main" val="163616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2</cp:revision>
  <dcterms:created xsi:type="dcterms:W3CDTF">2023-11-21T16:30:02Z</dcterms:created>
  <dcterms:modified xsi:type="dcterms:W3CDTF">2023-11-21T16:35:51Z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2023-11-21T16:30:31Z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3ec1326b-ce61-4aee-9490-c52c95e71dca</vt:lpwstr>
  </property>
  <property fmtid="{D5CDD505-2E9C-101B-9397-08002B2CF9AE}" pid="8" name="MSIP_Label_65269c60-0483-4c57-9e8c-3779d6900235_ContentBits">
    <vt:lpwstr>0</vt:lpwstr>
  </property>
</Properties>
</file>