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0" r:id="rId3"/>
    <p:sldId id="262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C667F8D-47A5-4147-B1AB-A26C3339BDFB}" v="3" dt="2023-11-21T16:33:26.2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13674-2E95-4399-9130-0DE3CAA28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4AABA9-6955-41E4-A0BC-820D6E490C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ABCDE60-5419-4C17-A3BB-07716004D2F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571750" y="1695451"/>
            <a:ext cx="2476500" cy="2714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3345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83C65-DC31-428C-8242-DEBD55C29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99F529-D393-4976-BEFD-5245A72D22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E61389-AC65-441F-AC33-49C420779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3A3C7A-60B5-4D5E-BA0F-52B89EF35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BD1A02-57E0-4521-BE12-5D2A4903A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556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22A2E6F-CACD-4F5C-8AB3-4A19620049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7CDE81-2270-4040-853F-E48B9C680F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FD0989-35DD-42B9-837E-B0A25B37D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919C5A-67E1-4E07-9BE3-A7CD0B0F3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2855B0-2845-40E1-A1C8-D7C264F53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685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31751" y="874714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400" dirty="0">
              <a:latin typeface="Times" pitchFamily="-65" charset="0"/>
              <a:ea typeface="+mn-ea"/>
              <a:cs typeface="+mn-cs"/>
            </a:endParaRPr>
          </a:p>
        </p:txBody>
      </p:sp>
      <p:sp>
        <p:nvSpPr>
          <p:cNvPr id="5" name="Rectangle 11"/>
          <p:cNvSpPr>
            <a:spLocks noChangeArrowheads="1"/>
          </p:cNvSpPr>
          <p:nvPr/>
        </p:nvSpPr>
        <p:spPr bwMode="auto">
          <a:xfrm>
            <a:off x="-704851" y="-53974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400" dirty="0">
              <a:latin typeface="Times" pitchFamily="-65" charset="0"/>
              <a:ea typeface="+mn-ea"/>
              <a:cs typeface="+mn-cs"/>
            </a:endParaRPr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3484034" y="-2416174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400" dirty="0">
              <a:latin typeface="Times" pitchFamily="-65" charset="0"/>
              <a:ea typeface="+mn-ea"/>
              <a:cs typeface="+mn-cs"/>
            </a:endParaRPr>
          </a:p>
        </p:txBody>
      </p:sp>
      <p:sp>
        <p:nvSpPr>
          <p:cNvPr id="7" name="Rectangle 13"/>
          <p:cNvSpPr>
            <a:spLocks noChangeArrowheads="1"/>
          </p:cNvSpPr>
          <p:nvPr/>
        </p:nvSpPr>
        <p:spPr bwMode="auto">
          <a:xfrm>
            <a:off x="7073900" y="-2378074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400" dirty="0">
              <a:latin typeface="Times" pitchFamily="-65" charset="0"/>
              <a:ea typeface="+mn-ea"/>
              <a:cs typeface="+mn-cs"/>
            </a:endParaRPr>
          </a:p>
        </p:txBody>
      </p:sp>
      <p:sp>
        <p:nvSpPr>
          <p:cNvPr id="8" name="Rectangle 20"/>
          <p:cNvSpPr>
            <a:spLocks noChangeArrowheads="1"/>
          </p:cNvSpPr>
          <p:nvPr userDrawn="1"/>
        </p:nvSpPr>
        <p:spPr bwMode="auto">
          <a:xfrm>
            <a:off x="12075584" y="2697164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400" dirty="0">
              <a:latin typeface="Times" pitchFamily="-65" charset="0"/>
              <a:ea typeface="+mn-ea"/>
              <a:cs typeface="+mn-cs"/>
            </a:endParaRP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1"/>
          </p:nvPr>
        </p:nvSpPr>
        <p:spPr>
          <a:xfrm>
            <a:off x="711200" y="3159944"/>
            <a:ext cx="10769600" cy="1793056"/>
          </a:xfrm>
        </p:spPr>
        <p:txBody>
          <a:bodyPr/>
          <a:lstStyle>
            <a:lvl1pPr marL="0" indent="0" algn="ctr">
              <a:buNone/>
              <a:defRPr sz="4800" b="1" spc="-200">
                <a:solidFill>
                  <a:srgbClr val="C07C1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605391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6096001"/>
            <a:ext cx="12192000" cy="77739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31751" y="874714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400" dirty="0">
              <a:latin typeface="Times" pitchFamily="-65" charset="0"/>
              <a:ea typeface="+mn-ea"/>
              <a:cs typeface="+mn-cs"/>
            </a:endParaRPr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3484034" y="-2416174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400" dirty="0">
              <a:latin typeface="Times" pitchFamily="-65" charset="0"/>
              <a:ea typeface="+mn-ea"/>
              <a:cs typeface="+mn-cs"/>
            </a:endParaRPr>
          </a:p>
        </p:txBody>
      </p:sp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7073900" y="-2378074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400" dirty="0">
              <a:latin typeface="Times" pitchFamily="-65" charset="0"/>
              <a:ea typeface="+mn-ea"/>
              <a:cs typeface="+mn-cs"/>
            </a:endParaRPr>
          </a:p>
        </p:txBody>
      </p:sp>
      <p:sp>
        <p:nvSpPr>
          <p:cNvPr id="9" name="Rectangle 13"/>
          <p:cNvSpPr>
            <a:spLocks noChangeArrowheads="1"/>
          </p:cNvSpPr>
          <p:nvPr userDrawn="1"/>
        </p:nvSpPr>
        <p:spPr bwMode="auto">
          <a:xfrm>
            <a:off x="-996951" y="37624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400" dirty="0">
              <a:latin typeface="Times" pitchFamily="-65" charset="0"/>
              <a:ea typeface="+mn-ea"/>
              <a:cs typeface="+mn-cs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2133600" y="2413000"/>
            <a:ext cx="8737600" cy="2870200"/>
          </a:xfrm>
        </p:spPr>
        <p:txBody>
          <a:bodyPr/>
          <a:lstStyle>
            <a:lvl1pPr algn="l">
              <a:defRPr sz="4800" b="1">
                <a:solidFill>
                  <a:srgbClr val="021C6E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2133600" y="5359401"/>
            <a:ext cx="8737600" cy="914399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2667" baseline="0">
                <a:solidFill>
                  <a:srgbClr val="606060"/>
                </a:solidFill>
              </a:defRPr>
            </a:lvl1pPr>
            <a:lvl2pPr marL="609585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Rectangle 2"/>
          <p:cNvSpPr/>
          <p:nvPr userDrawn="1"/>
        </p:nvSpPr>
        <p:spPr bwMode="auto">
          <a:xfrm>
            <a:off x="0" y="0"/>
            <a:ext cx="12192000" cy="1397000"/>
          </a:xfrm>
          <a:prstGeom prst="rect">
            <a:avLst/>
          </a:prstGeom>
          <a:solidFill>
            <a:srgbClr val="02245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65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C220FC9-5F76-DE47-8977-C926F8A0477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723" y="237836"/>
            <a:ext cx="5887877" cy="925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8888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E0579D-CEF8-4FDA-BB36-D04FF7AF5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420F2E-9840-4936-A424-A2E0C0435B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FD632F-340D-41AF-AF95-A6787358A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A163AE-76B0-4FB6-8337-EA8EA29FB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96CEB8-2BD3-40AE-BF3E-FD953EF19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560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15671-E67C-49F3-AF60-9499A54C8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4C5B46-1E66-4CD1-AA54-59897C8CFD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CD7671-0CF8-466E-BE34-511B5F7F7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15EC25-D8DC-46A7-950C-A55065180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31C9A0-BA45-47B1-BF2D-3BFB52D70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359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91A33F-5B25-49BD-B2C8-11DD6DC82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EBABD2-4A72-491B-8790-BA6252CAF7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CB9952-1613-4850-BDB9-EF10DCD2AB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38BC6F-44C5-4FA3-BC71-ECDFE6278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A62C9B-0701-49C4-B87B-03F9B828C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81E24F-3D43-40A1-8705-2DDB7D595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110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EAF24-48BF-40C1-B1E4-19B4139C6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091A1E-CF50-4D4A-840C-AE40D82DAE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F599FF-A9DB-49DC-8F20-8DC4ACBB5B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B90954C-DE30-4D75-9E0D-DD34A35ACD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BFD128-F926-45C5-BC36-8F5B733607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C018A6-75B1-4366-A92D-BB1741C1B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4BDD6AA-17B3-4C8A-A4B8-4157EFE9E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71C44DB-F312-4627-B92C-EE9198889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834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C7442-71A5-4053-9528-6B9F5B7C07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615259-B6E1-48A4-BA0F-66CFD186B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D742A8-33D7-4DFD-9733-9E699CD8C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A30F65-220C-41EE-9477-2994A9C47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68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3D7DE66-AF54-4DC7-BEEC-60D79A775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BAD681-32AB-477F-B377-8996B8B1E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D7B21F-1E86-4D5E-A496-32108E723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844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F97F0-8DD7-4E67-A1EE-E74D98C3E9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F7E7FE-77F5-4BFB-813B-F2CBF1C788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4EA59A-8CFB-40FC-8AE6-00BFAC755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CF6ED4-53FA-4FD9-BF9F-B05BBD62E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E19F1B-3FFA-4322-BF9B-AD4B92DBB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4E5F4C-9C6C-42A2-82F9-DF0F89AAE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44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32572-8437-4174-BC85-6090EF7C0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088997-21CF-4066-88D8-4FE6A843BC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AF810C-0C10-473B-B79B-52643E91FE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CE0EF2-3B34-47D5-8BF8-16B35C018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43A9AE-F15E-4229-A659-4FB2EFD38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B084E4-290D-4366-98E8-109B7FE40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183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426203-BA22-4FB6-8C76-E4ABB27895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BFB801-FD98-4BB6-BE58-96CC858703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1120B2-519F-4254-9883-746F1776B879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7C3718-4FBE-4091-983C-9AFEF4A7E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D6E8CB-F8DB-4BD8-B9BD-44B87D8C47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ECFFCB6-5DD8-429B-9D56-EBADD517507D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1" y="0"/>
            <a:ext cx="12192000" cy="129856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77D6023-6E96-31C4-62BE-357685811F5E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63500" y="63500"/>
            <a:ext cx="1903413" cy="16764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1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NONCONFIDENTIAL // EXTERNAL</a:t>
            </a:r>
          </a:p>
        </p:txBody>
      </p:sp>
    </p:spTree>
    <p:extLst>
      <p:ext uri="{BB962C8B-B14F-4D97-AF65-F5344CB8AC3E}">
        <p14:creationId xmlns:p14="http://schemas.microsoft.com/office/powerpoint/2010/main" val="2868840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6A93577-C6CE-3874-0812-6F02BD54D3C2}"/>
              </a:ext>
            </a:extLst>
          </p:cNvPr>
          <p:cNvSpPr/>
          <p:nvPr/>
        </p:nvSpPr>
        <p:spPr>
          <a:xfrm>
            <a:off x="4265068" y="2405904"/>
            <a:ext cx="36618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Talking Points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61753CE-C67F-31CF-35AA-B58F1CDE72D5}"/>
              </a:ext>
            </a:extLst>
          </p:cNvPr>
          <p:cNvSpPr/>
          <p:nvPr/>
        </p:nvSpPr>
        <p:spPr>
          <a:xfrm>
            <a:off x="2247900" y="1766611"/>
            <a:ext cx="7696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/>
              <a:t>SESSION 15: Globalization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71009AA-360F-E35C-2BDB-8E1882D3242C}"/>
              </a:ext>
            </a:extLst>
          </p:cNvPr>
          <p:cNvSpPr/>
          <p:nvPr/>
        </p:nvSpPr>
        <p:spPr>
          <a:xfrm>
            <a:off x="862912" y="3160762"/>
            <a:ext cx="10941909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000" dirty="0"/>
          </a:p>
          <a:p>
            <a:pPr marL="457200" indent="-457200">
              <a:buAutoNum type="arabicPeriod"/>
            </a:pPr>
            <a:r>
              <a:rPr lang="en-US" sz="2000" dirty="0"/>
              <a:t>Generally, when a country imports a good or service, domestic producers of that good or service are made worse off and domestic consumers are made better off. However, the country as a whole is better off because the gains of those who are made better off from trade will exceed the losses of those who are made worse off.</a:t>
            </a:r>
          </a:p>
          <a:p>
            <a:pPr marL="457200" indent="-457200">
              <a:buAutoNum type="arabicPeriod"/>
            </a:pPr>
            <a:endParaRPr lang="en-US" sz="2000" dirty="0"/>
          </a:p>
          <a:p>
            <a:pPr marL="457200" indent="-457200">
              <a:buAutoNum type="arabicPeriod"/>
            </a:pPr>
            <a:r>
              <a:rPr lang="en-US" sz="2000" dirty="0"/>
              <a:t>Generally, when a country exports a good or service, domestic producers of that good or service are made better off and domestic consumers are made worse off. However, the country as a whole is better off because the gains of those who are made better off from trade will exceed the losses of those who are made worse off. </a:t>
            </a:r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92218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229232" y="1756765"/>
            <a:ext cx="4953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latin typeface="Calibri" pitchFamily="34" charset="0"/>
                <a:cs typeface="Calibri" pitchFamily="34" charset="0"/>
              </a:rPr>
              <a:t>Session 15: Talking Points, Cont’d</a:t>
            </a:r>
          </a:p>
        </p:txBody>
      </p:sp>
      <p:sp>
        <p:nvSpPr>
          <p:cNvPr id="2" name="Rectangle 1"/>
          <p:cNvSpPr/>
          <p:nvPr/>
        </p:nvSpPr>
        <p:spPr>
          <a:xfrm>
            <a:off x="675502" y="2747319"/>
            <a:ext cx="988746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3. </a:t>
            </a:r>
            <a:r>
              <a:rPr lang="en-US" sz="2000" dirty="0"/>
              <a:t>Trade barriers—those imposed naturally or by governments (tariffs, quotas, embargos, standards, and so on)—reduce trade and, therefore, a country’s gains from trade.</a:t>
            </a:r>
          </a:p>
          <a:p>
            <a:endParaRPr lang="en-US" sz="2000" dirty="0"/>
          </a:p>
          <a:p>
            <a:r>
              <a:rPr lang="en-US" sz="2000" b="1" dirty="0"/>
              <a:t>4. </a:t>
            </a:r>
            <a:r>
              <a:rPr lang="en-US" sz="2000" dirty="0"/>
              <a:t>The formation of trade blocs and participation in free-trade agreements are attempts to lower trade barriers between certain countries.</a:t>
            </a:r>
          </a:p>
          <a:p>
            <a:endParaRPr lang="en-US" sz="2000" dirty="0"/>
          </a:p>
          <a:p>
            <a:r>
              <a:rPr lang="en-US" sz="2000" b="1" dirty="0"/>
              <a:t>5.</a:t>
            </a:r>
            <a:r>
              <a:rPr lang="en-US" sz="2000" dirty="0"/>
              <a:t> The exchange rate of a currency is its price in terms of another currency and can be determined by market forces or fixed by a country’s central bank.</a:t>
            </a:r>
          </a:p>
          <a:p>
            <a:endParaRPr lang="en-US" sz="2000" dirty="0"/>
          </a:p>
          <a:p>
            <a:r>
              <a:rPr lang="en-US" sz="2000" b="1" dirty="0"/>
              <a:t>6.</a:t>
            </a:r>
            <a:r>
              <a:rPr lang="en-US" sz="2000" dirty="0"/>
              <a:t> When the price of one country’s currency increases in terms of another country’s currency, it is said to be appreciating in value.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597646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000"/>
    </mc:Choice>
    <mc:Fallback>
      <p:transition spd="slow" advTm="6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204519" y="1699099"/>
            <a:ext cx="533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latin typeface="Calibri" pitchFamily="34" charset="0"/>
                <a:cs typeface="Calibri" pitchFamily="34" charset="0"/>
              </a:rPr>
              <a:t>Session 15: Talking Points, Cont’d</a:t>
            </a:r>
          </a:p>
        </p:txBody>
      </p:sp>
      <p:sp>
        <p:nvSpPr>
          <p:cNvPr id="4" name="Rectangle 3"/>
          <p:cNvSpPr/>
          <p:nvPr/>
        </p:nvSpPr>
        <p:spPr>
          <a:xfrm>
            <a:off x="975669" y="2771803"/>
            <a:ext cx="97917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3038" indent="-173038"/>
            <a:r>
              <a:rPr lang="en-US" sz="2000" b="1" dirty="0"/>
              <a:t>7. </a:t>
            </a:r>
            <a:r>
              <a:rPr lang="en-US" sz="2000" dirty="0"/>
              <a:t>When the price of one country’s currency decreases in terms of another country’s currency, it is said to be depreciating in value.</a:t>
            </a:r>
          </a:p>
          <a:p>
            <a:endParaRPr lang="en-US" sz="2000" dirty="0"/>
          </a:p>
          <a:p>
            <a:pPr marL="173038" indent="-173038"/>
            <a:r>
              <a:rPr lang="en-US" sz="2000" b="1" dirty="0"/>
              <a:t>8. </a:t>
            </a:r>
            <a:r>
              <a:rPr lang="en-US" sz="2000" dirty="0"/>
              <a:t>An appreciation in the value of a country’s currency makes its exports more expensive to foreigners and imports from other countries less expensive to domestic consumers, leading to a decrease in net exports (NX) and a decrease in aggregate demand.</a:t>
            </a:r>
          </a:p>
          <a:p>
            <a:endParaRPr lang="en-US" sz="2000" dirty="0"/>
          </a:p>
          <a:p>
            <a:pPr marL="173038" indent="-173038"/>
            <a:r>
              <a:rPr lang="en-US" sz="2000" b="1" dirty="0"/>
              <a:t>9. </a:t>
            </a:r>
            <a:r>
              <a:rPr lang="en-US" sz="2000" dirty="0"/>
              <a:t>A depreciation in the value of a country’s currency makes its exports less expensive to foreigners and imports more expensive to domestic consumers, leading to an increase in NX and an increase in aggregate demand.</a:t>
            </a:r>
          </a:p>
        </p:txBody>
      </p:sp>
    </p:spTree>
    <p:extLst>
      <p:ext uri="{BB962C8B-B14F-4D97-AF65-F5344CB8AC3E}">
        <p14:creationId xmlns:p14="http://schemas.microsoft.com/office/powerpoint/2010/main" val="16361622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000"/>
    </mc:Choice>
    <mc:Fallback>
      <p:transition spd="slow" advTm="6000"/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374</Words>
  <Application>Microsoft Office PowerPoint</Application>
  <PresentationFormat>Widescreen</PresentationFormat>
  <Paragraphs>20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</vt:lpstr>
      <vt:lpstr>1_Office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Geiger, Amanda</dc:creator>
  <cp:lastModifiedBy>Geiger, Amanda</cp:lastModifiedBy>
  <cp:revision>2</cp:revision>
  <dcterms:created xsi:type="dcterms:W3CDTF">2023-11-21T16:30:02Z</dcterms:created>
  <dcterms:modified xsi:type="dcterms:W3CDTF">2023-11-21T16:35:51Z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5269c60-0483-4c57-9e8c-3779d6900235_Enabled">
    <vt:lpwstr>true</vt:lpwstr>
  </property>
  <property fmtid="{D5CDD505-2E9C-101B-9397-08002B2CF9AE}" pid="3" name="MSIP_Label_65269c60-0483-4c57-9e8c-3779d6900235_SetDate">
    <vt:lpwstr>2023-11-21T16:30:31Z</vt:lpwstr>
  </property>
  <property fmtid="{D5CDD505-2E9C-101B-9397-08002B2CF9AE}" pid="4" name="MSIP_Label_65269c60-0483-4c57-9e8c-3779d6900235_Method">
    <vt:lpwstr>Privileged</vt:lpwstr>
  </property>
  <property fmtid="{D5CDD505-2E9C-101B-9397-08002B2CF9AE}" pid="5" name="MSIP_Label_65269c60-0483-4c57-9e8c-3779d6900235_Name">
    <vt:lpwstr>65269c60-0483-4c57-9e8c-3779d6900235</vt:lpwstr>
  </property>
  <property fmtid="{D5CDD505-2E9C-101B-9397-08002B2CF9AE}" pid="6" name="MSIP_Label_65269c60-0483-4c57-9e8c-3779d6900235_SiteId">
    <vt:lpwstr>b397c653-5b19-463f-b9fc-af658ded9128</vt:lpwstr>
  </property>
  <property fmtid="{D5CDD505-2E9C-101B-9397-08002B2CF9AE}" pid="7" name="MSIP_Label_65269c60-0483-4c57-9e8c-3779d6900235_ActionId">
    <vt:lpwstr>3ec1326b-ce61-4aee-9490-c52c95e71dca</vt:lpwstr>
  </property>
  <property fmtid="{D5CDD505-2E9C-101B-9397-08002B2CF9AE}" pid="8" name="MSIP_Label_65269c60-0483-4c57-9e8c-3779d6900235_ContentBits">
    <vt:lpwstr>0</vt:lpwstr>
  </property>
</Properties>
</file>