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7FE519-01D7-4373-8032-EB7B45F23522}" v="3" dt="2023-11-21T16:26:15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Amanda" userId="1c24c885-6ea3-4c91-ab20-1149a5829754" providerId="ADAL" clId="{E17FE519-01D7-4373-8032-EB7B45F23522}"/>
    <pc:docChg chg="custSel delSld modSld">
      <pc:chgData name="Geiger, Amanda" userId="1c24c885-6ea3-4c91-ab20-1149a5829754" providerId="ADAL" clId="{E17FE519-01D7-4373-8032-EB7B45F23522}" dt="2023-11-21T16:27:09.489" v="18" actId="1076"/>
      <pc:docMkLst>
        <pc:docMk/>
      </pc:docMkLst>
      <pc:sldChg chg="delSp modSp mod">
        <pc:chgData name="Geiger, Amanda" userId="1c24c885-6ea3-4c91-ab20-1149a5829754" providerId="ADAL" clId="{E17FE519-01D7-4373-8032-EB7B45F23522}" dt="2023-11-21T16:26:46.139" v="11" actId="1076"/>
        <pc:sldMkLst>
          <pc:docMk/>
          <pc:sldMk cId="4267578538" sldId="257"/>
        </pc:sldMkLst>
        <pc:spChg chg="mod">
          <ac:chgData name="Geiger, Amanda" userId="1c24c885-6ea3-4c91-ab20-1149a5829754" providerId="ADAL" clId="{E17FE519-01D7-4373-8032-EB7B45F23522}" dt="2023-11-21T16:26:41.651" v="10" actId="1076"/>
          <ac:spMkLst>
            <pc:docMk/>
            <pc:sldMk cId="4267578538" sldId="257"/>
            <ac:spMk id="2" creationId="{00000000-0000-0000-0000-000000000000}"/>
          </ac:spMkLst>
        </pc:spChg>
        <pc:spChg chg="mod">
          <ac:chgData name="Geiger, Amanda" userId="1c24c885-6ea3-4c91-ab20-1149a5829754" providerId="ADAL" clId="{E17FE519-01D7-4373-8032-EB7B45F23522}" dt="2023-11-21T16:26:46.139" v="11" actId="1076"/>
          <ac:spMkLst>
            <pc:docMk/>
            <pc:sldMk cId="4267578538" sldId="257"/>
            <ac:spMk id="3" creationId="{00000000-0000-0000-0000-000000000000}"/>
          </ac:spMkLst>
        </pc:spChg>
        <pc:spChg chg="mod">
          <ac:chgData name="Geiger, Amanda" userId="1c24c885-6ea3-4c91-ab20-1149a5829754" providerId="ADAL" clId="{E17FE519-01D7-4373-8032-EB7B45F23522}" dt="2023-11-21T16:26:39.178" v="9" actId="1076"/>
          <ac:spMkLst>
            <pc:docMk/>
            <pc:sldMk cId="4267578538" sldId="257"/>
            <ac:spMk id="4" creationId="{00000000-0000-0000-0000-000000000000}"/>
          </ac:spMkLst>
        </pc:spChg>
        <pc:picChg chg="del">
          <ac:chgData name="Geiger, Amanda" userId="1c24c885-6ea3-4c91-ab20-1149a5829754" providerId="ADAL" clId="{E17FE519-01D7-4373-8032-EB7B45F23522}" dt="2023-11-21T16:26:32.675" v="7" actId="478"/>
          <ac:picMkLst>
            <pc:docMk/>
            <pc:sldMk cId="4267578538" sldId="257"/>
            <ac:picMk id="6" creationId="{00000000-0000-0000-0000-000000000000}"/>
          </ac:picMkLst>
        </pc:picChg>
      </pc:sldChg>
      <pc:sldChg chg="del">
        <pc:chgData name="Geiger, Amanda" userId="1c24c885-6ea3-4c91-ab20-1149a5829754" providerId="ADAL" clId="{E17FE519-01D7-4373-8032-EB7B45F23522}" dt="2023-11-21T16:26:30.859" v="6" actId="47"/>
        <pc:sldMkLst>
          <pc:docMk/>
          <pc:sldMk cId="3334443065" sldId="258"/>
        </pc:sldMkLst>
      </pc:sldChg>
      <pc:sldChg chg="delSp modSp mod">
        <pc:chgData name="Geiger, Amanda" userId="1c24c885-6ea3-4c91-ab20-1149a5829754" providerId="ADAL" clId="{E17FE519-01D7-4373-8032-EB7B45F23522}" dt="2023-11-21T16:27:09.489" v="18" actId="1076"/>
        <pc:sldMkLst>
          <pc:docMk/>
          <pc:sldMk cId="3659764626" sldId="259"/>
        </pc:sldMkLst>
        <pc:spChg chg="mod">
          <ac:chgData name="Geiger, Amanda" userId="1c24c885-6ea3-4c91-ab20-1149a5829754" providerId="ADAL" clId="{E17FE519-01D7-4373-8032-EB7B45F23522}" dt="2023-11-21T16:26:58.457" v="14" actId="1076"/>
          <ac:spMkLst>
            <pc:docMk/>
            <pc:sldMk cId="3659764626" sldId="259"/>
            <ac:spMk id="2" creationId="{00000000-0000-0000-0000-000000000000}"/>
          </ac:spMkLst>
        </pc:spChg>
        <pc:spChg chg="mod">
          <ac:chgData name="Geiger, Amanda" userId="1c24c885-6ea3-4c91-ab20-1149a5829754" providerId="ADAL" clId="{E17FE519-01D7-4373-8032-EB7B45F23522}" dt="2023-11-21T16:27:09.489" v="18" actId="1076"/>
          <ac:spMkLst>
            <pc:docMk/>
            <pc:sldMk cId="3659764626" sldId="259"/>
            <ac:spMk id="3" creationId="{00000000-0000-0000-0000-000000000000}"/>
          </ac:spMkLst>
        </pc:spChg>
        <pc:spChg chg="mod">
          <ac:chgData name="Geiger, Amanda" userId="1c24c885-6ea3-4c91-ab20-1149a5829754" providerId="ADAL" clId="{E17FE519-01D7-4373-8032-EB7B45F23522}" dt="2023-11-21T16:27:00.819" v="15" actId="1076"/>
          <ac:spMkLst>
            <pc:docMk/>
            <pc:sldMk cId="3659764626" sldId="259"/>
            <ac:spMk id="4" creationId="{00000000-0000-0000-0000-000000000000}"/>
          </ac:spMkLst>
        </pc:spChg>
        <pc:picChg chg="del">
          <ac:chgData name="Geiger, Amanda" userId="1c24c885-6ea3-4c91-ab20-1149a5829754" providerId="ADAL" clId="{E17FE519-01D7-4373-8032-EB7B45F23522}" dt="2023-11-21T16:27:02.061" v="16" actId="478"/>
          <ac:picMkLst>
            <pc:docMk/>
            <pc:sldMk cId="3659764626" sldId="259"/>
            <ac:picMk id="6" creationId="{00000000-0000-0000-0000-000000000000}"/>
          </ac:picMkLst>
        </pc:picChg>
      </pc:sldChg>
      <pc:sldChg chg="addSp delSp modSp mod">
        <pc:chgData name="Geiger, Amanda" userId="1c24c885-6ea3-4c91-ab20-1149a5829754" providerId="ADAL" clId="{E17FE519-01D7-4373-8032-EB7B45F23522}" dt="2023-11-21T16:26:29.526" v="5" actId="14100"/>
        <pc:sldMkLst>
          <pc:docMk/>
          <pc:sldMk cId="1844053522" sldId="260"/>
        </pc:sldMkLst>
        <pc:spChg chg="del">
          <ac:chgData name="Geiger, Amanda" userId="1c24c885-6ea3-4c91-ab20-1149a5829754" providerId="ADAL" clId="{E17FE519-01D7-4373-8032-EB7B45F23522}" dt="2023-11-21T16:26:14.827" v="2" actId="478"/>
          <ac:spMkLst>
            <pc:docMk/>
            <pc:sldMk cId="1844053522" sldId="260"/>
            <ac:spMk id="2" creationId="{5FD07CFF-7BD3-B137-AC9C-735F62FB1587}"/>
          </ac:spMkLst>
        </pc:spChg>
        <pc:spChg chg="add mod">
          <ac:chgData name="Geiger, Amanda" userId="1c24c885-6ea3-4c91-ab20-1149a5829754" providerId="ADAL" clId="{E17FE519-01D7-4373-8032-EB7B45F23522}" dt="2023-11-21T16:26:03.591" v="0"/>
          <ac:spMkLst>
            <pc:docMk/>
            <pc:sldMk cId="1844053522" sldId="260"/>
            <ac:spMk id="4" creationId="{60A6AEC9-8DA3-7BF8-CB0B-2944051A16F0}"/>
          </ac:spMkLst>
        </pc:spChg>
        <pc:spChg chg="del">
          <ac:chgData name="Geiger, Amanda" userId="1c24c885-6ea3-4c91-ab20-1149a5829754" providerId="ADAL" clId="{E17FE519-01D7-4373-8032-EB7B45F23522}" dt="2023-11-21T16:26:05.170" v="1" actId="478"/>
          <ac:spMkLst>
            <pc:docMk/>
            <pc:sldMk cId="1844053522" sldId="260"/>
            <ac:spMk id="5" creationId="{D80B61B8-047F-4817-73BB-FFE3D8AA1811}"/>
          </ac:spMkLst>
        </pc:spChg>
        <pc:spChg chg="add mod">
          <ac:chgData name="Geiger, Amanda" userId="1c24c885-6ea3-4c91-ab20-1149a5829754" providerId="ADAL" clId="{E17FE519-01D7-4373-8032-EB7B45F23522}" dt="2023-11-21T16:26:29.526" v="5" actId="14100"/>
          <ac:spMkLst>
            <pc:docMk/>
            <pc:sldMk cId="1844053522" sldId="260"/>
            <ac:spMk id="6" creationId="{05BCFCD5-1E19-F107-A9A6-E8C6B7CA92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2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7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7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558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8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1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4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6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1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4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7D6023-6E96-31C4-62BE-357685811F5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903413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NONCONFIDENTIAL // EXTERNAL</a:t>
            </a:r>
          </a:p>
        </p:txBody>
      </p:sp>
    </p:spTree>
    <p:extLst>
      <p:ext uri="{BB962C8B-B14F-4D97-AF65-F5344CB8AC3E}">
        <p14:creationId xmlns:p14="http://schemas.microsoft.com/office/powerpoint/2010/main" val="136319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A93577-C6CE-3874-0812-6F02BD54D3C2}"/>
              </a:ext>
            </a:extLst>
          </p:cNvPr>
          <p:cNvSpPr/>
          <p:nvPr/>
        </p:nvSpPr>
        <p:spPr>
          <a:xfrm>
            <a:off x="4265068" y="2405904"/>
            <a:ext cx="36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Talking Points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A6AEC9-8DA3-7BF8-CB0B-2944051A16F0}"/>
              </a:ext>
            </a:extLst>
          </p:cNvPr>
          <p:cNvSpPr/>
          <p:nvPr/>
        </p:nvSpPr>
        <p:spPr>
          <a:xfrm>
            <a:off x="1600200" y="1466000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SESSION 14: ABSOLUTE ADVANTAGE &amp; </a:t>
            </a:r>
          </a:p>
          <a:p>
            <a:pPr algn="ctr"/>
            <a:r>
              <a:rPr lang="en-US" sz="2800" b="1" dirty="0"/>
              <a:t>COMPARATIVE ADVANTAGE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BCFCD5-1E19-F107-A9A6-E8C6B7CA9226}"/>
              </a:ext>
            </a:extLst>
          </p:cNvPr>
          <p:cNvSpPr/>
          <p:nvPr/>
        </p:nvSpPr>
        <p:spPr>
          <a:xfrm>
            <a:off x="659026" y="3161270"/>
            <a:ext cx="106020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Absolute Advantage &amp; Comparative Advantage</a:t>
            </a:r>
          </a:p>
          <a:p>
            <a:endParaRPr lang="en-US" sz="2000" i="1" dirty="0"/>
          </a:p>
          <a:p>
            <a:pPr marL="688975" lvl="1" indent="-231775"/>
            <a:r>
              <a:rPr lang="en-US" sz="2000" b="1" dirty="0"/>
              <a:t>1. </a:t>
            </a:r>
            <a:r>
              <a:rPr lang="en-US" sz="2000" dirty="0"/>
              <a:t>Trade increases the value society receives from a given or fixed amount of goods and services because both traders gain from a voluntary trade. Each trader receives goods or services that they value more highly than the goods or services they trade.</a:t>
            </a:r>
          </a:p>
          <a:p>
            <a:pPr lvl="1"/>
            <a:endParaRPr lang="en-US" sz="2000" dirty="0"/>
          </a:p>
          <a:p>
            <a:pPr marL="688975" lvl="1" indent="-231775"/>
            <a:r>
              <a:rPr lang="en-US" sz="2000" b="1" dirty="0"/>
              <a:t>2. </a:t>
            </a:r>
            <a:r>
              <a:rPr lang="en-US" sz="2000" dirty="0"/>
              <a:t>In addition, trade makes specialization possible, allowing people to increase the amount of goods and services that can be produced.</a:t>
            </a:r>
          </a:p>
        </p:txBody>
      </p:sp>
    </p:spTree>
    <p:extLst>
      <p:ext uri="{BB962C8B-B14F-4D97-AF65-F5344CB8AC3E}">
        <p14:creationId xmlns:p14="http://schemas.microsoft.com/office/powerpoint/2010/main" val="184405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17557" y="1465259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Session 14: Talking Points, 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341870" y="2152251"/>
            <a:ext cx="507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Absolute Advantage &amp; Comparative Advantage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967285" y="2837935"/>
            <a:ext cx="99560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n-US" sz="2000" b="1" dirty="0"/>
              <a:t>3. </a:t>
            </a:r>
            <a:r>
              <a:rPr lang="en-US" sz="2000" dirty="0"/>
              <a:t>The producer/country that has the greater output of a good or service per unit of input (or resource) used has an absolute advantage in the production of that good or service.</a:t>
            </a:r>
          </a:p>
          <a:p>
            <a:endParaRPr lang="en-US" sz="2000" dirty="0"/>
          </a:p>
          <a:p>
            <a:pPr marL="231775" indent="-231775"/>
            <a:r>
              <a:rPr lang="en-US" sz="2000" b="1" dirty="0"/>
              <a:t>4. </a:t>
            </a:r>
            <a:r>
              <a:rPr lang="en-US" sz="2000" dirty="0"/>
              <a:t>The producer/country that has the lower opportunity cost of producing a good or service, in terms of other goods or services that must be given up to produce that good or service, has a comparative advantage in the production of that good or service.</a:t>
            </a:r>
          </a:p>
          <a:p>
            <a:endParaRPr lang="en-US" sz="2000" dirty="0"/>
          </a:p>
          <a:p>
            <a:pPr marL="231775" indent="-231775"/>
            <a:r>
              <a:rPr lang="en-US" sz="2000" b="1" dirty="0"/>
              <a:t>5. </a:t>
            </a:r>
            <a:r>
              <a:rPr lang="en-US" sz="2000" dirty="0"/>
              <a:t>Even if a producer/country doesn’t have an absolute advantage in producing a good or service, it can still have a comparative advantage in producing that good or service.</a:t>
            </a:r>
          </a:p>
        </p:txBody>
      </p:sp>
    </p:spTree>
    <p:extLst>
      <p:ext uri="{BB962C8B-B14F-4D97-AF65-F5344CB8AC3E}">
        <p14:creationId xmlns:p14="http://schemas.microsoft.com/office/powerpoint/2010/main" val="426757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14700" y="1554321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Session 14: Talking Points, Cont’d</a:t>
            </a:r>
          </a:p>
        </p:txBody>
      </p:sp>
      <p:sp>
        <p:nvSpPr>
          <p:cNvPr id="4" name="Rectangle 3"/>
          <p:cNvSpPr/>
          <p:nvPr/>
        </p:nvSpPr>
        <p:spPr>
          <a:xfrm>
            <a:off x="267730" y="2256682"/>
            <a:ext cx="507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Absolute Advantage &amp; Comparative Advantage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667265" y="3128320"/>
            <a:ext cx="8777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n-US" sz="2000" b="1" dirty="0"/>
              <a:t>6. </a:t>
            </a:r>
            <a:r>
              <a:rPr lang="en-US" sz="2000" dirty="0"/>
              <a:t>Producers/countries should specialize in the production of those goods or services for which they have a comparative advantage.</a:t>
            </a:r>
          </a:p>
          <a:p>
            <a:endParaRPr lang="en-US" sz="2000" dirty="0"/>
          </a:p>
          <a:p>
            <a:pPr marL="231775" indent="-231775"/>
            <a:r>
              <a:rPr lang="en-US" sz="2000" b="1" dirty="0"/>
              <a:t>7. </a:t>
            </a:r>
            <a:r>
              <a:rPr lang="en-US" sz="2000" dirty="0"/>
              <a:t>Trade expands a country’s consumption possibilities beyond its production possibilities and, thus, makes it possible for people in the country to consume more goods and services, which are the fundamental gains from trade.</a:t>
            </a:r>
          </a:p>
        </p:txBody>
      </p:sp>
    </p:spTree>
    <p:extLst>
      <p:ext uri="{BB962C8B-B14F-4D97-AF65-F5344CB8AC3E}">
        <p14:creationId xmlns:p14="http://schemas.microsoft.com/office/powerpoint/2010/main" val="365976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1</cp:revision>
  <dcterms:created xsi:type="dcterms:W3CDTF">2023-11-21T16:19:50Z</dcterms:created>
  <dcterms:modified xsi:type="dcterms:W3CDTF">2023-11-21T16:27:10Z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1c2f0d-b3ff-4d77-9838-7b0e82bdd7ab_Enabled">
    <vt:lpwstr>true</vt:lpwstr>
  </property>
  <property fmtid="{D5CDD505-2E9C-101B-9397-08002B2CF9AE}" pid="3" name="MSIP_Label_b51c2f0d-b3ff-4d77-9838-7b0e82bdd7ab_SetDate">
    <vt:lpwstr>2023-11-21T16:22:47Z</vt:lpwstr>
  </property>
  <property fmtid="{D5CDD505-2E9C-101B-9397-08002B2CF9AE}" pid="4" name="MSIP_Label_b51c2f0d-b3ff-4d77-9838-7b0e82bdd7ab_Method">
    <vt:lpwstr>Privileged</vt:lpwstr>
  </property>
  <property fmtid="{D5CDD505-2E9C-101B-9397-08002B2CF9AE}" pid="5" name="MSIP_Label_b51c2f0d-b3ff-4d77-9838-7b0e82bdd7ab_Name">
    <vt:lpwstr>b51c2f0d-b3ff-4d77-9838-7b0e82bdd7ab</vt:lpwstr>
  </property>
  <property fmtid="{D5CDD505-2E9C-101B-9397-08002B2CF9AE}" pid="6" name="MSIP_Label_b51c2f0d-b3ff-4d77-9838-7b0e82bdd7ab_SiteId">
    <vt:lpwstr>b397c653-5b19-463f-b9fc-af658ded9128</vt:lpwstr>
  </property>
  <property fmtid="{D5CDD505-2E9C-101B-9397-08002B2CF9AE}" pid="7" name="MSIP_Label_b51c2f0d-b3ff-4d77-9838-7b0e82bdd7ab_ActionId">
    <vt:lpwstr>f7644874-4ecb-48b6-a652-48e4347d8aec</vt:lpwstr>
  </property>
  <property fmtid="{D5CDD505-2E9C-101B-9397-08002B2CF9AE}" pid="8" name="MSIP_Label_b51c2f0d-b3ff-4d77-9838-7b0e82bdd7ab_ContentBits">
    <vt:lpwstr>1</vt:lpwstr>
  </property>
  <property fmtid="{D5CDD505-2E9C-101B-9397-08002B2CF9AE}" pid="9" name="ClassificationContentMarkingHeaderLocations">
    <vt:lpwstr>1_Office Theme:7</vt:lpwstr>
  </property>
  <property fmtid="{D5CDD505-2E9C-101B-9397-08002B2CF9AE}" pid="10" name="ClassificationContentMarkingHeaderText">
    <vt:lpwstr>NONCONFIDENTIAL // EXTERNAL</vt:lpwstr>
  </property>
</Properties>
</file>