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0" r:id="rId2"/>
    <p:sldId id="257" r:id="rId3"/>
    <p:sldId id="259" r:id="rId4"/>
    <p:sldId id="262" r:id="rId5"/>
    <p:sldId id="263"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54C100-24A4-49F1-BD85-A3E6F63AE728}" v="4" dt="2023-11-21T16:17:22.5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0" autoAdjust="0"/>
    <p:restoredTop sz="94660"/>
  </p:normalViewPr>
  <p:slideViewPr>
    <p:cSldViewPr snapToGrid="0">
      <p:cViewPr varScale="1">
        <p:scale>
          <a:sx n="116" d="100"/>
          <a:sy n="116" d="100"/>
        </p:scale>
        <p:origin x="102"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eiger, Amanda" userId="1c24c885-6ea3-4c91-ab20-1149a5829754" providerId="ADAL" clId="{9154C100-24A4-49F1-BD85-A3E6F63AE728}"/>
    <pc:docChg chg="modSld">
      <pc:chgData name="Geiger, Amanda" userId="1c24c885-6ea3-4c91-ab20-1149a5829754" providerId="ADAL" clId="{9154C100-24A4-49F1-BD85-A3E6F63AE728}" dt="2023-11-21T16:19:31.412" v="0" actId="1076"/>
      <pc:docMkLst>
        <pc:docMk/>
      </pc:docMkLst>
      <pc:sldChg chg="modSp mod">
        <pc:chgData name="Geiger, Amanda" userId="1c24c885-6ea3-4c91-ab20-1149a5829754" providerId="ADAL" clId="{9154C100-24A4-49F1-BD85-A3E6F63AE728}" dt="2023-11-21T16:19:31.412" v="0" actId="1076"/>
        <pc:sldMkLst>
          <pc:docMk/>
          <pc:sldMk cId="3503516502" sldId="262"/>
        </pc:sldMkLst>
        <pc:spChg chg="mod">
          <ac:chgData name="Geiger, Amanda" userId="1c24c885-6ea3-4c91-ab20-1149a5829754" providerId="ADAL" clId="{9154C100-24A4-49F1-BD85-A3E6F63AE728}" dt="2023-11-21T16:19:31.412" v="0" actId="1076"/>
          <ac:spMkLst>
            <pc:docMk/>
            <pc:sldMk cId="3503516502" sldId="262"/>
            <ac:spMk id="4"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13674-2E95-4399-9130-0DE3CAA28800}"/>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24AABA9-6955-41E4-A0BC-820D6E490C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9" name="Picture 8">
            <a:extLst>
              <a:ext uri="{FF2B5EF4-FFF2-40B4-BE49-F238E27FC236}">
                <a16:creationId xmlns:a16="http://schemas.microsoft.com/office/drawing/2014/main" id="{DABCDE60-5419-4C17-A3BB-07716004D2F1}"/>
              </a:ext>
            </a:extLst>
          </p:cNvPr>
          <p:cNvPicPr>
            <a:picLocks noChangeAspect="1"/>
          </p:cNvPicPr>
          <p:nvPr userDrawn="1"/>
        </p:nvPicPr>
        <p:blipFill>
          <a:blip r:embed="rId2"/>
          <a:stretch>
            <a:fillRect/>
          </a:stretch>
        </p:blipFill>
        <p:spPr>
          <a:xfrm>
            <a:off x="2571750" y="1695451"/>
            <a:ext cx="2476500" cy="2714625"/>
          </a:xfrm>
          <a:prstGeom prst="rect">
            <a:avLst/>
          </a:prstGeom>
        </p:spPr>
      </p:pic>
    </p:spTree>
    <p:extLst>
      <p:ext uri="{BB962C8B-B14F-4D97-AF65-F5344CB8AC3E}">
        <p14:creationId xmlns:p14="http://schemas.microsoft.com/office/powerpoint/2010/main" val="159642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83C65-DC31-428C-8242-DEBD55C29E58}"/>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C99F529-D393-4976-BEFD-5245A72D22A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E61389-AC65-441F-AC33-49C4207792BD}"/>
              </a:ext>
            </a:extLst>
          </p:cNvPr>
          <p:cNvSpPr>
            <a:spLocks noGrp="1"/>
          </p:cNvSpPr>
          <p:nvPr>
            <p:ph type="dt" sz="half" idx="10"/>
          </p:nvPr>
        </p:nvSpPr>
        <p:spPr/>
        <p:txBody>
          <a:bodyPr/>
          <a:lstStyle/>
          <a:p>
            <a:fld id="{F31120B2-519F-4254-9883-746F1776B879}" type="datetimeFigureOut">
              <a:rPr lang="en-US" smtClean="0"/>
              <a:t>11/21/2023</a:t>
            </a:fld>
            <a:endParaRPr lang="en-US"/>
          </a:p>
        </p:txBody>
      </p:sp>
      <p:sp>
        <p:nvSpPr>
          <p:cNvPr id="5" name="Footer Placeholder 4">
            <a:extLst>
              <a:ext uri="{FF2B5EF4-FFF2-40B4-BE49-F238E27FC236}">
                <a16:creationId xmlns:a16="http://schemas.microsoft.com/office/drawing/2014/main" id="{FF3A3C7A-60B5-4D5E-BA0F-52B89EF35A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BD1A02-57E0-4521-BE12-5D2A4903AAE2}"/>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30123878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2A2E6F-CACD-4F5C-8AB3-4A196200491C}"/>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7CDE81-2270-4040-853F-E48B9C680F1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FD0989-35DD-42B9-837E-B0A25B37D559}"/>
              </a:ext>
            </a:extLst>
          </p:cNvPr>
          <p:cNvSpPr>
            <a:spLocks noGrp="1"/>
          </p:cNvSpPr>
          <p:nvPr>
            <p:ph type="dt" sz="half" idx="10"/>
          </p:nvPr>
        </p:nvSpPr>
        <p:spPr/>
        <p:txBody>
          <a:bodyPr/>
          <a:lstStyle/>
          <a:p>
            <a:fld id="{F31120B2-519F-4254-9883-746F1776B879}" type="datetimeFigureOut">
              <a:rPr lang="en-US" smtClean="0"/>
              <a:t>11/21/2023</a:t>
            </a:fld>
            <a:endParaRPr lang="en-US"/>
          </a:p>
        </p:txBody>
      </p:sp>
      <p:sp>
        <p:nvSpPr>
          <p:cNvPr id="5" name="Footer Placeholder 4">
            <a:extLst>
              <a:ext uri="{FF2B5EF4-FFF2-40B4-BE49-F238E27FC236}">
                <a16:creationId xmlns:a16="http://schemas.microsoft.com/office/drawing/2014/main" id="{B0919C5A-67E1-4E07-9BE3-A7CD0B0F3C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2855B0-2845-40E1-A1C8-D7C264F53761}"/>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21559138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ection Divider">
    <p:spTree>
      <p:nvGrpSpPr>
        <p:cNvPr id="1" name=""/>
        <p:cNvGrpSpPr/>
        <p:nvPr/>
      </p:nvGrpSpPr>
      <p:grpSpPr>
        <a:xfrm>
          <a:off x="0" y="0"/>
          <a:ext cx="0" cy="0"/>
          <a:chOff x="0" y="0"/>
          <a:chExt cx="0" cy="0"/>
        </a:xfrm>
      </p:grpSpPr>
      <p:sp>
        <p:nvSpPr>
          <p:cNvPr id="4" name="Rectangle 8"/>
          <p:cNvSpPr>
            <a:spLocks noChangeArrowheads="1"/>
          </p:cNvSpPr>
          <p:nvPr/>
        </p:nvSpPr>
        <p:spPr bwMode="auto">
          <a:xfrm>
            <a:off x="31751" y="87471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5" name="Rectangle 11"/>
          <p:cNvSpPr>
            <a:spLocks noChangeArrowheads="1"/>
          </p:cNvSpPr>
          <p:nvPr/>
        </p:nvSpPr>
        <p:spPr bwMode="auto">
          <a:xfrm>
            <a:off x="-704851" y="-5397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6" name="Rectangle 12"/>
          <p:cNvSpPr>
            <a:spLocks noChangeArrowheads="1"/>
          </p:cNvSpPr>
          <p:nvPr/>
        </p:nvSpPr>
        <p:spPr bwMode="auto">
          <a:xfrm>
            <a:off x="3484034" y="-241617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7" name="Rectangle 13"/>
          <p:cNvSpPr>
            <a:spLocks noChangeArrowheads="1"/>
          </p:cNvSpPr>
          <p:nvPr/>
        </p:nvSpPr>
        <p:spPr bwMode="auto">
          <a:xfrm>
            <a:off x="7073900" y="-237807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8" name="Rectangle 20"/>
          <p:cNvSpPr>
            <a:spLocks noChangeArrowheads="1"/>
          </p:cNvSpPr>
          <p:nvPr userDrawn="1"/>
        </p:nvSpPr>
        <p:spPr bwMode="auto">
          <a:xfrm>
            <a:off x="12075584" y="269716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18" name="Text Placeholder 17"/>
          <p:cNvSpPr>
            <a:spLocks noGrp="1"/>
          </p:cNvSpPr>
          <p:nvPr>
            <p:ph type="body" sz="quarter" idx="11"/>
          </p:nvPr>
        </p:nvSpPr>
        <p:spPr>
          <a:xfrm>
            <a:off x="711200" y="3159944"/>
            <a:ext cx="10769600" cy="1793056"/>
          </a:xfrm>
        </p:spPr>
        <p:txBody>
          <a:bodyPr/>
          <a:lstStyle>
            <a:lvl1pPr marL="0" indent="0" algn="ctr">
              <a:buNone/>
              <a:defRPr sz="4800" b="1" spc="-200">
                <a:solidFill>
                  <a:srgbClr val="C07C1A"/>
                </a:solidFill>
              </a:defRPr>
            </a:lvl1pPr>
          </a:lstStyle>
          <a:p>
            <a:pPr lvl="0"/>
            <a:r>
              <a:rPr lang="en-US"/>
              <a:t>Click to edit Master text styles</a:t>
            </a:r>
          </a:p>
        </p:txBody>
      </p:sp>
    </p:spTree>
    <p:extLst>
      <p:ext uri="{BB962C8B-B14F-4D97-AF65-F5344CB8AC3E}">
        <p14:creationId xmlns:p14="http://schemas.microsoft.com/office/powerpoint/2010/main" val="33484327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15" name="Rectangle 14"/>
          <p:cNvSpPr/>
          <p:nvPr userDrawn="1"/>
        </p:nvSpPr>
        <p:spPr>
          <a:xfrm>
            <a:off x="0" y="6096001"/>
            <a:ext cx="12192000" cy="77739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5" name="Rectangle 8"/>
          <p:cNvSpPr>
            <a:spLocks noChangeArrowheads="1"/>
          </p:cNvSpPr>
          <p:nvPr/>
        </p:nvSpPr>
        <p:spPr bwMode="auto">
          <a:xfrm>
            <a:off x="31751" y="87471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7" name="Rectangle 10"/>
          <p:cNvSpPr>
            <a:spLocks noChangeArrowheads="1"/>
          </p:cNvSpPr>
          <p:nvPr/>
        </p:nvSpPr>
        <p:spPr bwMode="auto">
          <a:xfrm>
            <a:off x="3484034" y="-241617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8" name="Rectangle 11"/>
          <p:cNvSpPr>
            <a:spLocks noChangeArrowheads="1"/>
          </p:cNvSpPr>
          <p:nvPr/>
        </p:nvSpPr>
        <p:spPr bwMode="auto">
          <a:xfrm>
            <a:off x="7073900" y="-237807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9" name="Rectangle 13"/>
          <p:cNvSpPr>
            <a:spLocks noChangeArrowheads="1"/>
          </p:cNvSpPr>
          <p:nvPr userDrawn="1"/>
        </p:nvSpPr>
        <p:spPr bwMode="auto">
          <a:xfrm>
            <a:off x="-996951" y="376240"/>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4099" name="Rectangle 3"/>
          <p:cNvSpPr>
            <a:spLocks noGrp="1" noChangeArrowheads="1"/>
          </p:cNvSpPr>
          <p:nvPr>
            <p:ph type="ctrTitle" hasCustomPrompt="1"/>
          </p:nvPr>
        </p:nvSpPr>
        <p:spPr>
          <a:xfrm>
            <a:off x="2133600" y="2413000"/>
            <a:ext cx="8737600" cy="2870200"/>
          </a:xfrm>
        </p:spPr>
        <p:txBody>
          <a:bodyPr/>
          <a:lstStyle>
            <a:lvl1pPr algn="l">
              <a:defRPr sz="4800" b="1">
                <a:solidFill>
                  <a:srgbClr val="021C6E"/>
                </a:solidFill>
              </a:defRPr>
            </a:lvl1pPr>
          </a:lstStyle>
          <a:p>
            <a:r>
              <a:rPr lang="en-US" dirty="0"/>
              <a:t>Title</a:t>
            </a:r>
          </a:p>
        </p:txBody>
      </p:sp>
      <p:sp>
        <p:nvSpPr>
          <p:cNvPr id="13" name="Text Placeholder 12"/>
          <p:cNvSpPr>
            <a:spLocks noGrp="1"/>
          </p:cNvSpPr>
          <p:nvPr>
            <p:ph type="body" sz="quarter" idx="10"/>
          </p:nvPr>
        </p:nvSpPr>
        <p:spPr>
          <a:xfrm>
            <a:off x="2133600" y="5359401"/>
            <a:ext cx="8737600" cy="914399"/>
          </a:xfrm>
        </p:spPr>
        <p:txBody>
          <a:bodyPr/>
          <a:lstStyle>
            <a:lvl1pPr marL="0" indent="0">
              <a:lnSpc>
                <a:spcPct val="90000"/>
              </a:lnSpc>
              <a:buNone/>
              <a:defRPr sz="2667" baseline="0">
                <a:solidFill>
                  <a:srgbClr val="606060"/>
                </a:solidFill>
              </a:defRPr>
            </a:lvl1pPr>
            <a:lvl2pPr marL="609585" indent="0">
              <a:buNone/>
              <a:defRPr/>
            </a:lvl2pPr>
          </a:lstStyle>
          <a:p>
            <a:pPr lvl="0"/>
            <a:r>
              <a:rPr lang="en-US"/>
              <a:t>Click to edit Master text styles</a:t>
            </a:r>
          </a:p>
        </p:txBody>
      </p:sp>
      <p:sp>
        <p:nvSpPr>
          <p:cNvPr id="3" name="Rectangle 2"/>
          <p:cNvSpPr/>
          <p:nvPr userDrawn="1"/>
        </p:nvSpPr>
        <p:spPr bwMode="auto">
          <a:xfrm>
            <a:off x="0" y="0"/>
            <a:ext cx="12192000" cy="1397000"/>
          </a:xfrm>
          <a:prstGeom prst="rect">
            <a:avLst/>
          </a:prstGeom>
          <a:solidFill>
            <a:srgbClr val="02245A"/>
          </a:solidFill>
          <a:ln w="9525" cap="flat" cmpd="sng" algn="ctr">
            <a:noFill/>
            <a:prstDash val="solid"/>
            <a:round/>
            <a:headEnd type="none" w="med" len="med"/>
            <a:tailEnd type="none" w="med" len="med"/>
          </a:ln>
          <a:effectLst/>
        </p:spPr>
        <p:txBody>
          <a:bodyPr vert="horz" wrap="square" lIns="121920" tIns="60960" rIns="121920" bIns="60960" numCol="1" rtlCol="0" anchor="t" anchorCtr="0" compatLnSpc="1">
            <a:prstTxWarp prst="textNoShape">
              <a:avLst/>
            </a:prstTxWarp>
          </a:bodyPr>
          <a:lstStyle/>
          <a:p>
            <a:pPr marL="0" marR="0" indent="0" algn="l" defTabSz="121917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pitchFamily="-65" charset="0"/>
            </a:endParaRPr>
          </a:p>
        </p:txBody>
      </p:sp>
      <p:pic>
        <p:nvPicPr>
          <p:cNvPr id="11" name="Picture 10">
            <a:extLst>
              <a:ext uri="{FF2B5EF4-FFF2-40B4-BE49-F238E27FC236}">
                <a16:creationId xmlns:a16="http://schemas.microsoft.com/office/drawing/2014/main" id="{2C220FC9-5F76-DE47-8977-C926F8A0477F}"/>
              </a:ext>
            </a:extLst>
          </p:cNvPr>
          <p:cNvPicPr>
            <a:picLocks noChangeAspect="1"/>
          </p:cNvPicPr>
          <p:nvPr userDrawn="1"/>
        </p:nvPicPr>
        <p:blipFill>
          <a:blip r:embed="rId2"/>
          <a:stretch>
            <a:fillRect/>
          </a:stretch>
        </p:blipFill>
        <p:spPr>
          <a:xfrm>
            <a:off x="309723" y="237836"/>
            <a:ext cx="5887877" cy="925429"/>
          </a:xfrm>
          <a:prstGeom prst="rect">
            <a:avLst/>
          </a:prstGeom>
        </p:spPr>
      </p:pic>
    </p:spTree>
    <p:extLst>
      <p:ext uri="{BB962C8B-B14F-4D97-AF65-F5344CB8AC3E}">
        <p14:creationId xmlns:p14="http://schemas.microsoft.com/office/powerpoint/2010/main" val="1052382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0579D-CEF8-4FDA-BB36-D04FF7AF5186}"/>
              </a:ext>
            </a:extLst>
          </p:cNvPr>
          <p:cNvSpPr>
            <a:spLocks noGrp="1"/>
          </p:cNvSpPr>
          <p:nvPr>
            <p:ph type="title"/>
          </p:nvPr>
        </p:nvSpPr>
        <p:spPr>
          <a:xfrm>
            <a:off x="838200" y="365125"/>
            <a:ext cx="10515600" cy="1325563"/>
          </a:xfrm>
          <a:prstGeom prst="rect">
            <a:avLst/>
          </a:prstGeo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FC420F2E-9840-4936-A424-A2E0C0435B6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FD632F-340D-41AF-AF95-A6787358A6E9}"/>
              </a:ext>
            </a:extLst>
          </p:cNvPr>
          <p:cNvSpPr>
            <a:spLocks noGrp="1"/>
          </p:cNvSpPr>
          <p:nvPr>
            <p:ph type="dt" sz="half" idx="10"/>
          </p:nvPr>
        </p:nvSpPr>
        <p:spPr/>
        <p:txBody>
          <a:bodyPr/>
          <a:lstStyle/>
          <a:p>
            <a:fld id="{F31120B2-519F-4254-9883-746F1776B879}" type="datetimeFigureOut">
              <a:rPr lang="en-US" smtClean="0"/>
              <a:t>11/21/2023</a:t>
            </a:fld>
            <a:endParaRPr lang="en-US"/>
          </a:p>
        </p:txBody>
      </p:sp>
      <p:sp>
        <p:nvSpPr>
          <p:cNvPr id="5" name="Footer Placeholder 4">
            <a:extLst>
              <a:ext uri="{FF2B5EF4-FFF2-40B4-BE49-F238E27FC236}">
                <a16:creationId xmlns:a16="http://schemas.microsoft.com/office/drawing/2014/main" id="{24A163AE-76B0-4FB6-8337-EA8EA29FB1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96CEB8-2BD3-40AE-BF3E-FD953EF19E4C}"/>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3280526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15671-E67C-49F3-AF60-9499A54C8C26}"/>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54C5B46-1E66-4CD1-AA54-59897C8CFD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9CD7671-0CF8-466E-BE34-511B5F7F797F}"/>
              </a:ext>
            </a:extLst>
          </p:cNvPr>
          <p:cNvSpPr>
            <a:spLocks noGrp="1"/>
          </p:cNvSpPr>
          <p:nvPr>
            <p:ph type="dt" sz="half" idx="10"/>
          </p:nvPr>
        </p:nvSpPr>
        <p:spPr/>
        <p:txBody>
          <a:bodyPr/>
          <a:lstStyle/>
          <a:p>
            <a:fld id="{F31120B2-519F-4254-9883-746F1776B879}" type="datetimeFigureOut">
              <a:rPr lang="en-US" smtClean="0"/>
              <a:t>11/21/2023</a:t>
            </a:fld>
            <a:endParaRPr lang="en-US"/>
          </a:p>
        </p:txBody>
      </p:sp>
      <p:sp>
        <p:nvSpPr>
          <p:cNvPr id="5" name="Footer Placeholder 4">
            <a:extLst>
              <a:ext uri="{FF2B5EF4-FFF2-40B4-BE49-F238E27FC236}">
                <a16:creationId xmlns:a16="http://schemas.microsoft.com/office/drawing/2014/main" id="{2315EC25-D8DC-46A7-950C-A550651806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31C9A0-BA45-47B1-BF2D-3BFB52D70083}"/>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3464461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1A33F-5B25-49BD-B2C8-11DD6DC82E44}"/>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04EBABD2-4A72-491B-8790-BA6252CAF73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8CB9952-1613-4850-BDB9-EF10DCD2AB1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38BC6F-44C5-4FA3-BC71-ECDFE6278216}"/>
              </a:ext>
            </a:extLst>
          </p:cNvPr>
          <p:cNvSpPr>
            <a:spLocks noGrp="1"/>
          </p:cNvSpPr>
          <p:nvPr>
            <p:ph type="dt" sz="half" idx="10"/>
          </p:nvPr>
        </p:nvSpPr>
        <p:spPr/>
        <p:txBody>
          <a:bodyPr/>
          <a:lstStyle/>
          <a:p>
            <a:fld id="{F31120B2-519F-4254-9883-746F1776B879}" type="datetimeFigureOut">
              <a:rPr lang="en-US" smtClean="0"/>
              <a:t>11/21/2023</a:t>
            </a:fld>
            <a:endParaRPr lang="en-US"/>
          </a:p>
        </p:txBody>
      </p:sp>
      <p:sp>
        <p:nvSpPr>
          <p:cNvPr id="6" name="Footer Placeholder 5">
            <a:extLst>
              <a:ext uri="{FF2B5EF4-FFF2-40B4-BE49-F238E27FC236}">
                <a16:creationId xmlns:a16="http://schemas.microsoft.com/office/drawing/2014/main" id="{DEA62C9B-0701-49C4-B87B-03F9B828C0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81E24F-3D43-40A1-8705-2DDB7D595963}"/>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1046456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EAF24-48BF-40C1-B1E4-19B4139C640A}"/>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78091A1E-CF50-4D4A-840C-AE40D82DAE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8F599FF-A9DB-49DC-8F20-8DC4ACBB5BD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B90954C-DE30-4D75-9E0D-DD34A35ACD8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0BFD128-F926-45C5-BC36-8F5B7336075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0C018A6-75B1-4366-A92D-BB1741C1BD7E}"/>
              </a:ext>
            </a:extLst>
          </p:cNvPr>
          <p:cNvSpPr>
            <a:spLocks noGrp="1"/>
          </p:cNvSpPr>
          <p:nvPr>
            <p:ph type="dt" sz="half" idx="10"/>
          </p:nvPr>
        </p:nvSpPr>
        <p:spPr/>
        <p:txBody>
          <a:bodyPr/>
          <a:lstStyle/>
          <a:p>
            <a:fld id="{F31120B2-519F-4254-9883-746F1776B879}" type="datetimeFigureOut">
              <a:rPr lang="en-US" smtClean="0"/>
              <a:t>11/21/2023</a:t>
            </a:fld>
            <a:endParaRPr lang="en-US"/>
          </a:p>
        </p:txBody>
      </p:sp>
      <p:sp>
        <p:nvSpPr>
          <p:cNvPr id="8" name="Footer Placeholder 7">
            <a:extLst>
              <a:ext uri="{FF2B5EF4-FFF2-40B4-BE49-F238E27FC236}">
                <a16:creationId xmlns:a16="http://schemas.microsoft.com/office/drawing/2014/main" id="{C4BDD6AA-17B3-4C8A-A4B8-4157EFE9E9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71C44DB-F312-4627-B92C-EE9198889756}"/>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3370164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C7442-71A5-4053-9528-6B9F5B7C07F1}"/>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C4615259-B6E1-48A4-BA0F-66CFD186B865}"/>
              </a:ext>
            </a:extLst>
          </p:cNvPr>
          <p:cNvSpPr>
            <a:spLocks noGrp="1"/>
          </p:cNvSpPr>
          <p:nvPr>
            <p:ph type="dt" sz="half" idx="10"/>
          </p:nvPr>
        </p:nvSpPr>
        <p:spPr/>
        <p:txBody>
          <a:bodyPr/>
          <a:lstStyle/>
          <a:p>
            <a:fld id="{F31120B2-519F-4254-9883-746F1776B879}" type="datetimeFigureOut">
              <a:rPr lang="en-US" smtClean="0"/>
              <a:t>11/21/2023</a:t>
            </a:fld>
            <a:endParaRPr lang="en-US"/>
          </a:p>
        </p:txBody>
      </p:sp>
      <p:sp>
        <p:nvSpPr>
          <p:cNvPr id="4" name="Footer Placeholder 3">
            <a:extLst>
              <a:ext uri="{FF2B5EF4-FFF2-40B4-BE49-F238E27FC236}">
                <a16:creationId xmlns:a16="http://schemas.microsoft.com/office/drawing/2014/main" id="{9DD742A8-33D7-4DFD-9733-9E699CD8CEB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DA30F65-220C-41EE-9477-2994A9C47F97}"/>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3027320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3D7DE66-AF54-4DC7-BEEC-60D79A775ADE}"/>
              </a:ext>
            </a:extLst>
          </p:cNvPr>
          <p:cNvSpPr>
            <a:spLocks noGrp="1"/>
          </p:cNvSpPr>
          <p:nvPr>
            <p:ph type="dt" sz="half" idx="10"/>
          </p:nvPr>
        </p:nvSpPr>
        <p:spPr/>
        <p:txBody>
          <a:bodyPr/>
          <a:lstStyle/>
          <a:p>
            <a:fld id="{F31120B2-519F-4254-9883-746F1776B879}" type="datetimeFigureOut">
              <a:rPr lang="en-US" smtClean="0"/>
              <a:t>11/21/2023</a:t>
            </a:fld>
            <a:endParaRPr lang="en-US"/>
          </a:p>
        </p:txBody>
      </p:sp>
      <p:sp>
        <p:nvSpPr>
          <p:cNvPr id="3" name="Footer Placeholder 2">
            <a:extLst>
              <a:ext uri="{FF2B5EF4-FFF2-40B4-BE49-F238E27FC236}">
                <a16:creationId xmlns:a16="http://schemas.microsoft.com/office/drawing/2014/main" id="{8DBAD681-32AB-477F-B377-8996B8B1E3A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9D7B21F-1E86-4D5E-A496-32108E723D16}"/>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3425457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F97F0-8DD7-4E67-A1EE-E74D98C3E9B3}"/>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6F7E7FE-77F5-4BFB-813B-F2CBF1C7881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E4EA59A-8CFB-40FC-8AE6-00BFAC755E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1CF6ED4-53FA-4FD9-BF9F-B05BBD62E693}"/>
              </a:ext>
            </a:extLst>
          </p:cNvPr>
          <p:cNvSpPr>
            <a:spLocks noGrp="1"/>
          </p:cNvSpPr>
          <p:nvPr>
            <p:ph type="dt" sz="half" idx="10"/>
          </p:nvPr>
        </p:nvSpPr>
        <p:spPr/>
        <p:txBody>
          <a:bodyPr/>
          <a:lstStyle/>
          <a:p>
            <a:fld id="{F31120B2-519F-4254-9883-746F1776B879}" type="datetimeFigureOut">
              <a:rPr lang="en-US" smtClean="0"/>
              <a:t>11/21/2023</a:t>
            </a:fld>
            <a:endParaRPr lang="en-US"/>
          </a:p>
        </p:txBody>
      </p:sp>
      <p:sp>
        <p:nvSpPr>
          <p:cNvPr id="6" name="Footer Placeholder 5">
            <a:extLst>
              <a:ext uri="{FF2B5EF4-FFF2-40B4-BE49-F238E27FC236}">
                <a16:creationId xmlns:a16="http://schemas.microsoft.com/office/drawing/2014/main" id="{22E19F1B-3FFA-4322-BF9B-AD4B92DBB5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4E5F4C-9C6C-42A2-82F9-DF0F89AAEC47}"/>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2243238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32572-8437-4174-BC85-6090EF7C0918}"/>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088997-21CF-4066-88D8-4FE6A843BC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DAF810C-0C10-473B-B79B-52643E91FE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CE0EF2-3B34-47D5-8BF8-16B35C0184DA}"/>
              </a:ext>
            </a:extLst>
          </p:cNvPr>
          <p:cNvSpPr>
            <a:spLocks noGrp="1"/>
          </p:cNvSpPr>
          <p:nvPr>
            <p:ph type="dt" sz="half" idx="10"/>
          </p:nvPr>
        </p:nvSpPr>
        <p:spPr/>
        <p:txBody>
          <a:bodyPr/>
          <a:lstStyle/>
          <a:p>
            <a:fld id="{F31120B2-519F-4254-9883-746F1776B879}" type="datetimeFigureOut">
              <a:rPr lang="en-US" smtClean="0"/>
              <a:t>11/21/2023</a:t>
            </a:fld>
            <a:endParaRPr lang="en-US"/>
          </a:p>
        </p:txBody>
      </p:sp>
      <p:sp>
        <p:nvSpPr>
          <p:cNvPr id="6" name="Footer Placeholder 5">
            <a:extLst>
              <a:ext uri="{FF2B5EF4-FFF2-40B4-BE49-F238E27FC236}">
                <a16:creationId xmlns:a16="http://schemas.microsoft.com/office/drawing/2014/main" id="{1143A9AE-F15E-4229-A659-4FB2EFD384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BB084E4-290D-4366-98E8-109B7FE40C68}"/>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245231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8426203-BA22-4FB6-8C76-E4ABB27895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BFB801-FD98-4BB6-BE58-96CC8587032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1120B2-519F-4254-9883-746F1776B879}" type="datetimeFigureOut">
              <a:rPr lang="en-US" smtClean="0"/>
              <a:t>11/21/2023</a:t>
            </a:fld>
            <a:endParaRPr lang="en-US"/>
          </a:p>
        </p:txBody>
      </p:sp>
      <p:sp>
        <p:nvSpPr>
          <p:cNvPr id="5" name="Footer Placeholder 4">
            <a:extLst>
              <a:ext uri="{FF2B5EF4-FFF2-40B4-BE49-F238E27FC236}">
                <a16:creationId xmlns:a16="http://schemas.microsoft.com/office/drawing/2014/main" id="{D87C3718-4FBE-4091-983C-9AFEF4A7E8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9D6E8CB-F8DB-4BD8-B9BD-44B87D8C47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DD127C-BAFC-4CC9-9921-E12C420B6E62}" type="slidenum">
              <a:rPr lang="en-US" smtClean="0"/>
              <a:t>‹#›</a:t>
            </a:fld>
            <a:endParaRPr lang="en-US"/>
          </a:p>
        </p:txBody>
      </p:sp>
      <p:pic>
        <p:nvPicPr>
          <p:cNvPr id="8" name="Picture 7">
            <a:extLst>
              <a:ext uri="{FF2B5EF4-FFF2-40B4-BE49-F238E27FC236}">
                <a16:creationId xmlns:a16="http://schemas.microsoft.com/office/drawing/2014/main" id="{8ECFFCB6-5DD8-429B-9D56-EBADD517507D}"/>
              </a:ext>
            </a:extLst>
          </p:cNvPr>
          <p:cNvPicPr>
            <a:picLocks noChangeAspect="1"/>
          </p:cNvPicPr>
          <p:nvPr userDrawn="1"/>
        </p:nvPicPr>
        <p:blipFill>
          <a:blip r:embed="rId15"/>
          <a:stretch>
            <a:fillRect/>
          </a:stretch>
        </p:blipFill>
        <p:spPr>
          <a:xfrm>
            <a:off x="1" y="0"/>
            <a:ext cx="12192000" cy="1298561"/>
          </a:xfrm>
          <a:prstGeom prst="rect">
            <a:avLst/>
          </a:prstGeom>
        </p:spPr>
      </p:pic>
    </p:spTree>
    <p:extLst>
      <p:ext uri="{BB962C8B-B14F-4D97-AF65-F5344CB8AC3E}">
        <p14:creationId xmlns:p14="http://schemas.microsoft.com/office/powerpoint/2010/main" val="41169882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usgovernmentrevenue.com/breakdown"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www.usfederalbudget.us/federal_budget_actual"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6A93577-C6CE-3874-0812-6F02BD54D3C2}"/>
              </a:ext>
            </a:extLst>
          </p:cNvPr>
          <p:cNvSpPr/>
          <p:nvPr/>
        </p:nvSpPr>
        <p:spPr>
          <a:xfrm>
            <a:off x="4265068" y="2405904"/>
            <a:ext cx="3661864" cy="523220"/>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Talking Points</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Rectangle 4">
            <a:extLst>
              <a:ext uri="{FF2B5EF4-FFF2-40B4-BE49-F238E27FC236}">
                <a16:creationId xmlns:a16="http://schemas.microsoft.com/office/drawing/2014/main" id="{D80B61B8-047F-4817-73BB-FFE3D8AA1811}"/>
              </a:ext>
            </a:extLst>
          </p:cNvPr>
          <p:cNvSpPr/>
          <p:nvPr/>
        </p:nvSpPr>
        <p:spPr>
          <a:xfrm>
            <a:off x="477794" y="1544129"/>
            <a:ext cx="11714205" cy="954107"/>
          </a:xfrm>
          <a:prstGeom prst="rect">
            <a:avLst/>
          </a:prstGeom>
        </p:spPr>
        <p:txBody>
          <a:bodyPr wrap="square">
            <a:spAutoFit/>
          </a:bodyPr>
          <a:lstStyle/>
          <a:p>
            <a:pPr algn="ctr"/>
            <a:r>
              <a:rPr lang="en-US" sz="2800" b="1" dirty="0"/>
              <a:t>SESSION 13: REVENUES, OUTLAYS, &amp; DEBT OF THE FEDERAL GOVERNMENT AND GOVERNMENT SPENDING &amp; TAXES</a:t>
            </a:r>
          </a:p>
        </p:txBody>
      </p:sp>
      <p:sp>
        <p:nvSpPr>
          <p:cNvPr id="2" name="Rectangle 1">
            <a:extLst>
              <a:ext uri="{FF2B5EF4-FFF2-40B4-BE49-F238E27FC236}">
                <a16:creationId xmlns:a16="http://schemas.microsoft.com/office/drawing/2014/main" id="{5FD07CFF-7BD3-B137-AC9C-735F62FB1587}"/>
              </a:ext>
            </a:extLst>
          </p:cNvPr>
          <p:cNvSpPr/>
          <p:nvPr/>
        </p:nvSpPr>
        <p:spPr>
          <a:xfrm>
            <a:off x="321276" y="3236380"/>
            <a:ext cx="11796584" cy="2246769"/>
          </a:xfrm>
          <a:prstGeom prst="rect">
            <a:avLst/>
          </a:prstGeom>
        </p:spPr>
        <p:txBody>
          <a:bodyPr wrap="square">
            <a:spAutoFit/>
          </a:bodyPr>
          <a:lstStyle/>
          <a:p>
            <a:r>
              <a:rPr lang="en-US" sz="2000" i="1" dirty="0"/>
              <a:t>Revenue, Outlays, &amp; Debt of the Federal Government</a:t>
            </a:r>
          </a:p>
          <a:p>
            <a:endParaRPr lang="en-US" sz="2000" i="1" dirty="0"/>
          </a:p>
          <a:p>
            <a:r>
              <a:rPr lang="en-US" sz="2000" b="1" dirty="0"/>
              <a:t>1. </a:t>
            </a:r>
            <a:r>
              <a:rPr lang="en-US" sz="2000" dirty="0"/>
              <a:t>The typical sources of revenue for the federal government are personal income taxes, Social Security taxes, Medicare taxes, unemployment taxes, corporate income taxes, and other taxes (custom duties, excise taxes, tariffs, and so on), and borrowing. To see the previous year’s revenue, go to </a:t>
            </a:r>
            <a:r>
              <a:rPr lang="en-US" sz="2000" dirty="0">
                <a:hlinkClick r:id="rId2"/>
              </a:rPr>
              <a:t>http://www.usgovernmentrevenue.com/breakdown</a:t>
            </a:r>
            <a:r>
              <a:rPr lang="en-US" sz="2000" dirty="0"/>
              <a:t>.</a:t>
            </a:r>
          </a:p>
          <a:p>
            <a:endParaRPr lang="en-US" sz="2000" dirty="0"/>
          </a:p>
        </p:txBody>
      </p:sp>
    </p:spTree>
    <p:extLst>
      <p:ext uri="{BB962C8B-B14F-4D97-AF65-F5344CB8AC3E}">
        <p14:creationId xmlns:p14="http://schemas.microsoft.com/office/powerpoint/2010/main" val="1844053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517557" y="1420589"/>
            <a:ext cx="5715000" cy="461665"/>
          </a:xfrm>
          <a:prstGeom prst="rect">
            <a:avLst/>
          </a:prstGeom>
        </p:spPr>
        <p:txBody>
          <a:bodyPr wrap="square">
            <a:spAutoFit/>
          </a:bodyPr>
          <a:lstStyle/>
          <a:p>
            <a:r>
              <a:rPr lang="en-US" sz="2400" b="1" dirty="0">
                <a:latin typeface="Calibri" pitchFamily="34" charset="0"/>
                <a:cs typeface="Calibri" pitchFamily="34" charset="0"/>
              </a:rPr>
              <a:t>Session 13: Talking Points, Cont’d</a:t>
            </a:r>
          </a:p>
        </p:txBody>
      </p:sp>
      <p:sp>
        <p:nvSpPr>
          <p:cNvPr id="2" name="Rectangle 1"/>
          <p:cNvSpPr/>
          <p:nvPr/>
        </p:nvSpPr>
        <p:spPr>
          <a:xfrm>
            <a:off x="389238" y="2230127"/>
            <a:ext cx="6096000" cy="400110"/>
          </a:xfrm>
          <a:prstGeom prst="rect">
            <a:avLst/>
          </a:prstGeom>
        </p:spPr>
        <p:txBody>
          <a:bodyPr wrap="square">
            <a:spAutoFit/>
          </a:bodyPr>
          <a:lstStyle/>
          <a:p>
            <a:r>
              <a:rPr lang="en-US" sz="2000" i="1" dirty="0"/>
              <a:t>Revenue, Outlays, &amp; Debt of the Federal Government</a:t>
            </a:r>
          </a:p>
        </p:txBody>
      </p:sp>
      <p:sp>
        <p:nvSpPr>
          <p:cNvPr id="4" name="Rectangle 3"/>
          <p:cNvSpPr/>
          <p:nvPr/>
        </p:nvSpPr>
        <p:spPr>
          <a:xfrm>
            <a:off x="1524000" y="4592594"/>
            <a:ext cx="8382000" cy="1938992"/>
          </a:xfrm>
          <a:prstGeom prst="rect">
            <a:avLst/>
          </a:prstGeom>
        </p:spPr>
        <p:txBody>
          <a:bodyPr wrap="square">
            <a:spAutoFit/>
          </a:bodyPr>
          <a:lstStyle/>
          <a:p>
            <a:pPr marL="231775" indent="-231775"/>
            <a:r>
              <a:rPr lang="en-US" sz="2000" b="1" dirty="0"/>
              <a:t>3. </a:t>
            </a:r>
            <a:r>
              <a:rPr lang="en-US" sz="2000" dirty="0"/>
              <a:t>If government revenue is greater than its outlays, the government has a budget surplus.</a:t>
            </a:r>
          </a:p>
          <a:p>
            <a:endParaRPr lang="en-US" sz="2000" dirty="0"/>
          </a:p>
          <a:p>
            <a:r>
              <a:rPr lang="en-US" sz="2000" b="1" dirty="0"/>
              <a:t>4. </a:t>
            </a:r>
            <a:r>
              <a:rPr lang="en-US" sz="2000" dirty="0"/>
              <a:t>If government revenue is less than its outlays, the government has a budget </a:t>
            </a:r>
          </a:p>
          <a:p>
            <a:r>
              <a:rPr lang="en-US" sz="2000" dirty="0"/>
              <a:t>    deficit.</a:t>
            </a:r>
          </a:p>
          <a:p>
            <a:endParaRPr lang="en-US" sz="2000" dirty="0"/>
          </a:p>
        </p:txBody>
      </p:sp>
      <p:sp>
        <p:nvSpPr>
          <p:cNvPr id="5" name="Rectangle 4"/>
          <p:cNvSpPr/>
          <p:nvPr/>
        </p:nvSpPr>
        <p:spPr>
          <a:xfrm>
            <a:off x="1524000" y="2881184"/>
            <a:ext cx="8382000" cy="1477328"/>
          </a:xfrm>
          <a:prstGeom prst="rect">
            <a:avLst/>
          </a:prstGeom>
        </p:spPr>
        <p:txBody>
          <a:bodyPr wrap="square">
            <a:spAutoFit/>
          </a:bodyPr>
          <a:lstStyle/>
          <a:p>
            <a:r>
              <a:rPr lang="en-US" b="1" dirty="0"/>
              <a:t>2. </a:t>
            </a:r>
            <a:r>
              <a:rPr lang="en-US" dirty="0"/>
              <a:t>Typically, the main spending (outlays) of the federal government are Social Security </a:t>
            </a:r>
          </a:p>
          <a:p>
            <a:r>
              <a:rPr lang="en-US" dirty="0"/>
              <a:t>    and Medicare payments, national defense and foreign aid, social programs, physical/ </a:t>
            </a:r>
          </a:p>
          <a:p>
            <a:r>
              <a:rPr lang="en-US" dirty="0"/>
              <a:t>    human/community development, net interest on debt, law enforcement, and </a:t>
            </a:r>
          </a:p>
          <a:p>
            <a:r>
              <a:rPr lang="en-US" dirty="0"/>
              <a:t>    general government. To see the previous year’s spending, go to</a:t>
            </a:r>
          </a:p>
          <a:p>
            <a:pPr marL="231775"/>
            <a:r>
              <a:rPr lang="en-US" dirty="0">
                <a:hlinkClick r:id="rId2"/>
              </a:rPr>
              <a:t>http://www.usfederalbudget.us/federal_budget_actual</a:t>
            </a:r>
            <a:r>
              <a:rPr lang="en-US" dirty="0"/>
              <a:t>.</a:t>
            </a:r>
          </a:p>
        </p:txBody>
      </p:sp>
    </p:spTree>
    <p:extLst>
      <p:ext uri="{BB962C8B-B14F-4D97-AF65-F5344CB8AC3E}">
        <p14:creationId xmlns:p14="http://schemas.microsoft.com/office/powerpoint/2010/main" val="4267578538"/>
      </p:ext>
    </p:extLst>
  </p:cSld>
  <p:clrMapOvr>
    <a:masterClrMapping/>
  </p:clrMapOvr>
  <mc:AlternateContent xmlns:mc="http://schemas.openxmlformats.org/markup-compatibility/2006">
    <mc:Choice xmlns:p14="http://schemas.microsoft.com/office/powerpoint/2010/main" Requires="p14">
      <p:transition spd="slow" p14:dur="2000" advTm="6000"/>
    </mc:Choice>
    <mc:Fallback>
      <p:transition spd="slow" advTm="6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672016" y="1332471"/>
            <a:ext cx="5943600" cy="461665"/>
          </a:xfrm>
          <a:prstGeom prst="rect">
            <a:avLst/>
          </a:prstGeom>
        </p:spPr>
        <p:txBody>
          <a:bodyPr wrap="square">
            <a:spAutoFit/>
          </a:bodyPr>
          <a:lstStyle/>
          <a:p>
            <a:r>
              <a:rPr lang="en-US" sz="2400" b="1" dirty="0">
                <a:latin typeface="Calibri" pitchFamily="34" charset="0"/>
                <a:cs typeface="Calibri" pitchFamily="34" charset="0"/>
              </a:rPr>
              <a:t>Session 13: Talking Points, Cont’d</a:t>
            </a:r>
          </a:p>
        </p:txBody>
      </p:sp>
      <p:sp>
        <p:nvSpPr>
          <p:cNvPr id="4" name="Rectangle 3"/>
          <p:cNvSpPr/>
          <p:nvPr/>
        </p:nvSpPr>
        <p:spPr>
          <a:xfrm>
            <a:off x="265671" y="1976267"/>
            <a:ext cx="6553200" cy="400110"/>
          </a:xfrm>
          <a:prstGeom prst="rect">
            <a:avLst/>
          </a:prstGeom>
        </p:spPr>
        <p:txBody>
          <a:bodyPr wrap="square">
            <a:spAutoFit/>
          </a:bodyPr>
          <a:lstStyle/>
          <a:p>
            <a:r>
              <a:rPr lang="en-US" sz="2000" i="1" dirty="0"/>
              <a:t>Revenue, Outlays, &amp; Debt of the Federal Government</a:t>
            </a:r>
          </a:p>
        </p:txBody>
      </p:sp>
      <p:sp>
        <p:nvSpPr>
          <p:cNvPr id="5" name="Rectangle 4"/>
          <p:cNvSpPr/>
          <p:nvPr/>
        </p:nvSpPr>
        <p:spPr>
          <a:xfrm>
            <a:off x="642551" y="4173972"/>
            <a:ext cx="11088130" cy="1631216"/>
          </a:xfrm>
          <a:prstGeom prst="rect">
            <a:avLst/>
          </a:prstGeom>
        </p:spPr>
        <p:txBody>
          <a:bodyPr wrap="square">
            <a:spAutoFit/>
          </a:bodyPr>
          <a:lstStyle/>
          <a:p>
            <a:r>
              <a:rPr lang="en-US" sz="2000" b="1" dirty="0"/>
              <a:t>7. </a:t>
            </a:r>
            <a:r>
              <a:rPr lang="en-US" sz="2000" dirty="0"/>
              <a:t>The main historical causes for accumulated public debt have been</a:t>
            </a:r>
          </a:p>
          <a:p>
            <a:pPr lvl="1"/>
            <a:r>
              <a:rPr lang="en-US" sz="2000" dirty="0"/>
              <a:t>a. wars,</a:t>
            </a:r>
          </a:p>
          <a:p>
            <a:pPr lvl="1"/>
            <a:r>
              <a:rPr lang="en-US" sz="2000" dirty="0"/>
              <a:t>b. unanticipated downturns in the economy (recessions),</a:t>
            </a:r>
          </a:p>
          <a:p>
            <a:pPr lvl="1"/>
            <a:r>
              <a:rPr lang="en-US" sz="2000" dirty="0"/>
              <a:t>c. tax cuts with no offsetting cuts in outlays, and</a:t>
            </a:r>
          </a:p>
          <a:p>
            <a:pPr lvl="1"/>
            <a:r>
              <a:rPr lang="en-US" sz="2000" dirty="0"/>
              <a:t>d. increases in outlays with no offsetting increases in revenues</a:t>
            </a:r>
          </a:p>
        </p:txBody>
      </p:sp>
      <p:sp>
        <p:nvSpPr>
          <p:cNvPr id="7" name="Rectangle 6"/>
          <p:cNvSpPr/>
          <p:nvPr/>
        </p:nvSpPr>
        <p:spPr>
          <a:xfrm>
            <a:off x="642551" y="2613455"/>
            <a:ext cx="8305800" cy="1323439"/>
          </a:xfrm>
          <a:prstGeom prst="rect">
            <a:avLst/>
          </a:prstGeom>
        </p:spPr>
        <p:txBody>
          <a:bodyPr wrap="square">
            <a:spAutoFit/>
          </a:bodyPr>
          <a:lstStyle/>
          <a:p>
            <a:r>
              <a:rPr lang="en-US" sz="2000" b="1" dirty="0"/>
              <a:t>5. </a:t>
            </a:r>
            <a:r>
              <a:rPr lang="en-US" sz="2000" dirty="0"/>
              <a:t>If the government has a deficit, it must borrow funds (i.e., increase its debt).</a:t>
            </a:r>
          </a:p>
          <a:p>
            <a:endParaRPr lang="en-US" sz="2000" dirty="0"/>
          </a:p>
          <a:p>
            <a:r>
              <a:rPr lang="en-US" sz="2000" b="1" dirty="0"/>
              <a:t>6. </a:t>
            </a:r>
            <a:r>
              <a:rPr lang="en-US" sz="2000" dirty="0"/>
              <a:t>The debt of the federal government (public debt) is the total amount owed </a:t>
            </a:r>
          </a:p>
          <a:p>
            <a:r>
              <a:rPr lang="en-US" sz="2000" dirty="0"/>
              <a:t>     by the federal government as a result of its current and past borrowing.</a:t>
            </a:r>
            <a:endParaRPr lang="en-US" dirty="0"/>
          </a:p>
        </p:txBody>
      </p:sp>
    </p:spTree>
    <p:extLst>
      <p:ext uri="{BB962C8B-B14F-4D97-AF65-F5344CB8AC3E}">
        <p14:creationId xmlns:p14="http://schemas.microsoft.com/office/powerpoint/2010/main" val="3659764626"/>
      </p:ext>
    </p:extLst>
  </p:cSld>
  <p:clrMapOvr>
    <a:masterClrMapping/>
  </p:clrMapOvr>
  <mc:AlternateContent xmlns:mc="http://schemas.openxmlformats.org/markup-compatibility/2006">
    <mc:Choice xmlns:p14="http://schemas.microsoft.com/office/powerpoint/2010/main" Requires="p14">
      <p:transition spd="slow" p14:dur="2000" advTm="6000"/>
    </mc:Choice>
    <mc:Fallback>
      <p:transition spd="slow" advTm="6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507259" y="1546655"/>
            <a:ext cx="5943600" cy="461665"/>
          </a:xfrm>
          <a:prstGeom prst="rect">
            <a:avLst/>
          </a:prstGeom>
        </p:spPr>
        <p:txBody>
          <a:bodyPr wrap="square">
            <a:spAutoFit/>
          </a:bodyPr>
          <a:lstStyle/>
          <a:p>
            <a:r>
              <a:rPr lang="en-US" sz="2400" b="1" dirty="0">
                <a:latin typeface="Calibri" pitchFamily="34" charset="0"/>
                <a:cs typeface="Calibri" pitchFamily="34" charset="0"/>
              </a:rPr>
              <a:t>Session 13: Talking Points, Cont’d</a:t>
            </a:r>
          </a:p>
        </p:txBody>
      </p:sp>
      <p:sp>
        <p:nvSpPr>
          <p:cNvPr id="4" name="Rectangle 3"/>
          <p:cNvSpPr/>
          <p:nvPr/>
        </p:nvSpPr>
        <p:spPr>
          <a:xfrm>
            <a:off x="166816" y="2380621"/>
            <a:ext cx="6553200" cy="400110"/>
          </a:xfrm>
          <a:prstGeom prst="rect">
            <a:avLst/>
          </a:prstGeom>
        </p:spPr>
        <p:txBody>
          <a:bodyPr wrap="square">
            <a:spAutoFit/>
          </a:bodyPr>
          <a:lstStyle/>
          <a:p>
            <a:r>
              <a:rPr lang="en-US" sz="2000" i="1" dirty="0"/>
              <a:t>Revenue, Outlays, &amp; Debt of the Federal Government</a:t>
            </a:r>
          </a:p>
        </p:txBody>
      </p:sp>
      <p:sp>
        <p:nvSpPr>
          <p:cNvPr id="2" name="Rectangle 1"/>
          <p:cNvSpPr/>
          <p:nvPr/>
        </p:nvSpPr>
        <p:spPr>
          <a:xfrm>
            <a:off x="541268" y="3153033"/>
            <a:ext cx="10934040" cy="2246769"/>
          </a:xfrm>
          <a:prstGeom prst="rect">
            <a:avLst/>
          </a:prstGeom>
        </p:spPr>
        <p:txBody>
          <a:bodyPr wrap="square">
            <a:spAutoFit/>
          </a:bodyPr>
          <a:lstStyle/>
          <a:p>
            <a:pPr marL="231775" indent="-231775"/>
            <a:r>
              <a:rPr lang="en-US" sz="2000" b="1" dirty="0"/>
              <a:t>8. </a:t>
            </a:r>
            <a:r>
              <a:rPr lang="en-US" sz="2000" dirty="0"/>
              <a:t>Foreign investors hold just less than one-third of U.S. public debt, which represents a loss of wealth as interest payments leave the country.</a:t>
            </a:r>
          </a:p>
          <a:p>
            <a:endParaRPr lang="en-US" sz="2000" dirty="0"/>
          </a:p>
          <a:p>
            <a:pPr marL="231775" indent="-231775"/>
            <a:r>
              <a:rPr lang="en-US" sz="2000" b="1" dirty="0"/>
              <a:t>9. </a:t>
            </a:r>
            <a:r>
              <a:rPr lang="en-US" sz="2000" dirty="0"/>
              <a:t>For every debt in an economy, someone else has a credit—an IOU—a valuable asset.</a:t>
            </a:r>
          </a:p>
          <a:p>
            <a:endParaRPr lang="en-US" sz="2000" dirty="0"/>
          </a:p>
          <a:p>
            <a:pPr marL="231775" indent="-231775"/>
            <a:r>
              <a:rPr lang="en-US" sz="2000" b="1" dirty="0"/>
              <a:t>10. </a:t>
            </a:r>
            <a:r>
              <a:rPr lang="en-US" sz="2000" dirty="0"/>
              <a:t>If a borrower defaults—that is, is unable to pay their loan—the lender loses wealth (the IOU becomes worthless).</a:t>
            </a:r>
          </a:p>
        </p:txBody>
      </p:sp>
    </p:spTree>
    <p:extLst>
      <p:ext uri="{BB962C8B-B14F-4D97-AF65-F5344CB8AC3E}">
        <p14:creationId xmlns:p14="http://schemas.microsoft.com/office/powerpoint/2010/main" val="3503516502"/>
      </p:ext>
    </p:extLst>
  </p:cSld>
  <p:clrMapOvr>
    <a:masterClrMapping/>
  </p:clrMapOvr>
  <mc:AlternateContent xmlns:mc="http://schemas.openxmlformats.org/markup-compatibility/2006">
    <mc:Choice xmlns:p14="http://schemas.microsoft.com/office/powerpoint/2010/main" Requires="p14">
      <p:transition spd="slow" p14:dur="2000" advTm="6000"/>
    </mc:Choice>
    <mc:Fallback>
      <p:transition spd="slow" advTm="6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98747" y="700858"/>
            <a:ext cx="4994509" cy="400110"/>
          </a:xfrm>
          <a:prstGeom prst="rect">
            <a:avLst/>
          </a:prstGeom>
        </p:spPr>
        <p:txBody>
          <a:bodyPr wrap="none">
            <a:spAutoFit/>
          </a:bodyPr>
          <a:lstStyle/>
          <a:p>
            <a:pPr algn="ctr"/>
            <a:r>
              <a:rPr lang="en-US" sz="2000" b="1"/>
              <a:t>Visual 13A: </a:t>
            </a:r>
            <a:r>
              <a:rPr lang="en-US" sz="2000" b="1" dirty="0"/>
              <a:t>A Brief History of U.S. Public Debt</a:t>
            </a:r>
            <a:endParaRPr lang="en-US" sz="2000" dirty="0"/>
          </a:p>
        </p:txBody>
      </p:sp>
      <p:pic>
        <p:nvPicPr>
          <p:cNvPr id="3" name="Picture 2"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34877" y="1391808"/>
            <a:ext cx="5083047" cy="5466192"/>
          </a:xfrm>
          <a:prstGeom prst="rect">
            <a:avLst/>
          </a:prstGeom>
        </p:spPr>
      </p:pic>
    </p:spTree>
    <p:extLst>
      <p:ext uri="{BB962C8B-B14F-4D97-AF65-F5344CB8AC3E}">
        <p14:creationId xmlns:p14="http://schemas.microsoft.com/office/powerpoint/2010/main" val="3573903884"/>
      </p:ext>
    </p:extLst>
  </p:cSld>
  <p:clrMapOvr>
    <a:masterClrMapping/>
  </p:clrMapOvr>
  <mc:AlternateContent xmlns:mc="http://schemas.openxmlformats.org/markup-compatibility/2006">
    <mc:Choice xmlns:p14="http://schemas.microsoft.com/office/powerpoint/2010/main" Requires="p14">
      <p:transition spd="slow" p14:dur="2000" advTm="6000"/>
    </mc:Choice>
    <mc:Fallback>
      <p:transition spd="slow" advTm="6000"/>
    </mc:Fallback>
  </mc:AlternateContent>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456</Words>
  <Application>Microsoft Office PowerPoint</Application>
  <PresentationFormat>Widescreen</PresentationFormat>
  <Paragraphs>35</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Times</vt:lpstr>
      <vt:lpstr>1_Office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Geiger, Amanda</dc:creator>
  <cp:lastModifiedBy>Geiger, Amanda</cp:lastModifiedBy>
  <cp:revision>2</cp:revision>
  <dcterms:created xsi:type="dcterms:W3CDTF">2023-11-21T16:12:54Z</dcterms:created>
  <dcterms:modified xsi:type="dcterms:W3CDTF">2023-11-21T16:19:41Z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5269c60-0483-4c57-9e8c-3779d6900235_Enabled">
    <vt:lpwstr>true</vt:lpwstr>
  </property>
  <property fmtid="{D5CDD505-2E9C-101B-9397-08002B2CF9AE}" pid="3" name="MSIP_Label_65269c60-0483-4c57-9e8c-3779d6900235_SetDate">
    <vt:lpwstr>2023-11-21T16:13:26Z</vt:lpwstr>
  </property>
  <property fmtid="{D5CDD505-2E9C-101B-9397-08002B2CF9AE}" pid="4" name="MSIP_Label_65269c60-0483-4c57-9e8c-3779d6900235_Method">
    <vt:lpwstr>Privileged</vt:lpwstr>
  </property>
  <property fmtid="{D5CDD505-2E9C-101B-9397-08002B2CF9AE}" pid="5" name="MSIP_Label_65269c60-0483-4c57-9e8c-3779d6900235_Name">
    <vt:lpwstr>65269c60-0483-4c57-9e8c-3779d6900235</vt:lpwstr>
  </property>
  <property fmtid="{D5CDD505-2E9C-101B-9397-08002B2CF9AE}" pid="6" name="MSIP_Label_65269c60-0483-4c57-9e8c-3779d6900235_SiteId">
    <vt:lpwstr>b397c653-5b19-463f-b9fc-af658ded9128</vt:lpwstr>
  </property>
  <property fmtid="{D5CDD505-2E9C-101B-9397-08002B2CF9AE}" pid="7" name="MSIP_Label_65269c60-0483-4c57-9e8c-3779d6900235_ActionId">
    <vt:lpwstr>53ffd8a1-cb29-4119-9930-dcc43c5086f4</vt:lpwstr>
  </property>
  <property fmtid="{D5CDD505-2E9C-101B-9397-08002B2CF9AE}" pid="8" name="MSIP_Label_65269c60-0483-4c57-9e8c-3779d6900235_ContentBits">
    <vt:lpwstr>0</vt:lpwstr>
  </property>
</Properties>
</file>