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6DB857-74EC-4E47-92F9-2D4C596F142F}" v="1" dt="2023-11-21T16:11:15.4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93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3517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2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9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5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3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9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2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7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69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A93577-C6CE-3874-0812-6F02BD54D3C2}"/>
              </a:ext>
            </a:extLst>
          </p:cNvPr>
          <p:cNvSpPr/>
          <p:nvPr/>
        </p:nvSpPr>
        <p:spPr>
          <a:xfrm>
            <a:off x="4265068" y="2405904"/>
            <a:ext cx="36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Talking Points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0B61B8-047F-4817-73BB-FFE3D8AA1811}"/>
              </a:ext>
            </a:extLst>
          </p:cNvPr>
          <p:cNvSpPr/>
          <p:nvPr/>
        </p:nvSpPr>
        <p:spPr>
          <a:xfrm>
            <a:off x="2822196" y="1556857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 12: Fiscal Policy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BE490A-F45E-F620-C181-B6AE8C2FC9A0}"/>
              </a:ext>
            </a:extLst>
          </p:cNvPr>
          <p:cNvSpPr/>
          <p:nvPr/>
        </p:nvSpPr>
        <p:spPr>
          <a:xfrm>
            <a:off x="657128" y="3005295"/>
            <a:ext cx="109930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Fiscal Policy</a:t>
            </a:r>
          </a:p>
          <a:p>
            <a:endParaRPr lang="en-US" sz="1400" i="1" dirty="0"/>
          </a:p>
          <a:p>
            <a:pPr marL="231775" indent="-231775"/>
            <a:r>
              <a:rPr lang="en-US" sz="2000" b="1" dirty="0"/>
              <a:t>1. </a:t>
            </a:r>
            <a:r>
              <a:rPr lang="en-US" sz="2000" dirty="0"/>
              <a:t>Fiscal policy involves actions of the federal government—the administration and Congress—to set government spending and tax rates in an effort to affect the economy.</a:t>
            </a:r>
          </a:p>
          <a:p>
            <a:endParaRPr lang="en-US" sz="1400" dirty="0"/>
          </a:p>
          <a:p>
            <a:pPr marL="231775" indent="-231775"/>
            <a:r>
              <a:rPr lang="en-US" sz="2000" b="1" dirty="0"/>
              <a:t>2. </a:t>
            </a:r>
            <a:r>
              <a:rPr lang="en-US" sz="2000" dirty="0"/>
              <a:t>Expansionary policies, such as increases in government spending and/or decreases in taxes, in theory are thought to increase overall demand for goods and services. These actions move the budget toward a deficit. Congress and the president might use expansionary policies during a recession.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84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334C17-BB8F-0EDF-D56F-2EF7C910A07D}"/>
              </a:ext>
            </a:extLst>
          </p:cNvPr>
          <p:cNvSpPr txBox="1"/>
          <p:nvPr/>
        </p:nvSpPr>
        <p:spPr>
          <a:xfrm>
            <a:off x="700217" y="2413337"/>
            <a:ext cx="1107165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1775" indent="-231775"/>
            <a:r>
              <a:rPr lang="en-US" sz="1800" b="1" dirty="0"/>
              <a:t>3. </a:t>
            </a:r>
            <a:r>
              <a:rPr lang="en-US" sz="1800" dirty="0"/>
              <a:t>Contractionary policies, such as decreases in government spending and/or increases in taxes, in theory are thought to decrease overall demand for goods and services. These actions move the budget position toward a surplus. Contractionary policies are rarely used.</a:t>
            </a:r>
          </a:p>
          <a:p>
            <a:endParaRPr lang="en-US" sz="1800" dirty="0"/>
          </a:p>
          <a:p>
            <a:pPr marL="231775" indent="-231775"/>
            <a:r>
              <a:rPr lang="en-US" sz="1800" b="1" dirty="0"/>
              <a:t>4. </a:t>
            </a:r>
            <a:r>
              <a:rPr lang="en-US" sz="1800" dirty="0"/>
              <a:t>If the government runs a deficit, it borrows to cover the deficit spending. This borrowing increases the demand for loanable funds. An increase in the demand for loans could increase interest rates and “crowd out” (reduce/replace) private investment spending. Crowding out tends to lower overall demand.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D0DD35-1CA9-ECEB-DE81-5102341F88FC}"/>
              </a:ext>
            </a:extLst>
          </p:cNvPr>
          <p:cNvSpPr/>
          <p:nvPr/>
        </p:nvSpPr>
        <p:spPr>
          <a:xfrm>
            <a:off x="3536186" y="1577234"/>
            <a:ext cx="495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12: Talking Points, Cont’d</a:t>
            </a:r>
          </a:p>
        </p:txBody>
      </p:sp>
    </p:spTree>
    <p:extLst>
      <p:ext uri="{BB962C8B-B14F-4D97-AF65-F5344CB8AC3E}">
        <p14:creationId xmlns:p14="http://schemas.microsoft.com/office/powerpoint/2010/main" val="17461560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2</cp:revision>
  <dcterms:created xsi:type="dcterms:W3CDTF">2023-11-21T16:07:40Z</dcterms:created>
  <dcterms:modified xsi:type="dcterms:W3CDTF">2023-11-21T16:11:23Z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2023-11-21T16:08:03Z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d4dfb185-086f-462b-8b6e-8894f0ef8255</vt:lpwstr>
  </property>
  <property fmtid="{D5CDD505-2E9C-101B-9397-08002B2CF9AE}" pid="8" name="MSIP_Label_65269c60-0483-4c57-9e8c-3779d6900235_ContentBits">
    <vt:lpwstr>0</vt:lpwstr>
  </property>
</Properties>
</file>