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64" r:id="rId8"/>
    <p:sldId id="265" r:id="rId9"/>
    <p:sldId id="266"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E3A0B7-B8F3-47AD-B368-413B59D6B481}" v="13" dt="2023-11-21T16:12:33.2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0" autoAdjust="0"/>
    <p:restoredTop sz="94660"/>
  </p:normalViewPr>
  <p:slideViewPr>
    <p:cSldViewPr snapToGrid="0">
      <p:cViewPr varScale="1">
        <p:scale>
          <a:sx n="116" d="100"/>
          <a:sy n="116" d="100"/>
        </p:scale>
        <p:origin x="102"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13674-2E95-4399-9130-0DE3CAA28800}"/>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24AABA9-6955-41E4-A0BC-820D6E490C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9" name="Picture 8">
            <a:extLst>
              <a:ext uri="{FF2B5EF4-FFF2-40B4-BE49-F238E27FC236}">
                <a16:creationId xmlns:a16="http://schemas.microsoft.com/office/drawing/2014/main" id="{DABCDE60-5419-4C17-A3BB-07716004D2F1}"/>
              </a:ext>
            </a:extLst>
          </p:cNvPr>
          <p:cNvPicPr>
            <a:picLocks noChangeAspect="1"/>
          </p:cNvPicPr>
          <p:nvPr userDrawn="1"/>
        </p:nvPicPr>
        <p:blipFill>
          <a:blip r:embed="rId2"/>
          <a:stretch>
            <a:fillRect/>
          </a:stretch>
        </p:blipFill>
        <p:spPr>
          <a:xfrm>
            <a:off x="2571750" y="1695451"/>
            <a:ext cx="2476500" cy="2714625"/>
          </a:xfrm>
          <a:prstGeom prst="rect">
            <a:avLst/>
          </a:prstGeom>
        </p:spPr>
      </p:pic>
    </p:spTree>
    <p:extLst>
      <p:ext uri="{BB962C8B-B14F-4D97-AF65-F5344CB8AC3E}">
        <p14:creationId xmlns:p14="http://schemas.microsoft.com/office/powerpoint/2010/main" val="3121694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83C65-DC31-428C-8242-DEBD55C29E5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C99F529-D393-4976-BEFD-5245A72D22A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E61389-AC65-441F-AC33-49C4207792BD}"/>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5" name="Footer Placeholder 4">
            <a:extLst>
              <a:ext uri="{FF2B5EF4-FFF2-40B4-BE49-F238E27FC236}">
                <a16:creationId xmlns:a16="http://schemas.microsoft.com/office/drawing/2014/main" id="{FF3A3C7A-60B5-4D5E-BA0F-52B89EF35A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BD1A02-57E0-4521-BE12-5D2A4903AAE2}"/>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2966110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2A2E6F-CACD-4F5C-8AB3-4A196200491C}"/>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7CDE81-2270-4040-853F-E48B9C680F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FD0989-35DD-42B9-837E-B0A25B37D559}"/>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5" name="Footer Placeholder 4">
            <a:extLst>
              <a:ext uri="{FF2B5EF4-FFF2-40B4-BE49-F238E27FC236}">
                <a16:creationId xmlns:a16="http://schemas.microsoft.com/office/drawing/2014/main" id="{B0919C5A-67E1-4E07-9BE3-A7CD0B0F3C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2855B0-2845-40E1-A1C8-D7C264F53761}"/>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26378890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ection Divider">
    <p:spTree>
      <p:nvGrpSpPr>
        <p:cNvPr id="1" name=""/>
        <p:cNvGrpSpPr/>
        <p:nvPr/>
      </p:nvGrpSpPr>
      <p:grpSpPr>
        <a:xfrm>
          <a:off x="0" y="0"/>
          <a:ext cx="0" cy="0"/>
          <a:chOff x="0" y="0"/>
          <a:chExt cx="0" cy="0"/>
        </a:xfrm>
      </p:grpSpPr>
      <p:sp>
        <p:nvSpPr>
          <p:cNvPr id="4" name="Rectangle 8"/>
          <p:cNvSpPr>
            <a:spLocks noChangeArrowheads="1"/>
          </p:cNvSpPr>
          <p:nvPr/>
        </p:nvSpPr>
        <p:spPr bwMode="auto">
          <a:xfrm>
            <a:off x="31751" y="87471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5" name="Rectangle 11"/>
          <p:cNvSpPr>
            <a:spLocks noChangeArrowheads="1"/>
          </p:cNvSpPr>
          <p:nvPr/>
        </p:nvSpPr>
        <p:spPr bwMode="auto">
          <a:xfrm>
            <a:off x="-704851" y="-539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6" name="Rectangle 12"/>
          <p:cNvSpPr>
            <a:spLocks noChangeArrowheads="1"/>
          </p:cNvSpPr>
          <p:nvPr/>
        </p:nvSpPr>
        <p:spPr bwMode="auto">
          <a:xfrm>
            <a:off x="3484034" y="-24161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7" name="Rectangle 13"/>
          <p:cNvSpPr>
            <a:spLocks noChangeArrowheads="1"/>
          </p:cNvSpPr>
          <p:nvPr/>
        </p:nvSpPr>
        <p:spPr bwMode="auto">
          <a:xfrm>
            <a:off x="7073900" y="-23780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8" name="Rectangle 20"/>
          <p:cNvSpPr>
            <a:spLocks noChangeArrowheads="1"/>
          </p:cNvSpPr>
          <p:nvPr userDrawn="1"/>
        </p:nvSpPr>
        <p:spPr bwMode="auto">
          <a:xfrm>
            <a:off x="12075584" y="269716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18" name="Text Placeholder 17"/>
          <p:cNvSpPr>
            <a:spLocks noGrp="1"/>
          </p:cNvSpPr>
          <p:nvPr>
            <p:ph type="body" sz="quarter" idx="11"/>
          </p:nvPr>
        </p:nvSpPr>
        <p:spPr>
          <a:xfrm>
            <a:off x="711200" y="3159944"/>
            <a:ext cx="10769600" cy="1793056"/>
          </a:xfrm>
        </p:spPr>
        <p:txBody>
          <a:bodyPr/>
          <a:lstStyle>
            <a:lvl1pPr marL="0" indent="0" algn="ctr">
              <a:buNone/>
              <a:defRPr sz="4800" b="1" spc="-200">
                <a:solidFill>
                  <a:srgbClr val="C07C1A"/>
                </a:solidFill>
              </a:defRPr>
            </a:lvl1pPr>
          </a:lstStyle>
          <a:p>
            <a:pPr lvl="0"/>
            <a:r>
              <a:rPr lang="en-US"/>
              <a:t>Click to edit Master text styles</a:t>
            </a:r>
          </a:p>
        </p:txBody>
      </p:sp>
    </p:spTree>
    <p:extLst>
      <p:ext uri="{BB962C8B-B14F-4D97-AF65-F5344CB8AC3E}">
        <p14:creationId xmlns:p14="http://schemas.microsoft.com/office/powerpoint/2010/main" val="8814352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5" name="Rectangle 14"/>
          <p:cNvSpPr/>
          <p:nvPr userDrawn="1"/>
        </p:nvSpPr>
        <p:spPr>
          <a:xfrm>
            <a:off x="0" y="6096001"/>
            <a:ext cx="12192000" cy="77739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5" name="Rectangle 8"/>
          <p:cNvSpPr>
            <a:spLocks noChangeArrowheads="1"/>
          </p:cNvSpPr>
          <p:nvPr/>
        </p:nvSpPr>
        <p:spPr bwMode="auto">
          <a:xfrm>
            <a:off x="31751" y="87471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7" name="Rectangle 10"/>
          <p:cNvSpPr>
            <a:spLocks noChangeArrowheads="1"/>
          </p:cNvSpPr>
          <p:nvPr/>
        </p:nvSpPr>
        <p:spPr bwMode="auto">
          <a:xfrm>
            <a:off x="3484034" y="-24161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8" name="Rectangle 11"/>
          <p:cNvSpPr>
            <a:spLocks noChangeArrowheads="1"/>
          </p:cNvSpPr>
          <p:nvPr/>
        </p:nvSpPr>
        <p:spPr bwMode="auto">
          <a:xfrm>
            <a:off x="7073900" y="-23780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9" name="Rectangle 13"/>
          <p:cNvSpPr>
            <a:spLocks noChangeArrowheads="1"/>
          </p:cNvSpPr>
          <p:nvPr userDrawn="1"/>
        </p:nvSpPr>
        <p:spPr bwMode="auto">
          <a:xfrm>
            <a:off x="-996951" y="376240"/>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4099" name="Rectangle 3"/>
          <p:cNvSpPr>
            <a:spLocks noGrp="1" noChangeArrowheads="1"/>
          </p:cNvSpPr>
          <p:nvPr>
            <p:ph type="ctrTitle" hasCustomPrompt="1"/>
          </p:nvPr>
        </p:nvSpPr>
        <p:spPr>
          <a:xfrm>
            <a:off x="2133600" y="2413000"/>
            <a:ext cx="8737600" cy="2870200"/>
          </a:xfrm>
        </p:spPr>
        <p:txBody>
          <a:bodyPr/>
          <a:lstStyle>
            <a:lvl1pPr algn="l">
              <a:defRPr sz="4800" b="1">
                <a:solidFill>
                  <a:srgbClr val="021C6E"/>
                </a:solidFill>
              </a:defRPr>
            </a:lvl1pPr>
          </a:lstStyle>
          <a:p>
            <a:r>
              <a:rPr lang="en-US" dirty="0"/>
              <a:t>Title</a:t>
            </a:r>
          </a:p>
        </p:txBody>
      </p:sp>
      <p:sp>
        <p:nvSpPr>
          <p:cNvPr id="13" name="Text Placeholder 12"/>
          <p:cNvSpPr>
            <a:spLocks noGrp="1"/>
          </p:cNvSpPr>
          <p:nvPr>
            <p:ph type="body" sz="quarter" idx="10"/>
          </p:nvPr>
        </p:nvSpPr>
        <p:spPr>
          <a:xfrm>
            <a:off x="2133600" y="5359401"/>
            <a:ext cx="8737600" cy="914399"/>
          </a:xfrm>
        </p:spPr>
        <p:txBody>
          <a:bodyPr/>
          <a:lstStyle>
            <a:lvl1pPr marL="0" indent="0">
              <a:lnSpc>
                <a:spcPct val="90000"/>
              </a:lnSpc>
              <a:buNone/>
              <a:defRPr sz="2667" baseline="0">
                <a:solidFill>
                  <a:srgbClr val="606060"/>
                </a:solidFill>
              </a:defRPr>
            </a:lvl1pPr>
            <a:lvl2pPr marL="609585" indent="0">
              <a:buNone/>
              <a:defRPr/>
            </a:lvl2pPr>
          </a:lstStyle>
          <a:p>
            <a:pPr lvl="0"/>
            <a:r>
              <a:rPr lang="en-US"/>
              <a:t>Click to edit Master text styles</a:t>
            </a:r>
          </a:p>
        </p:txBody>
      </p:sp>
      <p:sp>
        <p:nvSpPr>
          <p:cNvPr id="3" name="Rectangle 2"/>
          <p:cNvSpPr/>
          <p:nvPr userDrawn="1"/>
        </p:nvSpPr>
        <p:spPr bwMode="auto">
          <a:xfrm>
            <a:off x="0" y="0"/>
            <a:ext cx="12192000" cy="1397000"/>
          </a:xfrm>
          <a:prstGeom prst="rect">
            <a:avLst/>
          </a:prstGeom>
          <a:solidFill>
            <a:srgbClr val="02245A"/>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marL="0" marR="0" indent="0" algn="l" defTabSz="121917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pitchFamily="-65" charset="0"/>
            </a:endParaRPr>
          </a:p>
        </p:txBody>
      </p:sp>
      <p:pic>
        <p:nvPicPr>
          <p:cNvPr id="11" name="Picture 10">
            <a:extLst>
              <a:ext uri="{FF2B5EF4-FFF2-40B4-BE49-F238E27FC236}">
                <a16:creationId xmlns:a16="http://schemas.microsoft.com/office/drawing/2014/main" id="{2C220FC9-5F76-DE47-8977-C926F8A0477F}"/>
              </a:ext>
            </a:extLst>
          </p:cNvPr>
          <p:cNvPicPr>
            <a:picLocks noChangeAspect="1"/>
          </p:cNvPicPr>
          <p:nvPr userDrawn="1"/>
        </p:nvPicPr>
        <p:blipFill>
          <a:blip r:embed="rId2"/>
          <a:stretch>
            <a:fillRect/>
          </a:stretch>
        </p:blipFill>
        <p:spPr>
          <a:xfrm>
            <a:off x="309723" y="237836"/>
            <a:ext cx="5887877" cy="925429"/>
          </a:xfrm>
          <a:prstGeom prst="rect">
            <a:avLst/>
          </a:prstGeom>
        </p:spPr>
      </p:pic>
    </p:spTree>
    <p:extLst>
      <p:ext uri="{BB962C8B-B14F-4D97-AF65-F5344CB8AC3E}">
        <p14:creationId xmlns:p14="http://schemas.microsoft.com/office/powerpoint/2010/main" val="3302712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0579D-CEF8-4FDA-BB36-D04FF7AF5186}"/>
              </a:ext>
            </a:extLst>
          </p:cNvPr>
          <p:cNvSpPr>
            <a:spLocks noGrp="1"/>
          </p:cNvSpPr>
          <p:nvPr>
            <p:ph type="title"/>
          </p:nvPr>
        </p:nvSpPr>
        <p:spPr>
          <a:xfrm>
            <a:off x="838200" y="365125"/>
            <a:ext cx="10515600" cy="1325563"/>
          </a:xfrm>
          <a:prstGeom prst="rect">
            <a:avLst/>
          </a:prstGeo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FC420F2E-9840-4936-A424-A2E0C0435B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FD632F-340D-41AF-AF95-A6787358A6E9}"/>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5" name="Footer Placeholder 4">
            <a:extLst>
              <a:ext uri="{FF2B5EF4-FFF2-40B4-BE49-F238E27FC236}">
                <a16:creationId xmlns:a16="http://schemas.microsoft.com/office/drawing/2014/main" id="{24A163AE-76B0-4FB6-8337-EA8EA29FB1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96CEB8-2BD3-40AE-BF3E-FD953EF19E4C}"/>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1946386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15671-E67C-49F3-AF60-9499A54C8C26}"/>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54C5B46-1E66-4CD1-AA54-59897C8CFD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CD7671-0CF8-466E-BE34-511B5F7F797F}"/>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5" name="Footer Placeholder 4">
            <a:extLst>
              <a:ext uri="{FF2B5EF4-FFF2-40B4-BE49-F238E27FC236}">
                <a16:creationId xmlns:a16="http://schemas.microsoft.com/office/drawing/2014/main" id="{2315EC25-D8DC-46A7-950C-A550651806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31C9A0-BA45-47B1-BF2D-3BFB52D70083}"/>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3644722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1A33F-5B25-49BD-B2C8-11DD6DC82E4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04EBABD2-4A72-491B-8790-BA6252CAF7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8CB9952-1613-4850-BDB9-EF10DCD2AB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38BC6F-44C5-4FA3-BC71-ECDFE6278216}"/>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6" name="Footer Placeholder 5">
            <a:extLst>
              <a:ext uri="{FF2B5EF4-FFF2-40B4-BE49-F238E27FC236}">
                <a16:creationId xmlns:a16="http://schemas.microsoft.com/office/drawing/2014/main" id="{DEA62C9B-0701-49C4-B87B-03F9B828C0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81E24F-3D43-40A1-8705-2DDB7D595963}"/>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126280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EAF24-48BF-40C1-B1E4-19B4139C640A}"/>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78091A1E-CF50-4D4A-840C-AE40D82DAE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F599FF-A9DB-49DC-8F20-8DC4ACBB5BD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B90954C-DE30-4D75-9E0D-DD34A35ACD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BFD128-F926-45C5-BC36-8F5B7336075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C018A6-75B1-4366-A92D-BB1741C1BD7E}"/>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8" name="Footer Placeholder 7">
            <a:extLst>
              <a:ext uri="{FF2B5EF4-FFF2-40B4-BE49-F238E27FC236}">
                <a16:creationId xmlns:a16="http://schemas.microsoft.com/office/drawing/2014/main" id="{C4BDD6AA-17B3-4C8A-A4B8-4157EFE9E9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71C44DB-F312-4627-B92C-EE9198889756}"/>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3395602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C7442-71A5-4053-9528-6B9F5B7C07F1}"/>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C4615259-B6E1-48A4-BA0F-66CFD186B865}"/>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4" name="Footer Placeholder 3">
            <a:extLst>
              <a:ext uri="{FF2B5EF4-FFF2-40B4-BE49-F238E27FC236}">
                <a16:creationId xmlns:a16="http://schemas.microsoft.com/office/drawing/2014/main" id="{9DD742A8-33D7-4DFD-9733-9E699CD8CEB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A30F65-220C-41EE-9477-2994A9C47F97}"/>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4069647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D7DE66-AF54-4DC7-BEEC-60D79A775ADE}"/>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3" name="Footer Placeholder 2">
            <a:extLst>
              <a:ext uri="{FF2B5EF4-FFF2-40B4-BE49-F238E27FC236}">
                <a16:creationId xmlns:a16="http://schemas.microsoft.com/office/drawing/2014/main" id="{8DBAD681-32AB-477F-B377-8996B8B1E3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9D7B21F-1E86-4D5E-A496-32108E723D16}"/>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2967346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F97F0-8DD7-4E67-A1EE-E74D98C3E9B3}"/>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6F7E7FE-77F5-4BFB-813B-F2CBF1C788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4EA59A-8CFB-40FC-8AE6-00BFAC755E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CF6ED4-53FA-4FD9-BF9F-B05BBD62E693}"/>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6" name="Footer Placeholder 5">
            <a:extLst>
              <a:ext uri="{FF2B5EF4-FFF2-40B4-BE49-F238E27FC236}">
                <a16:creationId xmlns:a16="http://schemas.microsoft.com/office/drawing/2014/main" id="{22E19F1B-3FFA-4322-BF9B-AD4B92DBB5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4E5F4C-9C6C-42A2-82F9-DF0F89AAEC47}"/>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3803364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32572-8437-4174-BC85-6090EF7C0918}"/>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088997-21CF-4066-88D8-4FE6A843BC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DAF810C-0C10-473B-B79B-52643E91FE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CE0EF2-3B34-47D5-8BF8-16B35C0184DA}"/>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6" name="Footer Placeholder 5">
            <a:extLst>
              <a:ext uri="{FF2B5EF4-FFF2-40B4-BE49-F238E27FC236}">
                <a16:creationId xmlns:a16="http://schemas.microsoft.com/office/drawing/2014/main" id="{1143A9AE-F15E-4229-A659-4FB2EFD384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B084E4-290D-4366-98E8-109B7FE40C68}"/>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2976770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8426203-BA22-4FB6-8C76-E4ABB27895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BFB801-FD98-4BB6-BE58-96CC858703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1120B2-519F-4254-9883-746F1776B879}" type="datetimeFigureOut">
              <a:rPr lang="en-US" smtClean="0"/>
              <a:t>11/21/2023</a:t>
            </a:fld>
            <a:endParaRPr lang="en-US"/>
          </a:p>
        </p:txBody>
      </p:sp>
      <p:sp>
        <p:nvSpPr>
          <p:cNvPr id="5" name="Footer Placeholder 4">
            <a:extLst>
              <a:ext uri="{FF2B5EF4-FFF2-40B4-BE49-F238E27FC236}">
                <a16:creationId xmlns:a16="http://schemas.microsoft.com/office/drawing/2014/main" id="{D87C3718-4FBE-4091-983C-9AFEF4A7E8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D6E8CB-F8DB-4BD8-B9BD-44B87D8C47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DD127C-BAFC-4CC9-9921-E12C420B6E62}" type="slidenum">
              <a:rPr lang="en-US" smtClean="0"/>
              <a:t>‹#›</a:t>
            </a:fld>
            <a:endParaRPr lang="en-US"/>
          </a:p>
        </p:txBody>
      </p:sp>
      <p:pic>
        <p:nvPicPr>
          <p:cNvPr id="8" name="Picture 7">
            <a:extLst>
              <a:ext uri="{FF2B5EF4-FFF2-40B4-BE49-F238E27FC236}">
                <a16:creationId xmlns:a16="http://schemas.microsoft.com/office/drawing/2014/main" id="{8ECFFCB6-5DD8-429B-9D56-EBADD517507D}"/>
              </a:ext>
            </a:extLst>
          </p:cNvPr>
          <p:cNvPicPr>
            <a:picLocks noChangeAspect="1"/>
          </p:cNvPicPr>
          <p:nvPr userDrawn="1"/>
        </p:nvPicPr>
        <p:blipFill>
          <a:blip r:embed="rId15"/>
          <a:stretch>
            <a:fillRect/>
          </a:stretch>
        </p:blipFill>
        <p:spPr>
          <a:xfrm>
            <a:off x="1" y="0"/>
            <a:ext cx="12192000" cy="1298561"/>
          </a:xfrm>
          <a:prstGeom prst="rect">
            <a:avLst/>
          </a:prstGeom>
        </p:spPr>
      </p:pic>
    </p:spTree>
    <p:extLst>
      <p:ext uri="{BB962C8B-B14F-4D97-AF65-F5344CB8AC3E}">
        <p14:creationId xmlns:p14="http://schemas.microsoft.com/office/powerpoint/2010/main" val="14189710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6A93577-C6CE-3874-0812-6F02BD54D3C2}"/>
              </a:ext>
            </a:extLst>
          </p:cNvPr>
          <p:cNvSpPr/>
          <p:nvPr/>
        </p:nvSpPr>
        <p:spPr>
          <a:xfrm>
            <a:off x="4265068" y="2405904"/>
            <a:ext cx="3661864" cy="523220"/>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Talking Points</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tangle 4">
            <a:extLst>
              <a:ext uri="{FF2B5EF4-FFF2-40B4-BE49-F238E27FC236}">
                <a16:creationId xmlns:a16="http://schemas.microsoft.com/office/drawing/2014/main" id="{D80B61B8-047F-4817-73BB-FFE3D8AA1811}"/>
              </a:ext>
            </a:extLst>
          </p:cNvPr>
          <p:cNvSpPr/>
          <p:nvPr/>
        </p:nvSpPr>
        <p:spPr>
          <a:xfrm>
            <a:off x="2822196" y="1556857"/>
            <a:ext cx="6858000" cy="954107"/>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SESSION 11: The Role of the Federal Reserve System and Monetary Policy </a:t>
            </a:r>
          </a:p>
        </p:txBody>
      </p:sp>
      <p:sp>
        <p:nvSpPr>
          <p:cNvPr id="6" name="Rectangle 5">
            <a:extLst>
              <a:ext uri="{FF2B5EF4-FFF2-40B4-BE49-F238E27FC236}">
                <a16:creationId xmlns:a16="http://schemas.microsoft.com/office/drawing/2014/main" id="{2ABE490A-F45E-F620-C181-B6AE8C2FC9A0}"/>
              </a:ext>
            </a:extLst>
          </p:cNvPr>
          <p:cNvSpPr/>
          <p:nvPr/>
        </p:nvSpPr>
        <p:spPr>
          <a:xfrm>
            <a:off x="583733" y="2824063"/>
            <a:ext cx="10993073" cy="246221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The Federal Reserve System (the Fed)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231775" marR="0" lvl="0" indent="-231775"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1. </a:t>
            </a: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mn-cs"/>
              </a:rPr>
              <a:t>The Federal Reserve (Fed) is the central bank of the United States. The US Congress has given the Fed two objectives, called the “dual mandate”—to pursue the economic goals of maximum employment and price stability. In order to move the economy toward achieving this dual mandate, the Fed conducts monetary policy</a:t>
            </a: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800100" marR="0" lvl="1" indent="-342900" algn="l" defTabSz="914400" rtl="0" eaLnBrk="1" fontAlgn="auto" latinLnBrk="0" hangingPunct="1">
              <a:lnSpc>
                <a:spcPct val="100000"/>
              </a:lnSpc>
              <a:spcBef>
                <a:spcPts val="0"/>
              </a:spcBef>
              <a:spcAft>
                <a:spcPts val="0"/>
              </a:spcAft>
              <a:buClrTx/>
              <a:buSzTx/>
              <a:buFontTx/>
              <a:buAutoNum type="alphaLcPeriod"/>
              <a:tabLst/>
              <a:defRPr/>
            </a:pP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40841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120185A-AC52-A0C4-7E3C-12FF391E4A18}"/>
              </a:ext>
            </a:extLst>
          </p:cNvPr>
          <p:cNvSpPr txBox="1"/>
          <p:nvPr/>
        </p:nvSpPr>
        <p:spPr>
          <a:xfrm>
            <a:off x="222422" y="1277547"/>
            <a:ext cx="11771870" cy="535531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Contractionary Monetary Policy Using the Fed’s Tools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endParaRPr>
          </a:p>
          <a:p>
            <a:r>
              <a:rPr lang="en-US" sz="1800" b="1" i="0" u="none" strike="noStrike" baseline="0" dirty="0">
                <a:solidFill>
                  <a:srgbClr val="221E1F"/>
                </a:solidFill>
                <a:latin typeface="Myriad Pro"/>
              </a:rPr>
              <a:t>5. </a:t>
            </a:r>
            <a:r>
              <a:rPr lang="en-US" sz="1800" b="0" i="0" u="none" strike="noStrike" baseline="0" dirty="0">
                <a:solidFill>
                  <a:srgbClr val="000000"/>
                </a:solidFill>
                <a:latin typeface="Myriad Pro"/>
              </a:rPr>
              <a:t>Suppose the following: The economy is showing signs of overheating, with the unemployment </a:t>
            </a:r>
            <a:r>
              <a:rPr lang="en-US" sz="1800" b="0" i="0" u="none" strike="noStrike" baseline="0" dirty="0">
                <a:solidFill>
                  <a:srgbClr val="221E1F"/>
                </a:solidFill>
                <a:latin typeface="Myriad Pro"/>
              </a:rPr>
              <a:t>rate very low and businesses finding it hard to fill jobs, and the inflation rate has been above the Fed’s 2 percent target for quite some time and is rising. In this case, the FOMC might decide to </a:t>
            </a:r>
            <a:r>
              <a:rPr lang="en-US" sz="1800" b="0" i="1" u="none" strike="noStrike" baseline="0" dirty="0">
                <a:solidFill>
                  <a:srgbClr val="221E1F"/>
                </a:solidFill>
                <a:latin typeface="Myriad Pro"/>
              </a:rPr>
              <a:t>conduct </a:t>
            </a:r>
            <a:r>
              <a:rPr lang="en-US" sz="1800" b="0" i="0" u="none" strike="noStrike" baseline="0" dirty="0">
                <a:solidFill>
                  <a:srgbClr val="221E1F"/>
                </a:solidFill>
                <a:latin typeface="Myriad Pro"/>
              </a:rPr>
              <a:t>monetary policy by raising its target range for the federal funds rate. To </a:t>
            </a:r>
            <a:r>
              <a:rPr lang="en-US" sz="1800" b="0" i="1" u="none" strike="noStrike" baseline="0" dirty="0">
                <a:solidFill>
                  <a:srgbClr val="221E1F"/>
                </a:solidFill>
                <a:latin typeface="Myriad Pro"/>
              </a:rPr>
              <a:t>implement </a:t>
            </a:r>
            <a:r>
              <a:rPr lang="en-US" sz="1800" b="0" i="0" u="none" strike="noStrike" baseline="0" dirty="0">
                <a:solidFill>
                  <a:srgbClr val="221E1F"/>
                </a:solidFill>
                <a:latin typeface="Myriad Pro"/>
              </a:rPr>
              <a:t>that monetary policy, it would increase its administered rates—the interest on reserve balances rate, overnight reverse repurchase agreement rate, and discount rate—to ensure the federal funds rate stays within the target range. These actions would transmit to other interest rates and broader financial conditions: </a:t>
            </a:r>
          </a:p>
          <a:p>
            <a:pPr lvl="1"/>
            <a:r>
              <a:rPr lang="en-US" b="1" i="0" u="none" strike="noStrike" baseline="0" dirty="0">
                <a:solidFill>
                  <a:srgbClr val="221E1F"/>
                </a:solidFill>
                <a:latin typeface="Myriad Pro"/>
              </a:rPr>
              <a:t>• </a:t>
            </a:r>
            <a:r>
              <a:rPr lang="en-US" b="0" i="0" u="none" strike="noStrike" baseline="0" dirty="0">
                <a:solidFill>
                  <a:srgbClr val="221E1F"/>
                </a:solidFill>
                <a:latin typeface="Myriad Pro"/>
              </a:rPr>
              <a:t>Higher interest rates increase the cost of borrowing money and raise the incentive to save, which dampens consumer spending on some goods and services and slows businesses’ investment in new equipment. </a:t>
            </a:r>
          </a:p>
          <a:p>
            <a:pPr lvl="1"/>
            <a:r>
              <a:rPr lang="en-US" b="1" i="0" u="none" strike="noStrike" baseline="0" dirty="0">
                <a:solidFill>
                  <a:srgbClr val="221E1F"/>
                </a:solidFill>
                <a:latin typeface="Myriad Pro"/>
              </a:rPr>
              <a:t>• </a:t>
            </a:r>
            <a:r>
              <a:rPr lang="en-US" b="0" i="0" u="none" strike="noStrike" baseline="0" dirty="0">
                <a:solidFill>
                  <a:srgbClr val="221E1F"/>
                </a:solidFill>
                <a:latin typeface="Myriad Pro"/>
              </a:rPr>
              <a:t>The decrease in consumption spending decreases the overall demand for goods and services in the economy, which will likely lead to a decrease in production levels, fewer employees hired, and less spending on other resources. </a:t>
            </a:r>
          </a:p>
          <a:p>
            <a:pPr lvl="1"/>
            <a:r>
              <a:rPr lang="en-US" b="1" i="0" u="none" strike="noStrike" baseline="0" dirty="0">
                <a:solidFill>
                  <a:srgbClr val="221E1F"/>
                </a:solidFill>
                <a:latin typeface="Myriad Pro"/>
              </a:rPr>
              <a:t>• </a:t>
            </a:r>
            <a:r>
              <a:rPr lang="en-US" b="0" i="0" u="none" strike="noStrike" baseline="0" dirty="0">
                <a:solidFill>
                  <a:srgbClr val="221E1F"/>
                </a:solidFill>
                <a:latin typeface="Myriad Pro"/>
              </a:rPr>
              <a:t>As these decreases in spending ripple through the economy, demand for workers could lessen, inflationary pressures would diminish, and the inflation rate would fall back toward 2 percent. </a:t>
            </a:r>
          </a:p>
          <a:p>
            <a:pPr lvl="1"/>
            <a:endParaRPr lang="en-US" b="0" i="0" u="none" strike="noStrike" baseline="0" dirty="0">
              <a:solidFill>
                <a:srgbClr val="221E1F"/>
              </a:solidFill>
              <a:latin typeface="Myriad Pro"/>
            </a:endParaRPr>
          </a:p>
          <a:p>
            <a:r>
              <a:rPr lang="en-US" sz="1800" b="0" i="0" u="none" strike="noStrike" baseline="0" dirty="0">
                <a:solidFill>
                  <a:srgbClr val="221E1F"/>
                </a:solidFill>
                <a:latin typeface="Myriad Pro"/>
              </a:rPr>
              <a:t>So, higher interest rates can be used to move the economy back to maximum employment and price stability when the economy is overheat</a:t>
            </a:r>
            <a:r>
              <a:rPr lang="en-US" dirty="0">
                <a:solidFill>
                  <a:srgbClr val="221E1F"/>
                </a:solidFill>
                <a:latin typeface="Myriad Pro"/>
              </a:rPr>
              <a:t>ing.</a:t>
            </a:r>
            <a:endParaRPr kumimoji="0" lang="en-US"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Rectangle 2">
            <a:extLst>
              <a:ext uri="{FF2B5EF4-FFF2-40B4-BE49-F238E27FC236}">
                <a16:creationId xmlns:a16="http://schemas.microsoft.com/office/drawing/2014/main" id="{DB250924-0DAD-8ADD-5B10-9BAC72F60A97}"/>
              </a:ext>
            </a:extLst>
          </p:cNvPr>
          <p:cNvSpPr/>
          <p:nvPr/>
        </p:nvSpPr>
        <p:spPr>
          <a:xfrm>
            <a:off x="3261153" y="629883"/>
            <a:ext cx="4953000" cy="461665"/>
          </a:xfrm>
          <a:prstGeom prst="rect">
            <a:avLst/>
          </a:prstGeom>
        </p:spPr>
        <p:txBody>
          <a:bodyPr wrap="square">
            <a:spAutoFit/>
          </a:bodyPr>
          <a:lstStyle/>
          <a:p>
            <a:pPr algn="ctr"/>
            <a:r>
              <a:rPr lang="en-US" sz="2400" b="1" dirty="0">
                <a:latin typeface="Calibri" pitchFamily="34" charset="0"/>
                <a:cs typeface="Calibri" pitchFamily="34" charset="0"/>
              </a:rPr>
              <a:t>Session 11: Talking Points, Cont’d</a:t>
            </a:r>
          </a:p>
        </p:txBody>
      </p:sp>
    </p:spTree>
    <p:extLst>
      <p:ext uri="{BB962C8B-B14F-4D97-AF65-F5344CB8AC3E}">
        <p14:creationId xmlns:p14="http://schemas.microsoft.com/office/powerpoint/2010/main" val="2952783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34F6D44-20D3-1D6B-FC3D-119BB0791CA6}"/>
              </a:ext>
            </a:extLst>
          </p:cNvPr>
          <p:cNvSpPr txBox="1"/>
          <p:nvPr/>
        </p:nvSpPr>
        <p:spPr>
          <a:xfrm>
            <a:off x="123569" y="1655805"/>
            <a:ext cx="12068431" cy="4585871"/>
          </a:xfrm>
          <a:prstGeom prst="rect">
            <a:avLst/>
          </a:prstGeom>
          <a:noFill/>
        </p:spPr>
        <p:txBody>
          <a:bodyPr wrap="square">
            <a:spAutoFit/>
          </a:bodyPr>
          <a:lstStyle/>
          <a:p>
            <a:pPr algn="l"/>
            <a:endParaRPr lang="en-US" sz="2000" b="0" i="0" u="none" strike="noStrike" baseline="0" dirty="0">
              <a:solidFill>
                <a:srgbClr val="000000"/>
              </a:solidFill>
              <a:latin typeface="Myriad Pro"/>
            </a:endParaRPr>
          </a:p>
          <a:p>
            <a:r>
              <a:rPr lang="en-US" sz="2000" b="1" i="0" u="none" strike="noStrike" baseline="0" dirty="0">
                <a:solidFill>
                  <a:srgbClr val="000000"/>
                </a:solidFill>
                <a:latin typeface="Myriad Pro"/>
              </a:rPr>
              <a:t> 2</a:t>
            </a:r>
            <a:r>
              <a:rPr lang="en-US" sz="2000" b="0" i="0" u="none" strike="noStrike" baseline="0" dirty="0">
                <a:solidFill>
                  <a:srgbClr val="000000"/>
                </a:solidFill>
                <a:latin typeface="Myriad Pro"/>
              </a:rPr>
              <a:t>. </a:t>
            </a:r>
            <a:r>
              <a:rPr lang="en-US" b="0" i="0" u="none" strike="noStrike" baseline="0" dirty="0">
                <a:solidFill>
                  <a:srgbClr val="000000"/>
                </a:solidFill>
                <a:latin typeface="Myriad Pro"/>
              </a:rPr>
              <a:t>The Federal Reserve System is comprised of three parts: (1) the Board of Governors, (2) 12 regional </a:t>
            </a:r>
            <a:r>
              <a:rPr lang="en-US" b="0" i="0" u="none" strike="noStrike" baseline="0" dirty="0">
                <a:solidFill>
                  <a:srgbClr val="221E1F"/>
                </a:solidFill>
                <a:latin typeface="Myriad Pro"/>
              </a:rPr>
              <a:t>Reserve Banks, and (3) the Federal Open Market Committee (FOMC). These parts work together to promote the health of the US economy and the stability of the US financial system.</a:t>
            </a:r>
          </a:p>
          <a:p>
            <a:pPr lvl="1"/>
            <a:endParaRPr lang="en-US" b="0" i="0" u="none" strike="noStrike" baseline="0" dirty="0">
              <a:solidFill>
                <a:srgbClr val="221E1F"/>
              </a:solidFill>
              <a:latin typeface="Myriad Pro"/>
            </a:endParaRPr>
          </a:p>
          <a:p>
            <a:pPr lvl="1"/>
            <a:r>
              <a:rPr lang="en-US" b="1" i="0" u="none" strike="noStrike" baseline="0" dirty="0">
                <a:solidFill>
                  <a:srgbClr val="221E1F"/>
                </a:solidFill>
                <a:latin typeface="Myriad Pro"/>
              </a:rPr>
              <a:t>• </a:t>
            </a:r>
            <a:r>
              <a:rPr lang="en-US" b="0" i="0" u="none" strike="noStrike" baseline="0" dirty="0">
                <a:solidFill>
                  <a:srgbClr val="221E1F"/>
                </a:solidFill>
                <a:latin typeface="Myriad Pro"/>
              </a:rPr>
              <a:t>The </a:t>
            </a:r>
            <a:r>
              <a:rPr lang="en-US" b="1" i="0" u="none" strike="noStrike" baseline="0" dirty="0">
                <a:solidFill>
                  <a:srgbClr val="221E1F"/>
                </a:solidFill>
                <a:latin typeface="Myriad Pro"/>
              </a:rPr>
              <a:t>Board of Governors </a:t>
            </a:r>
            <a:r>
              <a:rPr lang="en-US" b="0" i="0" u="none" strike="noStrike" baseline="0" dirty="0">
                <a:solidFill>
                  <a:srgbClr val="221E1F"/>
                </a:solidFill>
                <a:latin typeface="Myriad Pro"/>
              </a:rPr>
              <a:t>in Washington, DC, is the governing body of the Federal Reserve System. The Board of Governors guides the operation of the Federal Reserve System to promote the goals and fulfill the responsibilities given to the Fed by Congress. The Board of Governors is overseen by seven “governors” who guide all aspects of the operation of the Federal Reserve System. </a:t>
            </a:r>
          </a:p>
          <a:p>
            <a:pPr lvl="1"/>
            <a:endParaRPr lang="en-US" b="0" i="0" u="none" strike="noStrike" baseline="0" dirty="0">
              <a:solidFill>
                <a:srgbClr val="221E1F"/>
              </a:solidFill>
              <a:latin typeface="Myriad Pro"/>
            </a:endParaRPr>
          </a:p>
          <a:p>
            <a:pPr lvl="1"/>
            <a:r>
              <a:rPr lang="en-US" b="1" i="0" u="none" strike="noStrike" baseline="0" dirty="0">
                <a:solidFill>
                  <a:srgbClr val="221E1F"/>
                </a:solidFill>
                <a:latin typeface="Myriad Pro"/>
              </a:rPr>
              <a:t>• </a:t>
            </a:r>
            <a:r>
              <a:rPr lang="en-US" b="0" i="0" u="none" strike="noStrike" baseline="0" dirty="0">
                <a:solidFill>
                  <a:srgbClr val="221E1F"/>
                </a:solidFill>
                <a:latin typeface="Myriad Pro"/>
              </a:rPr>
              <a:t>The United States is divided into </a:t>
            </a:r>
            <a:r>
              <a:rPr lang="en-US" b="1" i="0" u="none" strike="noStrike" baseline="0" dirty="0">
                <a:solidFill>
                  <a:srgbClr val="221E1F"/>
                </a:solidFill>
                <a:latin typeface="Myriad Pro"/>
              </a:rPr>
              <a:t>12 Federal Reserve Districts</a:t>
            </a:r>
            <a:r>
              <a:rPr lang="en-US" b="0" i="0" u="none" strike="noStrike" baseline="0" dirty="0">
                <a:solidFill>
                  <a:srgbClr val="221E1F"/>
                </a:solidFill>
                <a:latin typeface="Myriad Pro"/>
              </a:rPr>
              <a:t>, with a Federal Reserve Bank established in each District. The 12 Reserve Banks examine and supervise financial institutions, lend to depository institutions, and provide US payment system services, among other things. Each Federal Reserve Bank is managed by a president who serves as chief executive officer (CEO), and each president plays a key role as a maker of monetary policy. Federal Reserve Bank presidents contribute to making national monetary policy but also serve as the voice of “Main Street.” </a:t>
            </a:r>
          </a:p>
        </p:txBody>
      </p:sp>
      <p:sp>
        <p:nvSpPr>
          <p:cNvPr id="4" name="Rectangle 3">
            <a:extLst>
              <a:ext uri="{FF2B5EF4-FFF2-40B4-BE49-F238E27FC236}">
                <a16:creationId xmlns:a16="http://schemas.microsoft.com/office/drawing/2014/main" id="{91574D1F-6734-9232-F418-4A6221A3BDDC}"/>
              </a:ext>
            </a:extLst>
          </p:cNvPr>
          <p:cNvSpPr/>
          <p:nvPr/>
        </p:nvSpPr>
        <p:spPr>
          <a:xfrm>
            <a:off x="3363192" y="1363051"/>
            <a:ext cx="4953000" cy="461665"/>
          </a:xfrm>
          <a:prstGeom prst="rect">
            <a:avLst/>
          </a:prstGeom>
        </p:spPr>
        <p:txBody>
          <a:bodyPr wrap="square">
            <a:spAutoFit/>
          </a:bodyPr>
          <a:lstStyle/>
          <a:p>
            <a:pPr algn="ctr"/>
            <a:r>
              <a:rPr lang="en-US" sz="2400" b="1" dirty="0">
                <a:latin typeface="Calibri" pitchFamily="34" charset="0"/>
                <a:cs typeface="Calibri" pitchFamily="34" charset="0"/>
              </a:rPr>
              <a:t>Session 11: Talking Points, Cont’d</a:t>
            </a:r>
          </a:p>
        </p:txBody>
      </p:sp>
    </p:spTree>
    <p:extLst>
      <p:ext uri="{BB962C8B-B14F-4D97-AF65-F5344CB8AC3E}">
        <p14:creationId xmlns:p14="http://schemas.microsoft.com/office/powerpoint/2010/main" val="3513366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F0FD26C-82B9-5104-929C-B1B830D42503}"/>
              </a:ext>
            </a:extLst>
          </p:cNvPr>
          <p:cNvSpPr txBox="1"/>
          <p:nvPr/>
        </p:nvSpPr>
        <p:spPr>
          <a:xfrm>
            <a:off x="411891" y="2933861"/>
            <a:ext cx="10849233" cy="3139321"/>
          </a:xfrm>
          <a:prstGeom prst="rect">
            <a:avLst/>
          </a:prstGeom>
          <a:noFill/>
        </p:spPr>
        <p:txBody>
          <a:bodyPr wrap="square">
            <a:spAutoFit/>
          </a:bodyPr>
          <a:lstStyle/>
          <a:p>
            <a:pPr lvl="1"/>
            <a:r>
              <a:rPr lang="en-US" b="1" i="1" u="none" strike="noStrike" baseline="0" dirty="0">
                <a:solidFill>
                  <a:srgbClr val="221E1F"/>
                </a:solidFill>
                <a:latin typeface="Myriad Pro"/>
              </a:rPr>
              <a:t>2. Continued </a:t>
            </a:r>
          </a:p>
          <a:p>
            <a:pPr lvl="2"/>
            <a:r>
              <a:rPr lang="en-US" b="1" i="0" u="none" strike="noStrike" baseline="0" dirty="0">
                <a:solidFill>
                  <a:srgbClr val="221E1F"/>
                </a:solidFill>
                <a:latin typeface="Myriad Pro"/>
              </a:rPr>
              <a:t>• </a:t>
            </a:r>
            <a:r>
              <a:rPr lang="en-US" b="0" i="0" u="none" strike="noStrike" baseline="0" dirty="0">
                <a:solidFill>
                  <a:srgbClr val="221E1F"/>
                </a:solidFill>
                <a:latin typeface="Myriad Pro"/>
              </a:rPr>
              <a:t>The </a:t>
            </a:r>
            <a:r>
              <a:rPr lang="en-US" b="1" i="0" u="none" strike="noStrike" baseline="0" dirty="0">
                <a:solidFill>
                  <a:srgbClr val="221E1F"/>
                </a:solidFill>
                <a:latin typeface="Myriad Pro"/>
              </a:rPr>
              <a:t>Federal Open Market Committee (FOMC) </a:t>
            </a:r>
            <a:r>
              <a:rPr lang="en-US" b="0" i="0" u="none" strike="noStrike" baseline="0" dirty="0">
                <a:solidFill>
                  <a:srgbClr val="221E1F"/>
                </a:solidFill>
                <a:latin typeface="Myriad Pro"/>
              </a:rPr>
              <a:t>is the body within the Federal Reserve System that determines monetary policy for the country. The FOMC sets monetary policy to promote maximum employment and price stability in the US economy. The Committee includes up to 19 participants—seven Federal Reserve Board governors (if all positions are filled) and the presidents of the 12 Federal Reserve Banks. </a:t>
            </a:r>
            <a:r>
              <a:rPr lang="en-US" dirty="0">
                <a:solidFill>
                  <a:srgbClr val="221E1F"/>
                </a:solidFill>
                <a:latin typeface="Myriad Pro"/>
              </a:rPr>
              <a:t>Of the 19 FOMC participants, 12 are voting members of the Committee, on a rotating basis. The structure of the FOMC ensures that a diverse set of voices is reflected in the policymaking process. </a:t>
            </a:r>
            <a:r>
              <a:rPr lang="en-US" b="0" i="0" u="none" strike="noStrike" baseline="0" dirty="0">
                <a:solidFill>
                  <a:srgbClr val="221E1F"/>
                </a:solidFill>
                <a:latin typeface="Myriad Pro"/>
              </a:rPr>
              <a:t> </a:t>
            </a:r>
          </a:p>
          <a:p>
            <a:pPr lvl="1"/>
            <a:endParaRPr lang="en-US" dirty="0">
              <a:solidFill>
                <a:srgbClr val="221E1F"/>
              </a:solidFill>
              <a:latin typeface="Myriad Pro"/>
            </a:endParaRPr>
          </a:p>
          <a:p>
            <a:pPr lvl="1"/>
            <a:endParaRPr lang="en-US" dirty="0">
              <a:solidFill>
                <a:srgbClr val="221E1F"/>
              </a:solidFill>
              <a:latin typeface="Myriad Pro"/>
            </a:endParaRPr>
          </a:p>
          <a:p>
            <a:pPr lvl="1"/>
            <a:endParaRPr lang="en-US" dirty="0"/>
          </a:p>
        </p:txBody>
      </p:sp>
      <p:sp>
        <p:nvSpPr>
          <p:cNvPr id="4" name="Rectangle 3">
            <a:extLst>
              <a:ext uri="{FF2B5EF4-FFF2-40B4-BE49-F238E27FC236}">
                <a16:creationId xmlns:a16="http://schemas.microsoft.com/office/drawing/2014/main" id="{09070326-6F18-B80A-E7E3-C461E422FB22}"/>
              </a:ext>
            </a:extLst>
          </p:cNvPr>
          <p:cNvSpPr/>
          <p:nvPr/>
        </p:nvSpPr>
        <p:spPr>
          <a:xfrm>
            <a:off x="3360007" y="1437191"/>
            <a:ext cx="4953000" cy="461665"/>
          </a:xfrm>
          <a:prstGeom prst="rect">
            <a:avLst/>
          </a:prstGeom>
        </p:spPr>
        <p:txBody>
          <a:bodyPr wrap="square">
            <a:spAutoFit/>
          </a:bodyPr>
          <a:lstStyle/>
          <a:p>
            <a:pPr algn="ctr"/>
            <a:r>
              <a:rPr lang="en-US" sz="2400" b="1" dirty="0">
                <a:latin typeface="Calibri" pitchFamily="34" charset="0"/>
                <a:cs typeface="Calibri" pitchFamily="34" charset="0"/>
              </a:rPr>
              <a:t>Session 11: Talking Points, Cont’d</a:t>
            </a:r>
          </a:p>
        </p:txBody>
      </p:sp>
    </p:spTree>
    <p:extLst>
      <p:ext uri="{BB962C8B-B14F-4D97-AF65-F5344CB8AC3E}">
        <p14:creationId xmlns:p14="http://schemas.microsoft.com/office/powerpoint/2010/main" val="3421930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F62DB94-4E31-93A9-7ACC-0EC0FA771573}"/>
              </a:ext>
            </a:extLst>
          </p:cNvPr>
          <p:cNvSpPr txBox="1"/>
          <p:nvPr/>
        </p:nvSpPr>
        <p:spPr>
          <a:xfrm>
            <a:off x="691978" y="2809786"/>
            <a:ext cx="11195221" cy="258532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Monetary Policy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1" dirty="0">
              <a:solidFill>
                <a:prstClr val="black"/>
              </a:solidFill>
              <a:latin typeface="Calibri" panose="020F0502020204030204"/>
            </a:endParaRPr>
          </a:p>
          <a:p>
            <a:r>
              <a:rPr lang="en-US" sz="1800" b="1" i="0" u="none" strike="noStrike" baseline="0" dirty="0">
                <a:solidFill>
                  <a:srgbClr val="221E1F"/>
                </a:solidFill>
                <a:latin typeface="Myriad Pro"/>
              </a:rPr>
              <a:t>1. </a:t>
            </a:r>
            <a:r>
              <a:rPr lang="en-US" sz="1800" b="0" i="0" u="none" strike="noStrike" baseline="0" dirty="0">
                <a:solidFill>
                  <a:srgbClr val="221E1F"/>
                </a:solidFill>
                <a:latin typeface="Myriad Pro"/>
              </a:rPr>
              <a:t>Keeping our economy healthy is one of the most important jobs of the Federal Reserve. According to its dual mandate, the Fed must pursue the economic goals of maximum employment and price stability. It does this by conducting and implementing monetary policy. </a:t>
            </a:r>
          </a:p>
          <a:p>
            <a:pPr lvl="1"/>
            <a:r>
              <a:rPr lang="en-US" b="1" i="0" u="none" strike="noStrike" baseline="0" dirty="0">
                <a:solidFill>
                  <a:srgbClr val="221E1F"/>
                </a:solidFill>
                <a:latin typeface="Myriad Pro"/>
              </a:rPr>
              <a:t>• </a:t>
            </a:r>
            <a:r>
              <a:rPr lang="en-US" b="0" i="0" u="none" strike="noStrike" baseline="0" dirty="0">
                <a:solidFill>
                  <a:srgbClr val="221E1F"/>
                </a:solidFill>
                <a:latin typeface="Myriad Pro"/>
              </a:rPr>
              <a:t>The FOMC </a:t>
            </a:r>
            <a:r>
              <a:rPr lang="en-US" b="0" i="1" u="none" strike="noStrike" baseline="0" dirty="0">
                <a:solidFill>
                  <a:srgbClr val="221E1F"/>
                </a:solidFill>
                <a:latin typeface="Myriad Pro"/>
              </a:rPr>
              <a:t>conducts </a:t>
            </a:r>
            <a:r>
              <a:rPr lang="en-US" b="0" i="0" u="none" strike="noStrike" baseline="0" dirty="0">
                <a:solidFill>
                  <a:srgbClr val="221E1F"/>
                </a:solidFill>
                <a:latin typeface="Myriad Pro"/>
              </a:rPr>
              <a:t>monetary policy by setting a target for the federal funds rate, which is the Fed’s policy rate. </a:t>
            </a:r>
          </a:p>
          <a:p>
            <a:pPr lvl="1"/>
            <a:r>
              <a:rPr lang="en-US" b="1" i="0" u="none" strike="noStrike" baseline="0" dirty="0">
                <a:solidFill>
                  <a:srgbClr val="221E1F"/>
                </a:solidFill>
                <a:latin typeface="Myriad Pro"/>
              </a:rPr>
              <a:t>• </a:t>
            </a:r>
            <a:r>
              <a:rPr lang="en-US" b="0" i="0" u="none" strike="noStrike" baseline="0" dirty="0">
                <a:solidFill>
                  <a:srgbClr val="221E1F"/>
                </a:solidFill>
                <a:latin typeface="Myriad Pro"/>
              </a:rPr>
              <a:t>The Fed </a:t>
            </a:r>
            <a:r>
              <a:rPr lang="en-US" b="0" i="1" u="none" strike="noStrike" baseline="0" dirty="0">
                <a:solidFill>
                  <a:srgbClr val="221E1F"/>
                </a:solidFill>
                <a:latin typeface="Myriad Pro"/>
              </a:rPr>
              <a:t>implements </a:t>
            </a:r>
            <a:r>
              <a:rPr lang="en-US" b="0" i="0" u="none" strike="noStrike" baseline="0" dirty="0">
                <a:solidFill>
                  <a:srgbClr val="221E1F"/>
                </a:solidFill>
                <a:latin typeface="Myriad Pro"/>
              </a:rPr>
              <a:t>monetary policy by using its monetary policy tools to steer the federal funds rate into the target ran </a:t>
            </a:r>
            <a:endParaRPr kumimoji="0" lang="en-US"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9EE1B654-1D06-3C9E-119F-2CF8B490588A}"/>
              </a:ext>
            </a:extLst>
          </p:cNvPr>
          <p:cNvSpPr/>
          <p:nvPr/>
        </p:nvSpPr>
        <p:spPr>
          <a:xfrm>
            <a:off x="3511472" y="1568997"/>
            <a:ext cx="4953000" cy="461665"/>
          </a:xfrm>
          <a:prstGeom prst="rect">
            <a:avLst/>
          </a:prstGeom>
        </p:spPr>
        <p:txBody>
          <a:bodyPr wrap="square">
            <a:spAutoFit/>
          </a:bodyPr>
          <a:lstStyle/>
          <a:p>
            <a:pPr algn="ctr"/>
            <a:r>
              <a:rPr lang="en-US" sz="2400" b="1" dirty="0">
                <a:latin typeface="Calibri" pitchFamily="34" charset="0"/>
                <a:cs typeface="Calibri" pitchFamily="34" charset="0"/>
              </a:rPr>
              <a:t>Session 11: Talking Points, Cont’d</a:t>
            </a:r>
          </a:p>
        </p:txBody>
      </p:sp>
    </p:spTree>
    <p:extLst>
      <p:ext uri="{BB962C8B-B14F-4D97-AF65-F5344CB8AC3E}">
        <p14:creationId xmlns:p14="http://schemas.microsoft.com/office/powerpoint/2010/main" val="78821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BC5BF90-6B94-A721-2379-A4B166D2A3DF}"/>
              </a:ext>
            </a:extLst>
          </p:cNvPr>
          <p:cNvSpPr txBox="1"/>
          <p:nvPr/>
        </p:nvSpPr>
        <p:spPr>
          <a:xfrm>
            <a:off x="626075" y="2801547"/>
            <a:ext cx="11327028" cy="230832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Conducting Monetary Policy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endParaRPr>
          </a:p>
          <a:p>
            <a:r>
              <a:rPr lang="en-US" sz="1800" b="1" i="0" u="none" strike="noStrike" baseline="0" dirty="0">
                <a:solidFill>
                  <a:srgbClr val="221E1F"/>
                </a:solidFill>
                <a:latin typeface="Myriad Pro"/>
              </a:rPr>
              <a:t>2. </a:t>
            </a:r>
            <a:r>
              <a:rPr lang="en-US" sz="1800" b="0" i="0" u="none" strike="noStrike" baseline="0" dirty="0">
                <a:solidFill>
                  <a:srgbClr val="221E1F"/>
                </a:solidFill>
                <a:latin typeface="Myriad Pro"/>
              </a:rPr>
              <a:t>The FOMC sets a target range for the federal funds rate; it is the range where it wants the federal funds transactions to take place. For example: </a:t>
            </a:r>
          </a:p>
          <a:p>
            <a:pPr lvl="1"/>
            <a:r>
              <a:rPr lang="en-US" b="1" i="0" u="none" strike="noStrike" baseline="0" dirty="0">
                <a:solidFill>
                  <a:srgbClr val="221E1F"/>
                </a:solidFill>
                <a:latin typeface="Myriad Pro"/>
              </a:rPr>
              <a:t>• </a:t>
            </a:r>
            <a:r>
              <a:rPr lang="en-US" b="0" i="0" u="none" strike="noStrike" baseline="0" dirty="0">
                <a:solidFill>
                  <a:srgbClr val="221E1F"/>
                </a:solidFill>
                <a:latin typeface="Myriad Pro"/>
              </a:rPr>
              <a:t>If the FOMC </a:t>
            </a:r>
            <a:r>
              <a:rPr lang="en-US" b="0" i="1" u="none" strike="noStrike" baseline="0" dirty="0">
                <a:solidFill>
                  <a:srgbClr val="221E1F"/>
                </a:solidFill>
                <a:latin typeface="Myriad Pro"/>
              </a:rPr>
              <a:t>lowers </a:t>
            </a:r>
            <a:r>
              <a:rPr lang="en-US" b="0" i="0" u="none" strike="noStrike" baseline="0" dirty="0">
                <a:solidFill>
                  <a:srgbClr val="221E1F"/>
                </a:solidFill>
                <a:latin typeface="Myriad Pro"/>
              </a:rPr>
              <a:t>the target range for the federal funds rate, this will lower interest rates in the economy and encourage consumers and businesses to take loans to spend and invest. </a:t>
            </a:r>
          </a:p>
          <a:p>
            <a:pPr lvl="1"/>
            <a:r>
              <a:rPr lang="en-US" b="1" i="0" u="none" strike="noStrike" baseline="0" dirty="0">
                <a:solidFill>
                  <a:srgbClr val="221E1F"/>
                </a:solidFill>
                <a:latin typeface="Myriad Pro"/>
              </a:rPr>
              <a:t>• </a:t>
            </a:r>
            <a:r>
              <a:rPr lang="en-US" b="0" i="0" u="none" strike="noStrike" baseline="0" dirty="0">
                <a:solidFill>
                  <a:srgbClr val="221E1F"/>
                </a:solidFill>
                <a:latin typeface="Myriad Pro"/>
              </a:rPr>
              <a:t>If the FOMC </a:t>
            </a:r>
            <a:r>
              <a:rPr lang="en-US" b="0" i="1" u="none" strike="noStrike" baseline="0" dirty="0">
                <a:solidFill>
                  <a:srgbClr val="221E1F"/>
                </a:solidFill>
                <a:latin typeface="Myriad Pro"/>
              </a:rPr>
              <a:t>raises </a:t>
            </a:r>
            <a:r>
              <a:rPr lang="en-US" b="0" i="0" u="none" strike="noStrike" baseline="0" dirty="0">
                <a:solidFill>
                  <a:srgbClr val="221E1F"/>
                </a:solidFill>
                <a:latin typeface="Myriad Pro"/>
              </a:rPr>
              <a:t>the target range for the federal funds rate, this will raise interest rates in the economy and discourage consumers and businesses from taking loans to spend and invest.  </a:t>
            </a:r>
            <a:endParaRPr kumimoji="0" lang="en-US"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Rectangle 2">
            <a:extLst>
              <a:ext uri="{FF2B5EF4-FFF2-40B4-BE49-F238E27FC236}">
                <a16:creationId xmlns:a16="http://schemas.microsoft.com/office/drawing/2014/main" id="{8436854D-65CF-372B-3562-066B03BC9D9E}"/>
              </a:ext>
            </a:extLst>
          </p:cNvPr>
          <p:cNvSpPr/>
          <p:nvPr/>
        </p:nvSpPr>
        <p:spPr>
          <a:xfrm>
            <a:off x="3338478" y="1478380"/>
            <a:ext cx="4953000" cy="461665"/>
          </a:xfrm>
          <a:prstGeom prst="rect">
            <a:avLst/>
          </a:prstGeom>
        </p:spPr>
        <p:txBody>
          <a:bodyPr wrap="square">
            <a:spAutoFit/>
          </a:bodyPr>
          <a:lstStyle/>
          <a:p>
            <a:pPr algn="ctr"/>
            <a:r>
              <a:rPr lang="en-US" sz="2400" b="1" dirty="0">
                <a:latin typeface="Calibri" pitchFamily="34" charset="0"/>
                <a:cs typeface="Calibri" pitchFamily="34" charset="0"/>
              </a:rPr>
              <a:t>Session 11: Talking Points, Cont’d</a:t>
            </a:r>
          </a:p>
        </p:txBody>
      </p:sp>
    </p:spTree>
    <p:extLst>
      <p:ext uri="{BB962C8B-B14F-4D97-AF65-F5344CB8AC3E}">
        <p14:creationId xmlns:p14="http://schemas.microsoft.com/office/powerpoint/2010/main" val="730544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28A7F3D-337B-96D1-CE96-D6F63A234FD6}"/>
              </a:ext>
            </a:extLst>
          </p:cNvPr>
          <p:cNvSpPr txBox="1"/>
          <p:nvPr/>
        </p:nvSpPr>
        <p:spPr>
          <a:xfrm>
            <a:off x="626075" y="2035428"/>
            <a:ext cx="11327028" cy="424731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Implementing Monetary Policy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endParaRPr>
          </a:p>
          <a:p>
            <a:r>
              <a:rPr lang="en-US" sz="1800" b="1" i="0" u="none" strike="noStrike" baseline="0" dirty="0">
                <a:solidFill>
                  <a:srgbClr val="221E1F"/>
                </a:solidFill>
                <a:latin typeface="Myriad Pro"/>
              </a:rPr>
              <a:t>3. </a:t>
            </a:r>
            <a:r>
              <a:rPr lang="en-US" sz="1800" b="0" i="0" u="none" strike="noStrike" baseline="0" dirty="0">
                <a:solidFill>
                  <a:srgbClr val="221E1F"/>
                </a:solidFill>
                <a:latin typeface="Myriad Pro"/>
              </a:rPr>
              <a:t>The Fed has four tools to implement monetary policy. The first three are “administered rates”: Interest on Reserve Balances, the Overnight Reserve Repurchase Agreement Facility, and the Discount Rate. The final tool is open market operations. </a:t>
            </a:r>
          </a:p>
          <a:p>
            <a:pPr lvl="1"/>
            <a:r>
              <a:rPr lang="en-US" b="1" i="0" u="none" strike="noStrike" baseline="0" dirty="0">
                <a:solidFill>
                  <a:srgbClr val="221E1F"/>
                </a:solidFill>
                <a:latin typeface="Myriad Pro"/>
              </a:rPr>
              <a:t>• The Fed’s Primary Tool: </a:t>
            </a:r>
            <a:r>
              <a:rPr lang="en-US" b="1" i="1" u="none" strike="noStrike" baseline="0" dirty="0">
                <a:solidFill>
                  <a:srgbClr val="221E1F"/>
                </a:solidFill>
                <a:latin typeface="Myriad Pro"/>
              </a:rPr>
              <a:t>Interest on Reserve Balances </a:t>
            </a:r>
            <a:endParaRPr lang="en-US" b="0" i="0" u="none" strike="noStrike" baseline="0" dirty="0">
              <a:solidFill>
                <a:srgbClr val="221E1F"/>
              </a:solidFill>
              <a:latin typeface="Myriad Pro"/>
            </a:endParaRPr>
          </a:p>
          <a:p>
            <a:pPr lvl="1"/>
            <a:r>
              <a:rPr lang="en-US" b="0" i="0" u="none" strike="noStrike" baseline="0" dirty="0">
                <a:solidFill>
                  <a:srgbClr val="221E1F"/>
                </a:solidFill>
                <a:latin typeface="Myriad Pro"/>
              </a:rPr>
              <a:t>Today, the Fed’s primary tool for adjusting the federal funds rate is interest on reserve balances. The interest on reserve balances rate is the interest rate paid on funds that banks hold in their reserve balance account at a Federal Reserve Bank. For banks, this interest rate represents a risk-free investment option. Importantly, the interest on reserve balances rate is an “administered rate,” which means it is set by the Fed and not determined in a market (like the federal funds rate is). </a:t>
            </a:r>
          </a:p>
          <a:p>
            <a:pPr lvl="1"/>
            <a:r>
              <a:rPr lang="en-US" b="0" i="0" u="none" strike="noStrike" baseline="0" dirty="0">
                <a:solidFill>
                  <a:srgbClr val="221E1F"/>
                </a:solidFill>
                <a:latin typeface="Myriad Pro"/>
              </a:rPr>
              <a:t>Because the Fed sets the interest on reserve balances rate directly, the Fed can steer the federal funds rate down or up by lowering or raising the level of the interest on reserve balances rate. As a result, interest on reserve balances is the Fed’s primary tool for adjusting the federal funds rate, but the Fed has other tools that play supporting roles. </a:t>
            </a:r>
            <a:endParaRPr kumimoji="0" lang="en-US"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Rectangle 2">
            <a:extLst>
              <a:ext uri="{FF2B5EF4-FFF2-40B4-BE49-F238E27FC236}">
                <a16:creationId xmlns:a16="http://schemas.microsoft.com/office/drawing/2014/main" id="{D54F2B81-E326-47DF-1D2C-6CF039D234F5}"/>
              </a:ext>
            </a:extLst>
          </p:cNvPr>
          <p:cNvSpPr/>
          <p:nvPr/>
        </p:nvSpPr>
        <p:spPr>
          <a:xfrm>
            <a:off x="3360007" y="1437191"/>
            <a:ext cx="4953000" cy="461665"/>
          </a:xfrm>
          <a:prstGeom prst="rect">
            <a:avLst/>
          </a:prstGeom>
        </p:spPr>
        <p:txBody>
          <a:bodyPr wrap="square">
            <a:spAutoFit/>
          </a:bodyPr>
          <a:lstStyle/>
          <a:p>
            <a:pPr algn="ctr"/>
            <a:r>
              <a:rPr lang="en-US" sz="2400" b="1" dirty="0">
                <a:latin typeface="Calibri" pitchFamily="34" charset="0"/>
                <a:cs typeface="Calibri" pitchFamily="34" charset="0"/>
              </a:rPr>
              <a:t>Session 11: Talking Points, Cont’d</a:t>
            </a:r>
          </a:p>
        </p:txBody>
      </p:sp>
    </p:spTree>
    <p:extLst>
      <p:ext uri="{BB962C8B-B14F-4D97-AF65-F5344CB8AC3E}">
        <p14:creationId xmlns:p14="http://schemas.microsoft.com/office/powerpoint/2010/main" val="2620742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577F22-4258-773F-16E0-DCC544EA3B6D}"/>
              </a:ext>
            </a:extLst>
          </p:cNvPr>
          <p:cNvSpPr txBox="1"/>
          <p:nvPr/>
        </p:nvSpPr>
        <p:spPr>
          <a:xfrm>
            <a:off x="428367" y="2183026"/>
            <a:ext cx="11557687" cy="3970318"/>
          </a:xfrm>
          <a:prstGeom prst="rect">
            <a:avLst/>
          </a:prstGeom>
          <a:noFill/>
        </p:spPr>
        <p:txBody>
          <a:bodyPr wrap="square">
            <a:spAutoFit/>
          </a:bodyPr>
          <a:lstStyle/>
          <a:p>
            <a:r>
              <a:rPr lang="en-US" sz="1800" b="1" i="0" u="none" strike="noStrike" baseline="0" dirty="0">
                <a:solidFill>
                  <a:srgbClr val="221E1F"/>
                </a:solidFill>
                <a:latin typeface="Myriad Pro"/>
              </a:rPr>
              <a:t>• Setting a Floor for the Federal Funds Rate: </a:t>
            </a:r>
            <a:r>
              <a:rPr lang="en-US" sz="1800" b="1" i="1" u="none" strike="noStrike" baseline="0" dirty="0">
                <a:solidFill>
                  <a:srgbClr val="221E1F"/>
                </a:solidFill>
                <a:latin typeface="Myriad Pro"/>
              </a:rPr>
              <a:t>The Overnight Reverse Repurchase Agreement Facility </a:t>
            </a:r>
            <a:endParaRPr lang="en-US" sz="1800" b="0" i="0" u="none" strike="noStrike" baseline="0" dirty="0">
              <a:solidFill>
                <a:srgbClr val="221E1F"/>
              </a:solidFill>
              <a:latin typeface="Myriad Pro"/>
            </a:endParaRPr>
          </a:p>
          <a:p>
            <a:r>
              <a:rPr lang="en-US" sz="1800" b="0" i="0" u="none" strike="noStrike" baseline="0" dirty="0">
                <a:solidFill>
                  <a:srgbClr val="221E1F"/>
                </a:solidFill>
                <a:latin typeface="Myriad Pro"/>
              </a:rPr>
              <a:t>Interest on reserve balances is available only to banks and a few other institutions. The Fed has an overnight reverse repurchase facility that is open to a broader set of financial institutions. This facility allows these financial institutions to deposit their funds at a Federal Reserve Bank and earn the overnight reverse repurchase agreement rate offered by the Fed. The overnight reverse repurchase agreement rate works for these institutions similar to the way the interest on reserve balances rate works for banks. The overnight reverse repurchase agreement facility is a supplementary tool because the rate the Fed sets for it helps set a floor for the federal funds rate. </a:t>
            </a:r>
          </a:p>
          <a:p>
            <a:endParaRPr lang="en-US" sz="1800" b="0" i="0" u="none" strike="noStrike" baseline="0" dirty="0">
              <a:solidFill>
                <a:srgbClr val="221E1F"/>
              </a:solidFill>
              <a:latin typeface="Myriad Pro"/>
            </a:endParaRPr>
          </a:p>
          <a:p>
            <a:r>
              <a:rPr lang="en-US" sz="1800" b="1" i="0" u="none" strike="noStrike" baseline="0" dirty="0">
                <a:solidFill>
                  <a:srgbClr val="221E1F"/>
                </a:solidFill>
                <a:latin typeface="Myriad Pro"/>
              </a:rPr>
              <a:t>• Setting a Ceiling for the Federal Funds Rate: </a:t>
            </a:r>
            <a:r>
              <a:rPr lang="en-US" sz="1800" b="1" i="1" u="none" strike="noStrike" baseline="0" dirty="0">
                <a:solidFill>
                  <a:srgbClr val="221E1F"/>
                </a:solidFill>
                <a:latin typeface="Myriad Pro"/>
              </a:rPr>
              <a:t>The Discount Window </a:t>
            </a:r>
            <a:endParaRPr lang="en-US" sz="1800" b="0" i="0" u="none" strike="noStrike" baseline="0" dirty="0">
              <a:solidFill>
                <a:srgbClr val="221E1F"/>
              </a:solidFill>
              <a:latin typeface="Myriad Pro"/>
            </a:endParaRPr>
          </a:p>
          <a:p>
            <a:r>
              <a:rPr lang="en-US" sz="1800" b="0" i="0" u="none" strike="noStrike" baseline="0" dirty="0">
                <a:solidFill>
                  <a:srgbClr val="221E1F"/>
                </a:solidFill>
                <a:latin typeface="Myriad Pro"/>
              </a:rPr>
              <a:t>The discount rate is the rate charged by the Fed for loans obtained through the Fed’s discount window. Because banks will not likely borrow at a higher rate than they can borrow from the Fed, the discount rate acts as a ceiling for the federal funds rate: It is set higher than the interest on reserve balances rate and the overnight reverse repurchase agreement rate. </a:t>
            </a:r>
          </a:p>
        </p:txBody>
      </p:sp>
      <p:sp>
        <p:nvSpPr>
          <p:cNvPr id="4" name="Rectangle 3">
            <a:extLst>
              <a:ext uri="{FF2B5EF4-FFF2-40B4-BE49-F238E27FC236}">
                <a16:creationId xmlns:a16="http://schemas.microsoft.com/office/drawing/2014/main" id="{4AD6F259-3887-800D-E8DC-B44A6D0A7258}"/>
              </a:ext>
            </a:extLst>
          </p:cNvPr>
          <p:cNvSpPr/>
          <p:nvPr/>
        </p:nvSpPr>
        <p:spPr>
          <a:xfrm>
            <a:off x="3360007" y="1437191"/>
            <a:ext cx="4953000" cy="461665"/>
          </a:xfrm>
          <a:prstGeom prst="rect">
            <a:avLst/>
          </a:prstGeom>
        </p:spPr>
        <p:txBody>
          <a:bodyPr wrap="square">
            <a:spAutoFit/>
          </a:bodyPr>
          <a:lstStyle/>
          <a:p>
            <a:pPr algn="ctr"/>
            <a:r>
              <a:rPr lang="en-US" sz="2400" b="1" dirty="0">
                <a:latin typeface="Calibri" pitchFamily="34" charset="0"/>
                <a:cs typeface="Calibri" pitchFamily="34" charset="0"/>
              </a:rPr>
              <a:t>Session 11: Talking Points, Cont’d</a:t>
            </a:r>
          </a:p>
        </p:txBody>
      </p:sp>
    </p:spTree>
    <p:extLst>
      <p:ext uri="{BB962C8B-B14F-4D97-AF65-F5344CB8AC3E}">
        <p14:creationId xmlns:p14="http://schemas.microsoft.com/office/powerpoint/2010/main" val="2171666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543C6FD-F969-E59C-83A3-D77347B16EB3}"/>
              </a:ext>
            </a:extLst>
          </p:cNvPr>
          <p:cNvSpPr txBox="1"/>
          <p:nvPr/>
        </p:nvSpPr>
        <p:spPr>
          <a:xfrm>
            <a:off x="514864" y="2257840"/>
            <a:ext cx="11162271" cy="2862322"/>
          </a:xfrm>
          <a:prstGeom prst="rect">
            <a:avLst/>
          </a:prstGeom>
          <a:noFill/>
        </p:spPr>
        <p:txBody>
          <a:bodyPr wrap="square">
            <a:spAutoFit/>
          </a:bodyPr>
          <a:lstStyle/>
          <a:p>
            <a:r>
              <a:rPr lang="en-US" sz="1800" b="1" i="0" u="none" strike="noStrike" baseline="0" dirty="0">
                <a:solidFill>
                  <a:srgbClr val="221E1F"/>
                </a:solidFill>
                <a:latin typeface="Myriad Pro"/>
              </a:rPr>
              <a:t>• The Final Tool: </a:t>
            </a:r>
            <a:r>
              <a:rPr lang="en-US" sz="1800" b="1" i="1" u="none" strike="noStrike" baseline="0" dirty="0">
                <a:solidFill>
                  <a:srgbClr val="221E1F"/>
                </a:solidFill>
                <a:latin typeface="Myriad Pro"/>
              </a:rPr>
              <a:t>Open Market Operations </a:t>
            </a:r>
            <a:endParaRPr lang="en-US" sz="1800" b="0" i="0" u="none" strike="noStrike" baseline="0" dirty="0">
              <a:solidFill>
                <a:srgbClr val="221E1F"/>
              </a:solidFill>
              <a:latin typeface="Myriad Pro"/>
            </a:endParaRPr>
          </a:p>
          <a:p>
            <a:r>
              <a:rPr lang="en-US" sz="1800" b="0" i="0" u="none" strike="noStrike" baseline="0" dirty="0">
                <a:solidFill>
                  <a:srgbClr val="221E1F"/>
                </a:solidFill>
                <a:latin typeface="Myriad Pro"/>
              </a:rPr>
              <a:t>As noted above, the Fed’s current method for implementing monetary policy relies on banks’ reserves remaining “ample.” So, if the Fed needs to add reserves to ensure they remain ample, it does so by buying US government securities in the open market. This action is known as open market operations. When the Fed buys securities, it pays for them by depositing funds into the appropriate banks’ reserve balance accounts, adding to the overall level of reserves in the banking system. Prior to 2008, open market operations were the Fed’s primary monetary policy tool, which it used daily to make sure the federal funds rate hit the FOMC’s target. Today this tool is mainly used to ensure that reserves remain ample. </a:t>
            </a:r>
          </a:p>
          <a:p>
            <a:r>
              <a:rPr lang="en-US" sz="1800" b="0" i="0" u="none" strike="noStrike" baseline="0" dirty="0">
                <a:solidFill>
                  <a:srgbClr val="221E1F"/>
                </a:solidFill>
                <a:latin typeface="Myriad Pro"/>
              </a:rPr>
              <a:t>Now that you understand the Fed’s implementation tools, let’s see how the Fed uses them to achieve its two goals: maximum employment and price stability.  </a:t>
            </a:r>
            <a:endParaRPr lang="en-US" dirty="0"/>
          </a:p>
        </p:txBody>
      </p:sp>
      <p:sp>
        <p:nvSpPr>
          <p:cNvPr id="4" name="Rectangle 3">
            <a:extLst>
              <a:ext uri="{FF2B5EF4-FFF2-40B4-BE49-F238E27FC236}">
                <a16:creationId xmlns:a16="http://schemas.microsoft.com/office/drawing/2014/main" id="{C0146FA7-91B6-FB57-508B-8425C884B549}"/>
              </a:ext>
            </a:extLst>
          </p:cNvPr>
          <p:cNvSpPr/>
          <p:nvPr/>
        </p:nvSpPr>
        <p:spPr>
          <a:xfrm>
            <a:off x="3360007" y="1437191"/>
            <a:ext cx="4953000" cy="461665"/>
          </a:xfrm>
          <a:prstGeom prst="rect">
            <a:avLst/>
          </a:prstGeom>
        </p:spPr>
        <p:txBody>
          <a:bodyPr wrap="square">
            <a:spAutoFit/>
          </a:bodyPr>
          <a:lstStyle/>
          <a:p>
            <a:pPr algn="ctr"/>
            <a:r>
              <a:rPr lang="en-US" sz="2400" b="1" dirty="0">
                <a:latin typeface="Calibri" pitchFamily="34" charset="0"/>
                <a:cs typeface="Calibri" pitchFamily="34" charset="0"/>
              </a:rPr>
              <a:t>Session 11: Talking Points, Cont’d</a:t>
            </a:r>
          </a:p>
        </p:txBody>
      </p:sp>
    </p:spTree>
    <p:extLst>
      <p:ext uri="{BB962C8B-B14F-4D97-AF65-F5344CB8AC3E}">
        <p14:creationId xmlns:p14="http://schemas.microsoft.com/office/powerpoint/2010/main" val="167717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4838487-698D-5914-0EF5-172ADB3AF842}"/>
              </a:ext>
            </a:extLst>
          </p:cNvPr>
          <p:cNvSpPr txBox="1"/>
          <p:nvPr/>
        </p:nvSpPr>
        <p:spPr>
          <a:xfrm>
            <a:off x="667264" y="1277547"/>
            <a:ext cx="11327028" cy="535531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Expansionary Monetary Policy Using the Fed’s Tools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endParaRPr>
          </a:p>
          <a:p>
            <a:r>
              <a:rPr lang="en-US" b="1" dirty="0">
                <a:solidFill>
                  <a:srgbClr val="221E1F"/>
                </a:solidFill>
                <a:latin typeface="Myriad Pro"/>
              </a:rPr>
              <a:t>4</a:t>
            </a:r>
            <a:r>
              <a:rPr lang="en-US" sz="1800" b="1" i="0" u="none" strike="noStrike" baseline="0" dirty="0">
                <a:solidFill>
                  <a:srgbClr val="221E1F"/>
                </a:solidFill>
                <a:latin typeface="Myriad Pro"/>
              </a:rPr>
              <a:t>. </a:t>
            </a:r>
            <a:r>
              <a:rPr lang="en-US" sz="1800" b="0" i="0" u="none" strike="noStrike" baseline="0" dirty="0">
                <a:solidFill>
                  <a:srgbClr val="000000"/>
                </a:solidFill>
                <a:latin typeface="Myriad Pro"/>
              </a:rPr>
              <a:t>Suppose the following: The economy weakens, with employment falling short of maximum </a:t>
            </a:r>
            <a:r>
              <a:rPr lang="en-US" sz="1800" b="0" i="0" u="none" strike="noStrike" baseline="0" dirty="0">
                <a:solidFill>
                  <a:srgbClr val="221E1F"/>
                </a:solidFill>
                <a:latin typeface="Myriad Pro"/>
              </a:rPr>
              <a:t>employment, and the inflation rate has been steady at around 2 percent but is showing signs of decreasing. The FOMC might decide to </a:t>
            </a:r>
            <a:r>
              <a:rPr lang="en-US" sz="1800" b="0" i="1" u="none" strike="noStrike" baseline="0" dirty="0">
                <a:solidFill>
                  <a:srgbClr val="221E1F"/>
                </a:solidFill>
                <a:latin typeface="Myriad Pro"/>
              </a:rPr>
              <a:t>conduct </a:t>
            </a:r>
            <a:r>
              <a:rPr lang="en-US" sz="1800" b="0" i="0" u="none" strike="noStrike" baseline="0" dirty="0">
                <a:solidFill>
                  <a:srgbClr val="221E1F"/>
                </a:solidFill>
                <a:latin typeface="Myriad Pro"/>
              </a:rPr>
              <a:t>monetary policy by lowering its target range for the federal funds rate. To </a:t>
            </a:r>
            <a:r>
              <a:rPr lang="en-US" sz="1800" b="0" i="1" u="none" strike="noStrike" baseline="0" dirty="0">
                <a:solidFill>
                  <a:srgbClr val="221E1F"/>
                </a:solidFill>
                <a:latin typeface="Myriad Pro"/>
              </a:rPr>
              <a:t>implement </a:t>
            </a:r>
            <a:r>
              <a:rPr lang="en-US" sz="1800" b="0" i="0" u="none" strike="noStrike" baseline="0" dirty="0">
                <a:solidFill>
                  <a:srgbClr val="221E1F"/>
                </a:solidFill>
                <a:latin typeface="Myriad Pro"/>
              </a:rPr>
              <a:t>that monetary policy, it would decrease its administered rates—the interest on reserve balances rate, overnight reverse repurchase agreement rate, and discount rate—to ensure the market-determined federal funds rate stays within the target range. These actions would transmit to other interest rates and broader financial conditions: </a:t>
            </a:r>
          </a:p>
          <a:p>
            <a:pPr lvl="1"/>
            <a:r>
              <a:rPr lang="en-US" b="1" i="0" u="none" strike="noStrike" baseline="0" dirty="0">
                <a:solidFill>
                  <a:srgbClr val="221E1F"/>
                </a:solidFill>
                <a:latin typeface="Myriad Pro"/>
              </a:rPr>
              <a:t>• </a:t>
            </a:r>
            <a:r>
              <a:rPr lang="en-US" b="0" i="0" u="none" strike="noStrike" baseline="0" dirty="0">
                <a:solidFill>
                  <a:srgbClr val="221E1F"/>
                </a:solidFill>
                <a:latin typeface="Myriad Pro"/>
              </a:rPr>
              <a:t>Lower interest rates decrease the cost of borrowing money, which encourages consumers to increase spending on goods and services and businesses to invest in new equipment. </a:t>
            </a:r>
          </a:p>
          <a:p>
            <a:pPr lvl="1"/>
            <a:r>
              <a:rPr lang="en-US" b="1" i="0" u="none" strike="noStrike" baseline="0" dirty="0">
                <a:solidFill>
                  <a:srgbClr val="221E1F"/>
                </a:solidFill>
                <a:latin typeface="Myriad Pro"/>
              </a:rPr>
              <a:t>• </a:t>
            </a:r>
            <a:r>
              <a:rPr lang="en-US" b="0" i="0" u="none" strike="noStrike" baseline="0" dirty="0">
                <a:solidFill>
                  <a:srgbClr val="221E1F"/>
                </a:solidFill>
                <a:latin typeface="Myriad Pro"/>
              </a:rPr>
              <a:t>The increase in consumption spending increases the overall demand for goods and services in the economy, which creates an incentive for businesses to increase production, hire more workers, and spend more on other resources. </a:t>
            </a:r>
          </a:p>
          <a:p>
            <a:pPr lvl="1"/>
            <a:r>
              <a:rPr lang="en-US" b="1" i="0" u="none" strike="noStrike" baseline="0" dirty="0">
                <a:solidFill>
                  <a:srgbClr val="221E1F"/>
                </a:solidFill>
                <a:latin typeface="Myriad Pro"/>
              </a:rPr>
              <a:t>• </a:t>
            </a:r>
            <a:r>
              <a:rPr lang="en-US" b="0" i="0" u="none" strike="noStrike" baseline="0" dirty="0">
                <a:solidFill>
                  <a:srgbClr val="221E1F"/>
                </a:solidFill>
                <a:latin typeface="Myriad Pro"/>
              </a:rPr>
              <a:t>As these increases in spending ripple through the economy, likely moving the unemployment rate down toward its full employment level, inflation could possibly move up. </a:t>
            </a:r>
          </a:p>
          <a:p>
            <a:pPr lvl="1"/>
            <a:endParaRPr lang="en-US" b="0" i="0" u="none" strike="noStrike" baseline="0" dirty="0">
              <a:solidFill>
                <a:srgbClr val="221E1F"/>
              </a:solidFill>
              <a:latin typeface="Myriad Pro"/>
            </a:endParaRPr>
          </a:p>
          <a:p>
            <a:r>
              <a:rPr lang="en-US" sz="1800" b="0" i="0" u="none" strike="noStrike" baseline="0" dirty="0">
                <a:solidFill>
                  <a:srgbClr val="221E1F"/>
                </a:solidFill>
                <a:latin typeface="Myriad Pro"/>
              </a:rPr>
              <a:t>So, the Fed’s monetary policy implementation tools can be effective for moving the economy back toward maximum employment and price stability when the economy is stall </a:t>
            </a:r>
            <a:endParaRPr kumimoji="0" lang="en-US"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Rectangle 2">
            <a:extLst>
              <a:ext uri="{FF2B5EF4-FFF2-40B4-BE49-F238E27FC236}">
                <a16:creationId xmlns:a16="http://schemas.microsoft.com/office/drawing/2014/main" id="{0118DB85-B710-3461-6FD0-B075E8C0B493}"/>
              </a:ext>
            </a:extLst>
          </p:cNvPr>
          <p:cNvSpPr/>
          <p:nvPr/>
        </p:nvSpPr>
        <p:spPr>
          <a:xfrm>
            <a:off x="3360007" y="704023"/>
            <a:ext cx="4953000" cy="461665"/>
          </a:xfrm>
          <a:prstGeom prst="rect">
            <a:avLst/>
          </a:prstGeom>
        </p:spPr>
        <p:txBody>
          <a:bodyPr wrap="square">
            <a:spAutoFit/>
          </a:bodyPr>
          <a:lstStyle/>
          <a:p>
            <a:pPr algn="ctr"/>
            <a:r>
              <a:rPr lang="en-US" sz="2400" b="1" dirty="0">
                <a:latin typeface="Calibri" pitchFamily="34" charset="0"/>
                <a:cs typeface="Calibri" pitchFamily="34" charset="0"/>
              </a:rPr>
              <a:t>Session 11: Talking Points, Cont’d</a:t>
            </a:r>
          </a:p>
        </p:txBody>
      </p:sp>
    </p:spTree>
    <p:extLst>
      <p:ext uri="{BB962C8B-B14F-4D97-AF65-F5344CB8AC3E}">
        <p14:creationId xmlns:p14="http://schemas.microsoft.com/office/powerpoint/2010/main" val="68614454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1808</Words>
  <Application>Microsoft Office PowerPoint</Application>
  <PresentationFormat>Widescreen</PresentationFormat>
  <Paragraphs>63</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Myriad Pro</vt:lpstr>
      <vt:lpstr>Times</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Geiger, Amanda</dc:creator>
  <cp:lastModifiedBy>Geiger, Amanda</cp:lastModifiedBy>
  <cp:revision>2</cp:revision>
  <dcterms:created xsi:type="dcterms:W3CDTF">2023-11-21T15:35:37Z</dcterms:created>
  <dcterms:modified xsi:type="dcterms:W3CDTF">2023-11-21T16:12:37Z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5269c60-0483-4c57-9e8c-3779d6900235_Enabled">
    <vt:lpwstr>true</vt:lpwstr>
  </property>
  <property fmtid="{D5CDD505-2E9C-101B-9397-08002B2CF9AE}" pid="3" name="MSIP_Label_65269c60-0483-4c57-9e8c-3779d6900235_SetDate">
    <vt:lpwstr>2023-11-21T15:36:30Z</vt:lpwstr>
  </property>
  <property fmtid="{D5CDD505-2E9C-101B-9397-08002B2CF9AE}" pid="4" name="MSIP_Label_65269c60-0483-4c57-9e8c-3779d6900235_Method">
    <vt:lpwstr>Privileged</vt:lpwstr>
  </property>
  <property fmtid="{D5CDD505-2E9C-101B-9397-08002B2CF9AE}" pid="5" name="MSIP_Label_65269c60-0483-4c57-9e8c-3779d6900235_Name">
    <vt:lpwstr>65269c60-0483-4c57-9e8c-3779d6900235</vt:lpwstr>
  </property>
  <property fmtid="{D5CDD505-2E9C-101B-9397-08002B2CF9AE}" pid="6" name="MSIP_Label_65269c60-0483-4c57-9e8c-3779d6900235_SiteId">
    <vt:lpwstr>b397c653-5b19-463f-b9fc-af658ded9128</vt:lpwstr>
  </property>
  <property fmtid="{D5CDD505-2E9C-101B-9397-08002B2CF9AE}" pid="7" name="MSIP_Label_65269c60-0483-4c57-9e8c-3779d6900235_ActionId">
    <vt:lpwstr>b19ae171-13f3-4d5a-ad3f-8c60501091c4</vt:lpwstr>
  </property>
  <property fmtid="{D5CDD505-2E9C-101B-9397-08002B2CF9AE}" pid="8" name="MSIP_Label_65269c60-0483-4c57-9e8c-3779d6900235_ContentBits">
    <vt:lpwstr>0</vt:lpwstr>
  </property>
</Properties>
</file>