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3674-2E95-4399-9130-0DE3CAA288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4AABA9-6955-41E4-A0BC-820D6E490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BCDE60-5419-4C17-A3BB-07716004D2F1}"/>
              </a:ext>
            </a:extLst>
          </p:cNvPr>
          <p:cNvPicPr>
            <a:picLocks noChangeAspect="1"/>
          </p:cNvPicPr>
          <p:nvPr userDrawn="1"/>
        </p:nvPicPr>
        <p:blipFill>
          <a:blip r:embed="rId2"/>
          <a:stretch>
            <a:fillRect/>
          </a:stretch>
        </p:blipFill>
        <p:spPr>
          <a:xfrm>
            <a:off x="2571750" y="1695451"/>
            <a:ext cx="2476500" cy="2714625"/>
          </a:xfrm>
          <a:prstGeom prst="rect">
            <a:avLst/>
          </a:prstGeom>
        </p:spPr>
      </p:pic>
    </p:spTree>
    <p:extLst>
      <p:ext uri="{BB962C8B-B14F-4D97-AF65-F5344CB8AC3E}">
        <p14:creationId xmlns:p14="http://schemas.microsoft.com/office/powerpoint/2010/main" val="174233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3C65-DC31-428C-8242-DEBD55C29E5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529-D393-4976-BEFD-5245A72D2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61389-AC65-441F-AC33-49C4207792BD}"/>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FF3A3C7A-60B5-4D5E-BA0F-52B89EF35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D1A02-57E0-4521-BE12-5D2A4903AAE2}"/>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35326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A2E6F-CACD-4F5C-8AB3-4A19620049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CDE81-2270-4040-853F-E48B9C680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D0989-35DD-42B9-837E-B0A25B37D559}"/>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B0919C5A-67E1-4E07-9BE3-A7CD0B0F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855B0-2845-40E1-A1C8-D7C264F53761}"/>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134597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5" name="Rectangle 11"/>
          <p:cNvSpPr>
            <a:spLocks noChangeArrowheads="1"/>
          </p:cNvSpPr>
          <p:nvPr/>
        </p:nvSpPr>
        <p:spPr bwMode="auto">
          <a:xfrm>
            <a:off x="-704851" y="-539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6" name="Rectangle 12"/>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3"/>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20"/>
          <p:cNvSpPr>
            <a:spLocks noChangeArrowheads="1"/>
          </p:cNvSpPr>
          <p:nvPr userDrawn="1"/>
        </p:nvSpPr>
        <p:spPr bwMode="auto">
          <a:xfrm>
            <a:off x="12075584" y="269716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18" name="Text Placeholder 17"/>
          <p:cNvSpPr>
            <a:spLocks noGrp="1"/>
          </p:cNvSpPr>
          <p:nvPr>
            <p:ph type="body" sz="quarter" idx="11"/>
          </p:nvPr>
        </p:nvSpPr>
        <p:spPr>
          <a:xfrm>
            <a:off x="711200" y="3159944"/>
            <a:ext cx="10769600" cy="1793056"/>
          </a:xfrm>
        </p:spPr>
        <p:txBody>
          <a:bodyPr/>
          <a:lstStyle>
            <a:lvl1pPr marL="0" indent="0" algn="ctr">
              <a:buNone/>
              <a:defRPr sz="4800" b="1" spc="-200">
                <a:solidFill>
                  <a:srgbClr val="C07C1A"/>
                </a:solidFill>
              </a:defRPr>
            </a:lvl1pPr>
          </a:lstStyle>
          <a:p>
            <a:pPr lvl="0"/>
            <a:r>
              <a:rPr lang="en-US"/>
              <a:t>Click to edit Master text styles</a:t>
            </a:r>
          </a:p>
        </p:txBody>
      </p:sp>
    </p:spTree>
    <p:extLst>
      <p:ext uri="{BB962C8B-B14F-4D97-AF65-F5344CB8AC3E}">
        <p14:creationId xmlns:p14="http://schemas.microsoft.com/office/powerpoint/2010/main" val="3222976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6096001"/>
            <a:ext cx="12192000" cy="777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0"/>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11"/>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9" name="Rectangle 13"/>
          <p:cNvSpPr>
            <a:spLocks noChangeArrowheads="1"/>
          </p:cNvSpPr>
          <p:nvPr userDrawn="1"/>
        </p:nvSpPr>
        <p:spPr bwMode="auto">
          <a:xfrm>
            <a:off x="-996951" y="376240"/>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4099" name="Rectangle 3"/>
          <p:cNvSpPr>
            <a:spLocks noGrp="1" noChangeArrowheads="1"/>
          </p:cNvSpPr>
          <p:nvPr>
            <p:ph type="ctrTitle" hasCustomPrompt="1"/>
          </p:nvPr>
        </p:nvSpPr>
        <p:spPr>
          <a:xfrm>
            <a:off x="2133600" y="2413000"/>
            <a:ext cx="8737600" cy="2870200"/>
          </a:xfrm>
        </p:spPr>
        <p:txBody>
          <a:bodyPr/>
          <a:lstStyle>
            <a:lvl1pPr algn="l">
              <a:defRPr sz="4800" b="1">
                <a:solidFill>
                  <a:srgbClr val="021C6E"/>
                </a:solidFill>
              </a:defRPr>
            </a:lvl1pPr>
          </a:lstStyle>
          <a:p>
            <a:r>
              <a:rPr lang="en-US" dirty="0"/>
              <a:t>Title</a:t>
            </a:r>
          </a:p>
        </p:txBody>
      </p:sp>
      <p:sp>
        <p:nvSpPr>
          <p:cNvPr id="13" name="Text Placeholder 12"/>
          <p:cNvSpPr>
            <a:spLocks noGrp="1"/>
          </p:cNvSpPr>
          <p:nvPr>
            <p:ph type="body" sz="quarter" idx="10"/>
          </p:nvPr>
        </p:nvSpPr>
        <p:spPr>
          <a:xfrm>
            <a:off x="2133600" y="5359401"/>
            <a:ext cx="8737600" cy="914399"/>
          </a:xfrm>
        </p:spPr>
        <p:txBody>
          <a:bodyPr/>
          <a:lstStyle>
            <a:lvl1pPr marL="0" indent="0">
              <a:lnSpc>
                <a:spcPct val="90000"/>
              </a:lnSpc>
              <a:buNone/>
              <a:defRPr sz="2667" baseline="0">
                <a:solidFill>
                  <a:srgbClr val="606060"/>
                </a:solidFill>
              </a:defRPr>
            </a:lvl1pPr>
            <a:lvl2pPr marL="609585" indent="0">
              <a:buNone/>
              <a:defRPr/>
            </a:lvl2pPr>
          </a:lstStyle>
          <a:p>
            <a:pPr lvl="0"/>
            <a:r>
              <a:rPr lang="en-US"/>
              <a:t>Click to edit Master text styles</a:t>
            </a:r>
          </a:p>
        </p:txBody>
      </p:sp>
      <p:sp>
        <p:nvSpPr>
          <p:cNvPr id="3" name="Rectangle 2"/>
          <p:cNvSpPr/>
          <p:nvPr userDrawn="1"/>
        </p:nvSpPr>
        <p:spPr bwMode="auto">
          <a:xfrm>
            <a:off x="0" y="0"/>
            <a:ext cx="12192000" cy="1397000"/>
          </a:xfrm>
          <a:prstGeom prst="rect">
            <a:avLst/>
          </a:prstGeom>
          <a:solidFill>
            <a:srgbClr val="02245A"/>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pitchFamily="-65" charset="0"/>
            </a:endParaRPr>
          </a:p>
        </p:txBody>
      </p:sp>
      <p:pic>
        <p:nvPicPr>
          <p:cNvPr id="11" name="Picture 10">
            <a:extLst>
              <a:ext uri="{FF2B5EF4-FFF2-40B4-BE49-F238E27FC236}">
                <a16:creationId xmlns:a16="http://schemas.microsoft.com/office/drawing/2014/main" id="{2C220FC9-5F76-DE47-8977-C926F8A0477F}"/>
              </a:ext>
            </a:extLst>
          </p:cNvPr>
          <p:cNvPicPr>
            <a:picLocks noChangeAspect="1"/>
          </p:cNvPicPr>
          <p:nvPr userDrawn="1"/>
        </p:nvPicPr>
        <p:blipFill>
          <a:blip r:embed="rId2"/>
          <a:stretch>
            <a:fillRect/>
          </a:stretch>
        </p:blipFill>
        <p:spPr>
          <a:xfrm>
            <a:off x="309723" y="237836"/>
            <a:ext cx="5887877" cy="925429"/>
          </a:xfrm>
          <a:prstGeom prst="rect">
            <a:avLst/>
          </a:prstGeom>
        </p:spPr>
      </p:pic>
    </p:spTree>
    <p:extLst>
      <p:ext uri="{BB962C8B-B14F-4D97-AF65-F5344CB8AC3E}">
        <p14:creationId xmlns:p14="http://schemas.microsoft.com/office/powerpoint/2010/main" val="123577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79D-CEF8-4FDA-BB36-D04FF7AF5186}"/>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C420F2E-9840-4936-A424-A2E0C0435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D632F-340D-41AF-AF95-A6787358A6E9}"/>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24A163AE-76B0-4FB6-8337-EA8EA29F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6CEB8-2BD3-40AE-BF3E-FD953EF19E4C}"/>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75842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5671-E67C-49F3-AF60-9499A54C8C2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C5B46-1E66-4CD1-AA54-59897C8C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D7671-0CF8-466E-BE34-511B5F7F797F}"/>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2315EC25-D8DC-46A7-950C-A5506518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1C9A0-BA45-47B1-BF2D-3BFB52D7008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66987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33F-5B25-49BD-B2C8-11DD6DC82E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4EBABD2-4A72-491B-8790-BA6252CAF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B9952-1613-4850-BDB9-EF10DCD2A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8BC6F-44C5-4FA3-BC71-ECDFE6278216}"/>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DEA62C9B-0701-49C4-B87B-03F9B828C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1E24F-3D43-40A1-8705-2DDB7D59596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15957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AF24-48BF-40C1-B1E4-19B4139C640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091A1E-CF50-4D4A-840C-AE40D82DA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599FF-A9DB-49DC-8F20-8DC4ACBB5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90954C-DE30-4D75-9E0D-DD34A35AC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BFD128-F926-45C5-BC36-8F5B733607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018A6-75B1-4366-A92D-BB1741C1BD7E}"/>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8" name="Footer Placeholder 7">
            <a:extLst>
              <a:ext uri="{FF2B5EF4-FFF2-40B4-BE49-F238E27FC236}">
                <a16:creationId xmlns:a16="http://schemas.microsoft.com/office/drawing/2014/main" id="{C4BDD6AA-17B3-4C8A-A4B8-4157EFE9E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C44DB-F312-4627-B92C-EE919888975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95600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7442-71A5-4053-9528-6B9F5B7C07F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15259-B6E1-48A4-BA0F-66CFD186B865}"/>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4" name="Footer Placeholder 3">
            <a:extLst>
              <a:ext uri="{FF2B5EF4-FFF2-40B4-BE49-F238E27FC236}">
                <a16:creationId xmlns:a16="http://schemas.microsoft.com/office/drawing/2014/main" id="{9DD742A8-33D7-4DFD-9733-9E699CD8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30F65-220C-41EE-9477-2994A9C47F9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158316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7DE66-AF54-4DC7-BEEC-60D79A775ADE}"/>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3" name="Footer Placeholder 2">
            <a:extLst>
              <a:ext uri="{FF2B5EF4-FFF2-40B4-BE49-F238E27FC236}">
                <a16:creationId xmlns:a16="http://schemas.microsoft.com/office/drawing/2014/main" id="{8DBAD681-32AB-477F-B377-8996B8B1E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D7B21F-1E86-4D5E-A496-32108E723D1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987460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97F0-8DD7-4E67-A1EE-E74D98C3E9B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7E7FE-77F5-4BFB-813B-F2CBF1C78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4EA59A-8CFB-40FC-8AE6-00BFAC755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F6ED4-53FA-4FD9-BF9F-B05BBD62E693}"/>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22E19F1B-3FFA-4322-BF9B-AD4B92DBB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E5F4C-9C6C-42A2-82F9-DF0F89AAEC4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95328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2572-8437-4174-BC85-6090EF7C09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088997-21CF-4066-88D8-4FE6A843B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AF810C-0C10-473B-B79B-52643E91F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E0EF2-3B34-47D5-8BF8-16B35C0184DA}"/>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1143A9AE-F15E-4229-A659-4FB2EFD38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084E4-290D-4366-98E8-109B7FE40C68}"/>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1323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426203-BA22-4FB6-8C76-E4ABB278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FB801-FD98-4BB6-BE58-96CC85870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D87C3718-4FBE-4091-983C-9AFEF4A7E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E8CB-F8DB-4BD8-B9BD-44B87D8C4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D127C-BAFC-4CC9-9921-E12C420B6E62}" type="slidenum">
              <a:rPr lang="en-US" smtClean="0"/>
              <a:t>‹#›</a:t>
            </a:fld>
            <a:endParaRPr lang="en-US"/>
          </a:p>
        </p:txBody>
      </p:sp>
      <p:pic>
        <p:nvPicPr>
          <p:cNvPr id="8" name="Picture 7">
            <a:extLst>
              <a:ext uri="{FF2B5EF4-FFF2-40B4-BE49-F238E27FC236}">
                <a16:creationId xmlns:a16="http://schemas.microsoft.com/office/drawing/2014/main" id="{8ECFFCB6-5DD8-429B-9D56-EBADD517507D}"/>
              </a:ext>
            </a:extLst>
          </p:cNvPr>
          <p:cNvPicPr>
            <a:picLocks noChangeAspect="1"/>
          </p:cNvPicPr>
          <p:nvPr userDrawn="1"/>
        </p:nvPicPr>
        <p:blipFill>
          <a:blip r:embed="rId15"/>
          <a:stretch>
            <a:fillRect/>
          </a:stretch>
        </p:blipFill>
        <p:spPr>
          <a:xfrm>
            <a:off x="1" y="0"/>
            <a:ext cx="12192000" cy="1298561"/>
          </a:xfrm>
          <a:prstGeom prst="rect">
            <a:avLst/>
          </a:prstGeom>
        </p:spPr>
      </p:pic>
    </p:spTree>
    <p:extLst>
      <p:ext uri="{BB962C8B-B14F-4D97-AF65-F5344CB8AC3E}">
        <p14:creationId xmlns:p14="http://schemas.microsoft.com/office/powerpoint/2010/main" val="3928861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A93577-C6CE-3874-0812-6F02BD54D3C2}"/>
              </a:ext>
            </a:extLst>
          </p:cNvPr>
          <p:cNvSpPr/>
          <p:nvPr/>
        </p:nvSpPr>
        <p:spPr>
          <a:xfrm>
            <a:off x="4265068" y="2190460"/>
            <a:ext cx="3661864"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Talking Points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AABA3D76-4575-95E8-3371-06DA2BAD4BAE}"/>
              </a:ext>
            </a:extLst>
          </p:cNvPr>
          <p:cNvSpPr/>
          <p:nvPr/>
        </p:nvSpPr>
        <p:spPr>
          <a:xfrm>
            <a:off x="2739704" y="1456888"/>
            <a:ext cx="6248400" cy="523220"/>
          </a:xfrm>
          <a:prstGeom prst="rect">
            <a:avLst/>
          </a:prstGeom>
        </p:spPr>
        <p:txBody>
          <a:bodyPr wrap="square">
            <a:spAutoFit/>
          </a:bodyPr>
          <a:lstStyle/>
          <a:p>
            <a:pPr algn="ctr"/>
            <a:r>
              <a:rPr lang="en-US" sz="2800" b="1" dirty="0"/>
              <a:t>SESSION 10: FINANCIAL INSTITUTIONS</a:t>
            </a:r>
          </a:p>
        </p:txBody>
      </p:sp>
      <p:sp>
        <p:nvSpPr>
          <p:cNvPr id="7" name="Rectangle 6">
            <a:extLst>
              <a:ext uri="{FF2B5EF4-FFF2-40B4-BE49-F238E27FC236}">
                <a16:creationId xmlns:a16="http://schemas.microsoft.com/office/drawing/2014/main" id="{905600B0-32EA-CC06-51B3-A6335F85B945}"/>
              </a:ext>
            </a:extLst>
          </p:cNvPr>
          <p:cNvSpPr/>
          <p:nvPr/>
        </p:nvSpPr>
        <p:spPr>
          <a:xfrm>
            <a:off x="1059808" y="2851558"/>
            <a:ext cx="10298885" cy="3077766"/>
          </a:xfrm>
          <a:prstGeom prst="rect">
            <a:avLst/>
          </a:prstGeom>
        </p:spPr>
        <p:txBody>
          <a:bodyPr wrap="square">
            <a:spAutoFit/>
          </a:bodyPr>
          <a:lstStyle/>
          <a:p>
            <a:r>
              <a:rPr lang="en-US" sz="2000" i="1" dirty="0"/>
              <a:t>Financial Institutions</a:t>
            </a:r>
          </a:p>
          <a:p>
            <a:endParaRPr lang="en-US" sz="1400" i="1" dirty="0"/>
          </a:p>
          <a:p>
            <a:pPr marL="231775" indent="-231775"/>
            <a:r>
              <a:rPr lang="en-US" sz="2000" b="1" dirty="0"/>
              <a:t>1. </a:t>
            </a:r>
            <a:r>
              <a:rPr lang="en-US" sz="2000" dirty="0"/>
              <a:t>Financial institutions are private or public institutions that may be for-profit or nonprofit. These organizations pool small amounts of money so that larger investments (with higher returns) can be made. They do this by collecting money from the public or from other institutions and investing those funds in financial assets. A common example is banks that take in customer deposits for safekeeping and use the deposits to make loans to other customers. Another example is insurance companies. Although insurance companies do not take in deposits, in exchange for premiums paid by customers, they guarantee payment to customers if a certain situation occurs.</a:t>
            </a:r>
          </a:p>
        </p:txBody>
      </p:sp>
    </p:spTree>
    <p:extLst>
      <p:ext uri="{BB962C8B-B14F-4D97-AF65-F5344CB8AC3E}">
        <p14:creationId xmlns:p14="http://schemas.microsoft.com/office/powerpoint/2010/main" val="342994204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Geiger, Amanda</dc:creator>
  <cp:lastModifiedBy>Geiger, Amanda</cp:lastModifiedBy>
  <cp:revision>2</cp:revision>
  <dcterms:created xsi:type="dcterms:W3CDTF">2023-10-20T14:46:34Z</dcterms:created>
  <dcterms:modified xsi:type="dcterms:W3CDTF">2023-10-20T14:47:54Z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2023-10-20T14:47:46Z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8907d72c-331b-439d-9791-b95eb822970d</vt:lpwstr>
  </property>
  <property fmtid="{D5CDD505-2E9C-101B-9397-08002B2CF9AE}" pid="8" name="MSIP_Label_65269c60-0483-4c57-9e8c-3779d6900235_ContentBits">
    <vt:lpwstr>0</vt:lpwstr>
  </property>
</Properties>
</file>