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0" r:id="rId3"/>
    <p:sldId id="263" r:id="rId4"/>
    <p:sldId id="264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FBD46-D152-414D-8934-45557A8B2E27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BD082-FAAE-4FD3-B6E5-FBB7C000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95E12-0362-417B-80D8-9EB3A39629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06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9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5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577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5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5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2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9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0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92FEEA-C426-D207-FC68-176C9B6FA966}"/>
              </a:ext>
            </a:extLst>
          </p:cNvPr>
          <p:cNvSpPr/>
          <p:nvPr/>
        </p:nvSpPr>
        <p:spPr>
          <a:xfrm>
            <a:off x="2133600" y="1570397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1: SCARCITY &amp; DECISION MAKING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B202EA-B849-883F-B17C-3330AFD65AD8}"/>
              </a:ext>
            </a:extLst>
          </p:cNvPr>
          <p:cNvSpPr/>
          <p:nvPr/>
        </p:nvSpPr>
        <p:spPr>
          <a:xfrm>
            <a:off x="4892880" y="2093617"/>
            <a:ext cx="2216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Talking</a:t>
            </a:r>
            <a:r>
              <a:rPr lang="en-US" sz="2400" b="1" dirty="0"/>
              <a:t> </a:t>
            </a:r>
            <a:r>
              <a:rPr lang="en-US" sz="2800" b="1" dirty="0"/>
              <a:t>Points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EFDFC-2434-AAF5-805F-4D400C73D215}"/>
              </a:ext>
            </a:extLst>
          </p:cNvPr>
          <p:cNvSpPr txBox="1"/>
          <p:nvPr/>
        </p:nvSpPr>
        <p:spPr>
          <a:xfrm>
            <a:off x="614493" y="2833727"/>
            <a:ext cx="1134820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1.    Scarcity necessitates that a decision be made.</a:t>
            </a:r>
          </a:p>
          <a:p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dirty="0"/>
              <a:t>Productive resources are scarce because there are not enough of them to produce the unlimited amounts of goods and services society wants. This is the fundamental economic problem (Step 1 of the PACED model) faced by society.</a:t>
            </a:r>
          </a:p>
        </p:txBody>
      </p:sp>
    </p:spTree>
    <p:extLst>
      <p:ext uri="{BB962C8B-B14F-4D97-AF65-F5344CB8AC3E}">
        <p14:creationId xmlns:p14="http://schemas.microsoft.com/office/powerpoint/2010/main" val="302292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61016" y="669722"/>
            <a:ext cx="4163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Session 1 Talking Points, Cont’d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3006" y="1763480"/>
            <a:ext cx="97081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000" dirty="0"/>
              <a:t>The PACED model provides a five-step process for making decisions:   </a:t>
            </a:r>
          </a:p>
          <a:p>
            <a:pPr marL="342900" indent="-342900">
              <a:buAutoNum type="arabicPeriod" startAt="3"/>
            </a:pPr>
            <a:endParaRPr lang="en-US" sz="1000" dirty="0"/>
          </a:p>
          <a:p>
            <a:r>
              <a:rPr lang="en-US" sz="2000" dirty="0"/>
              <a:t>     P: Identify the problem. Usually, the problem is related to scarcity. </a:t>
            </a:r>
          </a:p>
          <a:p>
            <a:r>
              <a:rPr lang="en-US" sz="2000" dirty="0"/>
              <a:t>     A: List alternatives—the options you will choose from.</a:t>
            </a:r>
          </a:p>
          <a:p>
            <a:r>
              <a:rPr lang="en-US" sz="2000" dirty="0"/>
              <a:t>     C: Select criteria—the things important to you in making the decision.</a:t>
            </a:r>
          </a:p>
          <a:p>
            <a:r>
              <a:rPr lang="en-US" sz="2000" dirty="0"/>
              <a:t>     E: Evaluate alternatives based on the criteria.</a:t>
            </a:r>
          </a:p>
          <a:p>
            <a:r>
              <a:rPr lang="en-US" sz="2000" dirty="0"/>
              <a:t>     D: Make a decision.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3006" y="4048079"/>
            <a:ext cx="100625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4. Even though people may face the same problem and alternatives, they </a:t>
            </a:r>
          </a:p>
          <a:p>
            <a:r>
              <a:rPr lang="en-US" sz="2000" dirty="0"/>
              <a:t>    may have different criteria and evaluate the alternatives differently based </a:t>
            </a:r>
          </a:p>
          <a:p>
            <a:r>
              <a:rPr lang="en-US" sz="2000" dirty="0"/>
              <a:t>    on those criteria. So, faced with the same problem, people do not </a:t>
            </a:r>
          </a:p>
          <a:p>
            <a:r>
              <a:rPr lang="en-US" sz="2000" dirty="0"/>
              <a:t>    necessarily make the same decision.</a:t>
            </a:r>
          </a:p>
          <a:p>
            <a:endParaRPr lang="en-US" sz="2000" dirty="0"/>
          </a:p>
          <a:p>
            <a:r>
              <a:rPr lang="en-US" sz="2000" dirty="0"/>
              <a:t>5. The PACED model is not about finding the “correct” choice for everybody; </a:t>
            </a:r>
          </a:p>
          <a:p>
            <a:r>
              <a:rPr lang="en-US" sz="2000" dirty="0"/>
              <a:t>     it is about making a careful, well-informed decision for yourself.</a:t>
            </a:r>
          </a:p>
        </p:txBody>
      </p:sp>
    </p:spTree>
    <p:extLst>
      <p:ext uri="{BB962C8B-B14F-4D97-AF65-F5344CB8AC3E}">
        <p14:creationId xmlns:p14="http://schemas.microsoft.com/office/powerpoint/2010/main" val="312767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97479" y="708233"/>
            <a:ext cx="4163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Session 1 Talking Points, Cont’d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3538" y="162327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6. Although societies want a large variety of goods, for simplicity’s sake, </a:t>
            </a:r>
          </a:p>
          <a:p>
            <a:r>
              <a:rPr lang="en-US" sz="2000" dirty="0"/>
              <a:t>     let’s assume that we have a society that wants only two goods. A  </a:t>
            </a:r>
          </a:p>
          <a:p>
            <a:r>
              <a:rPr lang="en-US" sz="2000" dirty="0"/>
              <a:t>     production possibilities curve (PPC) shows the various combinations of </a:t>
            </a:r>
          </a:p>
          <a:p>
            <a:r>
              <a:rPr lang="en-US" sz="2000" dirty="0"/>
              <a:t>     these two goods a society can produce given its available productive </a:t>
            </a:r>
          </a:p>
          <a:p>
            <a:r>
              <a:rPr lang="en-US" sz="2000" dirty="0"/>
              <a:t>     resources and current technology (methods of converting resources into </a:t>
            </a:r>
          </a:p>
          <a:p>
            <a:r>
              <a:rPr lang="en-US" sz="2000" dirty="0"/>
              <a:t>     goods and services); that is, it shows the alternative mixes of goods that </a:t>
            </a:r>
          </a:p>
          <a:p>
            <a:r>
              <a:rPr lang="en-US" sz="2000" dirty="0"/>
              <a:t>     are possible to produce at this time.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3538" y="3911291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7. To construct a PPC, first find the “all-or-nothing” extremes and then </a:t>
            </a:r>
          </a:p>
          <a:p>
            <a:r>
              <a:rPr lang="en-US" sz="2000" dirty="0"/>
              <a:t>     ask what is the maximum amount of one good that could be </a:t>
            </a:r>
          </a:p>
          <a:p>
            <a:r>
              <a:rPr lang="en-US" sz="2000" dirty="0"/>
              <a:t>     produced given a certain amount of the other good to find the </a:t>
            </a:r>
          </a:p>
          <a:p>
            <a:r>
              <a:rPr lang="en-US" sz="2000" dirty="0"/>
              <a:t>     remaining combinations.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538" y="5377021"/>
            <a:ext cx="8221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8. Combinations outside the PPC are not possible to produce at this time, </a:t>
            </a:r>
          </a:p>
          <a:p>
            <a:r>
              <a:rPr lang="en-US" sz="2000" dirty="0"/>
              <a:t>     while those inside the PPC are possible but do not require the use of all of </a:t>
            </a:r>
          </a:p>
          <a:p>
            <a:r>
              <a:rPr lang="en-US" sz="2000" dirty="0"/>
              <a:t>     society’s resources.</a:t>
            </a:r>
          </a:p>
        </p:txBody>
      </p:sp>
    </p:spTree>
    <p:extLst>
      <p:ext uri="{BB962C8B-B14F-4D97-AF65-F5344CB8AC3E}">
        <p14:creationId xmlns:p14="http://schemas.microsoft.com/office/powerpoint/2010/main" val="29846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402" y="1400961"/>
            <a:ext cx="1158519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9. The opportunity cost of a choice is the most-valued alternative that must be </a:t>
            </a:r>
          </a:p>
          <a:p>
            <a:r>
              <a:rPr lang="en-US" sz="2000" dirty="0"/>
              <a:t>     given up (it is real goods and services and/or real activities, not simply money </a:t>
            </a:r>
          </a:p>
          <a:p>
            <a:r>
              <a:rPr lang="en-US" sz="2000" dirty="0"/>
              <a:t>     or time) when a decision is made.</a:t>
            </a:r>
          </a:p>
          <a:p>
            <a:endParaRPr lang="en-US" sz="2000" dirty="0"/>
          </a:p>
          <a:p>
            <a:r>
              <a:rPr lang="en-US" sz="2000" dirty="0"/>
              <a:t>10. The opportunity cost along a PPC is the amount of one good that must be </a:t>
            </a:r>
          </a:p>
          <a:p>
            <a:r>
              <a:rPr lang="en-US" sz="2000" dirty="0"/>
              <a:t>       given up to get more of the other.</a:t>
            </a:r>
          </a:p>
          <a:p>
            <a:endParaRPr lang="en-US" sz="2000" dirty="0"/>
          </a:p>
          <a:p>
            <a:r>
              <a:rPr lang="en-US" sz="2000" dirty="0"/>
              <a:t>11. If all units of a resource are homogeneous (equally productive), the </a:t>
            </a:r>
          </a:p>
          <a:p>
            <a:r>
              <a:rPr lang="en-US" sz="2000" dirty="0"/>
              <a:t>      opportunity cost is the same for all units of a good (resulting in a straight-</a:t>
            </a:r>
          </a:p>
          <a:p>
            <a:r>
              <a:rPr lang="en-US" sz="2000" dirty="0"/>
              <a:t>      line PPC).</a:t>
            </a:r>
          </a:p>
          <a:p>
            <a:endParaRPr lang="en-US" sz="2000" dirty="0"/>
          </a:p>
          <a:p>
            <a:r>
              <a:rPr lang="en-US" sz="2000" dirty="0"/>
              <a:t>12. If units of a resource are heterogeneous (not equally productive), the </a:t>
            </a:r>
          </a:p>
          <a:p>
            <a:r>
              <a:rPr lang="en-US" sz="2000" dirty="0"/>
              <a:t>      opportunity cost rises as more of a good is produced (resulting in a bow-</a:t>
            </a:r>
          </a:p>
          <a:p>
            <a:r>
              <a:rPr lang="en-US" sz="2000" dirty="0"/>
              <a:t>      shaped PPC).</a:t>
            </a:r>
          </a:p>
          <a:p>
            <a:endParaRPr lang="en-US" sz="2000" dirty="0"/>
          </a:p>
          <a:p>
            <a:r>
              <a:rPr lang="en-US" sz="2000" dirty="0"/>
              <a:t>13. The simple message of the PPC is that there is a trade-off: Getting more of </a:t>
            </a:r>
          </a:p>
          <a:p>
            <a:r>
              <a:rPr lang="en-US" sz="2000" dirty="0"/>
              <a:t>       one thing (one good) means getting less of something else (another good).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1156" y="682822"/>
            <a:ext cx="4163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Session 1 Talking Points, Cont’d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486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409962"/>
            <a:ext cx="79248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Lesson 1.1, Visual 1: Sam’s Statement of Revenue and Costs</a:t>
            </a:r>
          </a:p>
          <a:p>
            <a:endParaRPr lang="en-US" sz="2000" b="1" dirty="0"/>
          </a:p>
          <a:p>
            <a:r>
              <a:rPr lang="en-US" sz="2000" b="1" dirty="0"/>
              <a:t>Total Revenue</a:t>
            </a:r>
          </a:p>
          <a:p>
            <a:r>
              <a:rPr lang="en-US" sz="2000" dirty="0"/>
              <a:t>10,000 sandwiches at $1 each 			</a:t>
            </a:r>
            <a:r>
              <a:rPr lang="en-US" sz="2000" b="1" dirty="0"/>
              <a:t>$10,000</a:t>
            </a:r>
          </a:p>
          <a:p>
            <a:r>
              <a:rPr lang="en-US" sz="2000" dirty="0"/>
              <a:t>(Price × Quantity = $1 × 10,000)</a:t>
            </a:r>
          </a:p>
          <a:p>
            <a:endParaRPr lang="en-US" sz="2000" b="1" dirty="0"/>
          </a:p>
          <a:p>
            <a:r>
              <a:rPr lang="en-US" sz="2000" b="1" dirty="0"/>
              <a:t>Total Costs</a:t>
            </a:r>
          </a:p>
          <a:p>
            <a:r>
              <a:rPr lang="en-US" sz="2000" dirty="0"/>
              <a:t>Permits 						</a:t>
            </a:r>
            <a:r>
              <a:rPr lang="en-US" sz="2000" b="1" dirty="0"/>
              <a:t>$2,000</a:t>
            </a:r>
          </a:p>
          <a:p>
            <a:r>
              <a:rPr lang="en-US" sz="2000" dirty="0"/>
              <a:t>(land/space resources)</a:t>
            </a:r>
          </a:p>
          <a:p>
            <a:r>
              <a:rPr lang="en-US" sz="2000" dirty="0"/>
              <a:t>Payment to high school workers 			</a:t>
            </a:r>
            <a:r>
              <a:rPr lang="en-US" sz="2000" b="1" dirty="0"/>
              <a:t>$3,000</a:t>
            </a:r>
          </a:p>
          <a:p>
            <a:r>
              <a:rPr lang="en-US" sz="2000" dirty="0"/>
              <a:t>(human/labor resources)</a:t>
            </a:r>
          </a:p>
          <a:p>
            <a:r>
              <a:rPr lang="en-US" sz="2000" dirty="0"/>
              <a:t>Payment to Bob’s Rent-All				</a:t>
            </a:r>
            <a:r>
              <a:rPr lang="en-US" sz="2000" b="1" dirty="0"/>
              <a:t>$2,000</a:t>
            </a:r>
          </a:p>
          <a:p>
            <a:r>
              <a:rPr lang="en-US" sz="2000" dirty="0"/>
              <a:t>(capital resources, i.e., equipment)</a:t>
            </a:r>
          </a:p>
          <a:p>
            <a:r>
              <a:rPr lang="en-US" sz="2000" dirty="0"/>
              <a:t>Payment to Superior Foods 			</a:t>
            </a:r>
            <a:r>
              <a:rPr lang="en-US" sz="2000" b="1" dirty="0"/>
              <a:t>$1,000</a:t>
            </a:r>
          </a:p>
          <a:p>
            <a:r>
              <a:rPr lang="en-US" sz="2000" dirty="0"/>
              <a:t>(natural/intermediate resources)</a:t>
            </a:r>
          </a:p>
          <a:p>
            <a:r>
              <a:rPr lang="en-US" sz="2000" dirty="0"/>
              <a:t>						_______</a:t>
            </a:r>
          </a:p>
          <a:p>
            <a:r>
              <a:rPr lang="en-US" sz="2000" dirty="0"/>
              <a:t>				           Total costs	</a:t>
            </a:r>
            <a:r>
              <a:rPr lang="en-US" sz="2000" b="1" dirty="0"/>
              <a:t>$8,000</a:t>
            </a:r>
          </a:p>
        </p:txBody>
      </p:sp>
    </p:spTree>
    <p:extLst>
      <p:ext uri="{BB962C8B-B14F-4D97-AF65-F5344CB8AC3E}">
        <p14:creationId xmlns:p14="http://schemas.microsoft.com/office/powerpoint/2010/main" val="98994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Widescreen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2023-10-20T13:13:43Z</dcterms:created>
  <dcterms:modified xsi:type="dcterms:W3CDTF">2023-10-20T13:17:42Z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2023-10-20T13:17:42Z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a4d6f43e-d63f-4e82-8c3d-0b594bb4f077</vt:lpwstr>
  </property>
  <property fmtid="{D5CDD505-2E9C-101B-9397-08002B2CF9AE}" pid="8" name="MSIP_Label_65269c60-0483-4c57-9e8c-3779d6900235_ContentBits">
    <vt:lpwstr>0</vt:lpwstr>
  </property>
</Properties>
</file>