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9" r:id="rId2"/>
    <p:sldId id="260" r:id="rId3"/>
    <p:sldId id="263" r:id="rId4"/>
    <p:sldId id="264" r:id="rId5"/>
    <p:sldId id="26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EFBD46-D152-414D-8934-45557A8B2E27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1BD082-FAAE-4FD3-B6E5-FBB7C0006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81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595E12-0362-417B-80D8-9EB3A39629A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384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13674-2E95-4399-9130-0DE3CAA28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4AABA9-6955-41E4-A0BC-820D6E490C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ABCDE60-5419-4C17-A3BB-07716004D2F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71750" y="1695451"/>
            <a:ext cx="2476500" cy="271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065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83C65-DC31-428C-8242-DEBD55C29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99F529-D393-4976-BEFD-5245A72D22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E61389-AC65-441F-AC33-49C420779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3A3C7A-60B5-4D5E-BA0F-52B89EF35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BD1A02-57E0-4521-BE12-5D2A4903A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595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2A2E6F-CACD-4F5C-8AB3-4A19620049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7CDE81-2270-4040-853F-E48B9C680F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D0989-35DD-42B9-837E-B0A25B37D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919C5A-67E1-4E07-9BE3-A7CD0B0F3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2855B0-2845-40E1-A1C8-D7C264F53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4356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1751" y="87471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-704851" y="-5397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3484034" y="-241617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7073900" y="-237807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8" name="Rectangle 20"/>
          <p:cNvSpPr>
            <a:spLocks noChangeArrowheads="1"/>
          </p:cNvSpPr>
          <p:nvPr userDrawn="1"/>
        </p:nvSpPr>
        <p:spPr bwMode="auto">
          <a:xfrm>
            <a:off x="12075584" y="269716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1"/>
          </p:nvPr>
        </p:nvSpPr>
        <p:spPr>
          <a:xfrm>
            <a:off x="711200" y="3159944"/>
            <a:ext cx="10769600" cy="1793056"/>
          </a:xfrm>
        </p:spPr>
        <p:txBody>
          <a:bodyPr/>
          <a:lstStyle>
            <a:lvl1pPr marL="0" indent="0" algn="ctr">
              <a:buNone/>
              <a:defRPr sz="4800" b="1" spc="-200">
                <a:solidFill>
                  <a:srgbClr val="C07C1A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057792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6096001"/>
            <a:ext cx="12192000" cy="77739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31751" y="87471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3484034" y="-241617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7073900" y="-2378074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9" name="Rectangle 13"/>
          <p:cNvSpPr>
            <a:spLocks noChangeArrowheads="1"/>
          </p:cNvSpPr>
          <p:nvPr userDrawn="1"/>
        </p:nvSpPr>
        <p:spPr bwMode="auto">
          <a:xfrm>
            <a:off x="-996951" y="37624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2400" dirty="0">
              <a:latin typeface="Times" pitchFamily="-65" charset="0"/>
              <a:ea typeface="+mn-ea"/>
              <a:cs typeface="+mn-cs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2133600" y="2413000"/>
            <a:ext cx="8737600" cy="2870200"/>
          </a:xfrm>
        </p:spPr>
        <p:txBody>
          <a:bodyPr/>
          <a:lstStyle>
            <a:lvl1pPr algn="l">
              <a:defRPr sz="4800" b="1">
                <a:solidFill>
                  <a:srgbClr val="021C6E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2133600" y="5359401"/>
            <a:ext cx="8737600" cy="914399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2667" baseline="0">
                <a:solidFill>
                  <a:srgbClr val="606060"/>
                </a:solidFill>
              </a:defRPr>
            </a:lvl1pPr>
            <a:lvl2pPr marL="609585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0" y="0"/>
            <a:ext cx="12192000" cy="1397000"/>
          </a:xfrm>
          <a:prstGeom prst="rect">
            <a:avLst/>
          </a:prstGeom>
          <a:solidFill>
            <a:srgbClr val="02245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65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C220FC9-5F76-DE47-8977-C926F8A0477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723" y="237836"/>
            <a:ext cx="5887877" cy="925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758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0579D-CEF8-4FDA-BB36-D04FF7AF5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420F2E-9840-4936-A424-A2E0C0435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FD632F-340D-41AF-AF95-A6787358A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A163AE-76B0-4FB6-8337-EA8EA29FB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6CEB8-2BD3-40AE-BF3E-FD953EF19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584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15671-E67C-49F3-AF60-9499A54C8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4C5B46-1E66-4CD1-AA54-59897C8CFD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CD7671-0CF8-466E-BE34-511B5F7F7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15EC25-D8DC-46A7-950C-A55065180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31C9A0-BA45-47B1-BF2D-3BFB52D70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652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1A33F-5B25-49BD-B2C8-11DD6DC82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BABD2-4A72-491B-8790-BA6252CAF7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CB9952-1613-4850-BDB9-EF10DCD2AB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38BC6F-44C5-4FA3-BC71-ECDFE6278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A62C9B-0701-49C4-B87B-03F9B828C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81E24F-3D43-40A1-8705-2DDB7D595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221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EAF24-48BF-40C1-B1E4-19B4139C6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091A1E-CF50-4D4A-840C-AE40D82DAE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F599FF-A9DB-49DC-8F20-8DC4ACBB5B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90954C-DE30-4D75-9E0D-DD34A35ACD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BFD128-F926-45C5-BC36-8F5B733607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C018A6-75B1-4366-A92D-BB1741C1B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BDD6AA-17B3-4C8A-A4B8-4157EFE9E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1C44DB-F312-4627-B92C-EE9198889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663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C7442-71A5-4053-9528-6B9F5B7C0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615259-B6E1-48A4-BA0F-66CFD186B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D742A8-33D7-4DFD-9733-9E699CD8C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A30F65-220C-41EE-9477-2994A9C47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299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D7DE66-AF54-4DC7-BEEC-60D79A775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BAD681-32AB-477F-B377-8996B8B1E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D7B21F-1E86-4D5E-A496-32108E723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204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F97F0-8DD7-4E67-A1EE-E74D98C3E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7E7FE-77F5-4BFB-813B-F2CBF1C788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4EA59A-8CFB-40FC-8AE6-00BFAC755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CF6ED4-53FA-4FD9-BF9F-B05BBD62E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E19F1B-3FFA-4322-BF9B-AD4B92DBB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4E5F4C-9C6C-42A2-82F9-DF0F89AAE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980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32572-8437-4174-BC85-6090EF7C0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088997-21CF-4066-88D8-4FE6A843BC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AF810C-0C10-473B-B79B-52643E91FE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CE0EF2-3B34-47D5-8BF8-16B35C018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43A9AE-F15E-4229-A659-4FB2EFD38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B084E4-290D-4366-98E8-109B7FE40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804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426203-BA22-4FB6-8C76-E4ABB27895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BFB801-FD98-4BB6-BE58-96CC858703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120B2-519F-4254-9883-746F1776B8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7C3718-4FBE-4091-983C-9AFEF4A7E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D6E8CB-F8DB-4BD8-B9BD-44B87D8C47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D127C-BAFC-4CC9-9921-E12C420B6E62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ECFFCB6-5DD8-429B-9D56-EBADD517507D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" y="0"/>
            <a:ext cx="12192000" cy="1298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22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D92FEEA-C426-D207-FC68-176C9B6FA966}"/>
              </a:ext>
            </a:extLst>
          </p:cNvPr>
          <p:cNvSpPr/>
          <p:nvPr/>
        </p:nvSpPr>
        <p:spPr>
          <a:xfrm>
            <a:off x="2133600" y="1570397"/>
            <a:ext cx="7924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SESSION 1: SCARCITY &amp; DECISION MAKING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9B202EA-B849-883F-B17C-3330AFD65AD8}"/>
              </a:ext>
            </a:extLst>
          </p:cNvPr>
          <p:cNvSpPr/>
          <p:nvPr/>
        </p:nvSpPr>
        <p:spPr>
          <a:xfrm>
            <a:off x="4892880" y="2093617"/>
            <a:ext cx="22162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Talking</a:t>
            </a:r>
            <a:r>
              <a:rPr lang="en-US" sz="2400" b="1" dirty="0"/>
              <a:t> </a:t>
            </a:r>
            <a:r>
              <a:rPr lang="en-US" sz="2800" b="1" dirty="0"/>
              <a:t>Points</a:t>
            </a:r>
            <a:endParaRPr lang="en-US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FEFDFC-2434-AAF5-805F-4D400C73D215}"/>
              </a:ext>
            </a:extLst>
          </p:cNvPr>
          <p:cNvSpPr txBox="1"/>
          <p:nvPr/>
        </p:nvSpPr>
        <p:spPr>
          <a:xfrm>
            <a:off x="614493" y="2833727"/>
            <a:ext cx="11348207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1.    Scarcity necessitates that a decision be made.</a:t>
            </a:r>
          </a:p>
          <a:p>
            <a:endParaRPr lang="en-US" sz="2000" dirty="0"/>
          </a:p>
          <a:p>
            <a:pPr marL="457200" indent="-457200">
              <a:buAutoNum type="arabicPeriod" startAt="2"/>
            </a:pPr>
            <a:r>
              <a:rPr lang="en-US" sz="2000" dirty="0"/>
              <a:t>Productive resources are scarce because there are not enough of them to produce the unlimited amounts of goods and services society wants. This is the fundamental economic problem (Step 1 of the PACED model) faced by society.</a:t>
            </a:r>
          </a:p>
        </p:txBody>
      </p:sp>
    </p:spTree>
    <p:extLst>
      <p:ext uri="{BB962C8B-B14F-4D97-AF65-F5344CB8AC3E}">
        <p14:creationId xmlns:p14="http://schemas.microsoft.com/office/powerpoint/2010/main" val="3022929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761016" y="669722"/>
            <a:ext cx="41638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Session 1 Talking Points, Cont’d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453006" y="1763480"/>
            <a:ext cx="970816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 startAt="3"/>
            </a:pPr>
            <a:r>
              <a:rPr lang="en-US" sz="2000" dirty="0"/>
              <a:t>The PACED model provides a five-step process for making decisions:   </a:t>
            </a:r>
          </a:p>
          <a:p>
            <a:pPr marL="342900" indent="-342900">
              <a:buAutoNum type="arabicPeriod" startAt="3"/>
            </a:pPr>
            <a:endParaRPr lang="en-US" sz="1000" dirty="0"/>
          </a:p>
          <a:p>
            <a:r>
              <a:rPr lang="en-US" sz="2000" dirty="0"/>
              <a:t>     P: Identify the problem. Usually, the problem is related to scarcity. </a:t>
            </a:r>
          </a:p>
          <a:p>
            <a:r>
              <a:rPr lang="en-US" sz="2000" dirty="0"/>
              <a:t>     A: List alternatives—the options you will choose from.</a:t>
            </a:r>
          </a:p>
          <a:p>
            <a:r>
              <a:rPr lang="en-US" sz="2000" dirty="0"/>
              <a:t>     C: Select criteria—the things important to you in making the decision.</a:t>
            </a:r>
          </a:p>
          <a:p>
            <a:r>
              <a:rPr lang="en-US" sz="2000" dirty="0"/>
              <a:t>     E: Evaluate alternatives based on the criteria.</a:t>
            </a:r>
          </a:p>
          <a:p>
            <a:r>
              <a:rPr lang="en-US" sz="2000" dirty="0"/>
              <a:t>     D: Make a decision.</a:t>
            </a:r>
          </a:p>
        </p:txBody>
      </p:sp>
      <p:sp>
        <p:nvSpPr>
          <p:cNvPr id="8" name="Rectangle 7"/>
          <p:cNvSpPr/>
          <p:nvPr/>
        </p:nvSpPr>
        <p:spPr>
          <a:xfrm>
            <a:off x="453006" y="4048079"/>
            <a:ext cx="1006259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4. Even though people may face the same problem and alternatives, they </a:t>
            </a:r>
          </a:p>
          <a:p>
            <a:r>
              <a:rPr lang="en-US" sz="2000" dirty="0"/>
              <a:t>    may have different criteria and evaluate the alternatives differently based </a:t>
            </a:r>
          </a:p>
          <a:p>
            <a:r>
              <a:rPr lang="en-US" sz="2000" dirty="0"/>
              <a:t>    on those criteria. So, faced with the same problem, people do not </a:t>
            </a:r>
          </a:p>
          <a:p>
            <a:r>
              <a:rPr lang="en-US" sz="2000" dirty="0"/>
              <a:t>    necessarily make the same decision.</a:t>
            </a:r>
          </a:p>
          <a:p>
            <a:endParaRPr lang="en-US" sz="2000" dirty="0"/>
          </a:p>
          <a:p>
            <a:r>
              <a:rPr lang="en-US" sz="2000" dirty="0"/>
              <a:t>5. The PACED model is not about finding the “correct” choice for everybody; </a:t>
            </a:r>
          </a:p>
          <a:p>
            <a:r>
              <a:rPr lang="en-US" sz="2000" dirty="0"/>
              <a:t>     it is about making a careful, well-informed decision for yourself.</a:t>
            </a:r>
          </a:p>
        </p:txBody>
      </p:sp>
    </p:spTree>
    <p:extLst>
      <p:ext uri="{BB962C8B-B14F-4D97-AF65-F5344CB8AC3E}">
        <p14:creationId xmlns:p14="http://schemas.microsoft.com/office/powerpoint/2010/main" val="3127672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97479" y="708233"/>
            <a:ext cx="41638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Session 1 Talking Points, Cont’d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303538" y="1623270"/>
            <a:ext cx="7924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6. Although societies want a large variety of goods, for simplicity’s sake, </a:t>
            </a:r>
          </a:p>
          <a:p>
            <a:r>
              <a:rPr lang="en-US" sz="2000" dirty="0"/>
              <a:t>     let’s assume that we have a society that wants only two goods. A  </a:t>
            </a:r>
          </a:p>
          <a:p>
            <a:r>
              <a:rPr lang="en-US" sz="2000" dirty="0"/>
              <a:t>     production possibilities curve (PPC) shows the various combinations of </a:t>
            </a:r>
          </a:p>
          <a:p>
            <a:r>
              <a:rPr lang="en-US" sz="2000" dirty="0"/>
              <a:t>     these two goods a society can produce given its available productive </a:t>
            </a:r>
          </a:p>
          <a:p>
            <a:r>
              <a:rPr lang="en-US" sz="2000" dirty="0"/>
              <a:t>     resources and current technology (methods of converting resources into </a:t>
            </a:r>
          </a:p>
          <a:p>
            <a:r>
              <a:rPr lang="en-US" sz="2000" dirty="0"/>
              <a:t>     goods and services); that is, it shows the alternative mixes of goods that </a:t>
            </a:r>
          </a:p>
          <a:p>
            <a:r>
              <a:rPr lang="en-US" sz="2000" dirty="0"/>
              <a:t>     are possible to produce at this time.</a:t>
            </a:r>
          </a:p>
        </p:txBody>
      </p:sp>
      <p:sp>
        <p:nvSpPr>
          <p:cNvPr id="5" name="Rectangle 4"/>
          <p:cNvSpPr/>
          <p:nvPr/>
        </p:nvSpPr>
        <p:spPr>
          <a:xfrm>
            <a:off x="303538" y="3911291"/>
            <a:ext cx="7543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7. To construct a PPC, first find the “all-or-nothing” extremes and then </a:t>
            </a:r>
          </a:p>
          <a:p>
            <a:r>
              <a:rPr lang="en-US" sz="2000" dirty="0"/>
              <a:t>     ask what is the maximum amount of one good that could be </a:t>
            </a:r>
          </a:p>
          <a:p>
            <a:r>
              <a:rPr lang="en-US" sz="2000" dirty="0"/>
              <a:t>     produced given a certain amount of the other good to find the </a:t>
            </a:r>
          </a:p>
          <a:p>
            <a:r>
              <a:rPr lang="en-US" sz="2000" dirty="0"/>
              <a:t>     remaining combinations.</a:t>
            </a:r>
          </a:p>
        </p:txBody>
      </p:sp>
      <p:sp>
        <p:nvSpPr>
          <p:cNvPr id="6" name="Rectangle 5"/>
          <p:cNvSpPr/>
          <p:nvPr/>
        </p:nvSpPr>
        <p:spPr>
          <a:xfrm>
            <a:off x="303538" y="5377021"/>
            <a:ext cx="822168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8. Combinations outside the PPC are not possible to produce at this time, </a:t>
            </a:r>
          </a:p>
          <a:p>
            <a:r>
              <a:rPr lang="en-US" sz="2000" dirty="0"/>
              <a:t>     while those inside the PPC are possible but do not require the use of all of </a:t>
            </a:r>
          </a:p>
          <a:p>
            <a:r>
              <a:rPr lang="en-US" sz="2000" dirty="0"/>
              <a:t>     society’s resources.</a:t>
            </a:r>
          </a:p>
        </p:txBody>
      </p:sp>
    </p:spTree>
    <p:extLst>
      <p:ext uri="{BB962C8B-B14F-4D97-AF65-F5344CB8AC3E}">
        <p14:creationId xmlns:p14="http://schemas.microsoft.com/office/powerpoint/2010/main" val="2984615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3402" y="1400961"/>
            <a:ext cx="11585195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9. The opportunity cost of a choice is the most-valued alternative that must be </a:t>
            </a:r>
          </a:p>
          <a:p>
            <a:r>
              <a:rPr lang="en-US" sz="2000" dirty="0"/>
              <a:t>     given up (it is real goods and services and/or real activities, not simply money </a:t>
            </a:r>
          </a:p>
          <a:p>
            <a:r>
              <a:rPr lang="en-US" sz="2000" dirty="0"/>
              <a:t>     or time) when a decision is made.</a:t>
            </a:r>
          </a:p>
          <a:p>
            <a:endParaRPr lang="en-US" sz="2000" dirty="0"/>
          </a:p>
          <a:p>
            <a:r>
              <a:rPr lang="en-US" sz="2000" dirty="0"/>
              <a:t>10. The opportunity cost along a PPC is the amount of one good that must be </a:t>
            </a:r>
          </a:p>
          <a:p>
            <a:r>
              <a:rPr lang="en-US" sz="2000" dirty="0"/>
              <a:t>       given up to get more of the other.</a:t>
            </a:r>
          </a:p>
          <a:p>
            <a:endParaRPr lang="en-US" sz="2000" dirty="0"/>
          </a:p>
          <a:p>
            <a:r>
              <a:rPr lang="en-US" sz="2000" dirty="0"/>
              <a:t>11. If all units of a resource are homogeneous (equally productive), the </a:t>
            </a:r>
          </a:p>
          <a:p>
            <a:r>
              <a:rPr lang="en-US" sz="2000" dirty="0"/>
              <a:t>      opportunity cost is the same for all units of a good (resulting in a straight-</a:t>
            </a:r>
          </a:p>
          <a:p>
            <a:r>
              <a:rPr lang="en-US" sz="2000" dirty="0"/>
              <a:t>      line PPC).</a:t>
            </a:r>
          </a:p>
          <a:p>
            <a:endParaRPr lang="en-US" sz="2000" dirty="0"/>
          </a:p>
          <a:p>
            <a:r>
              <a:rPr lang="en-US" sz="2000" dirty="0"/>
              <a:t>12. If units of a resource are heterogeneous (not equally productive), the </a:t>
            </a:r>
          </a:p>
          <a:p>
            <a:r>
              <a:rPr lang="en-US" sz="2000" dirty="0"/>
              <a:t>      opportunity cost rises as more of a good is produced (resulting in a bow-</a:t>
            </a:r>
          </a:p>
          <a:p>
            <a:r>
              <a:rPr lang="en-US" sz="2000" dirty="0"/>
              <a:t>      shaped PPC).</a:t>
            </a:r>
          </a:p>
          <a:p>
            <a:endParaRPr lang="en-US" sz="2000" dirty="0"/>
          </a:p>
          <a:p>
            <a:r>
              <a:rPr lang="en-US" sz="2000" dirty="0"/>
              <a:t>13. The simple message of the PPC is that there is a trade-off: Getting more of </a:t>
            </a:r>
          </a:p>
          <a:p>
            <a:r>
              <a:rPr lang="en-US" sz="2000" dirty="0"/>
              <a:t>       one thing (one good) means getting less of something else (another good).</a:t>
            </a:r>
          </a:p>
        </p:txBody>
      </p:sp>
      <p:sp>
        <p:nvSpPr>
          <p:cNvPr id="4" name="Rectangle 3"/>
          <p:cNvSpPr/>
          <p:nvPr/>
        </p:nvSpPr>
        <p:spPr>
          <a:xfrm>
            <a:off x="3691156" y="682822"/>
            <a:ext cx="41638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Session 1 Talking Points, Cont’d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74861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33600" y="1409962"/>
            <a:ext cx="792480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/>
              <a:t>Lesson 1.1, Visual 1: Sam’s Statement of Revenue and Costs</a:t>
            </a:r>
          </a:p>
          <a:p>
            <a:endParaRPr lang="en-US" sz="2000" b="1" dirty="0"/>
          </a:p>
          <a:p>
            <a:r>
              <a:rPr lang="en-US" sz="2000" b="1" dirty="0"/>
              <a:t>Total Revenue</a:t>
            </a:r>
          </a:p>
          <a:p>
            <a:r>
              <a:rPr lang="en-US" sz="2000" dirty="0"/>
              <a:t>10,000 sandwiches at $1 each 			</a:t>
            </a:r>
            <a:r>
              <a:rPr lang="en-US" sz="2000" b="1" dirty="0"/>
              <a:t>$10,000</a:t>
            </a:r>
          </a:p>
          <a:p>
            <a:r>
              <a:rPr lang="en-US" sz="2000" dirty="0"/>
              <a:t>(Price × Quantity = $1 × 10,000)</a:t>
            </a:r>
          </a:p>
          <a:p>
            <a:endParaRPr lang="en-US" sz="2000" b="1" dirty="0"/>
          </a:p>
          <a:p>
            <a:r>
              <a:rPr lang="en-US" sz="2000" b="1" dirty="0"/>
              <a:t>Total Costs</a:t>
            </a:r>
          </a:p>
          <a:p>
            <a:r>
              <a:rPr lang="en-US" sz="2000" dirty="0"/>
              <a:t>Permits 						</a:t>
            </a:r>
            <a:r>
              <a:rPr lang="en-US" sz="2000" b="1" dirty="0"/>
              <a:t>$2,000</a:t>
            </a:r>
          </a:p>
          <a:p>
            <a:r>
              <a:rPr lang="en-US" sz="2000" dirty="0"/>
              <a:t>(land/space resources)</a:t>
            </a:r>
          </a:p>
          <a:p>
            <a:r>
              <a:rPr lang="en-US" sz="2000" dirty="0"/>
              <a:t>Payment to high school workers 			</a:t>
            </a:r>
            <a:r>
              <a:rPr lang="en-US" sz="2000" b="1" dirty="0"/>
              <a:t>$3,000</a:t>
            </a:r>
          </a:p>
          <a:p>
            <a:r>
              <a:rPr lang="en-US" sz="2000" dirty="0"/>
              <a:t>(human/labor resources)</a:t>
            </a:r>
          </a:p>
          <a:p>
            <a:r>
              <a:rPr lang="en-US" sz="2000" dirty="0"/>
              <a:t>Payment to Bob’s Rent-All				</a:t>
            </a:r>
            <a:r>
              <a:rPr lang="en-US" sz="2000" b="1" dirty="0"/>
              <a:t>$2,000</a:t>
            </a:r>
          </a:p>
          <a:p>
            <a:r>
              <a:rPr lang="en-US" sz="2000" dirty="0"/>
              <a:t>(capital resources, i.e., equipment)</a:t>
            </a:r>
          </a:p>
          <a:p>
            <a:r>
              <a:rPr lang="en-US" sz="2000" dirty="0"/>
              <a:t>Payment to Superior Foods 			</a:t>
            </a:r>
            <a:r>
              <a:rPr lang="en-US" sz="2000" b="1" dirty="0"/>
              <a:t>$1,000</a:t>
            </a:r>
          </a:p>
          <a:p>
            <a:r>
              <a:rPr lang="en-US" sz="2000" dirty="0"/>
              <a:t>(natural/intermediate resources)</a:t>
            </a:r>
          </a:p>
          <a:p>
            <a:r>
              <a:rPr lang="en-US" sz="2000" dirty="0"/>
              <a:t>						_______</a:t>
            </a:r>
          </a:p>
          <a:p>
            <a:r>
              <a:rPr lang="en-US" sz="2000" dirty="0"/>
              <a:t>				           Total costs	</a:t>
            </a:r>
            <a:r>
              <a:rPr lang="en-US" sz="2000" b="1" dirty="0"/>
              <a:t>$8,000</a:t>
            </a:r>
          </a:p>
        </p:txBody>
      </p:sp>
    </p:spTree>
    <p:extLst>
      <p:ext uri="{BB962C8B-B14F-4D97-AF65-F5344CB8AC3E}">
        <p14:creationId xmlns:p14="http://schemas.microsoft.com/office/powerpoint/2010/main" val="9899427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000"/>
    </mc:Choice>
    <mc:Fallback>
      <p:transition spd="slow" advTm="6000"/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699</Words>
  <Application>Microsoft Office PowerPoint</Application>
  <PresentationFormat>Widescreen</PresentationFormat>
  <Paragraphs>71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Geiger, Amanda</dc:creator>
  <cp:lastModifiedBy>Geiger, Amanda</cp:lastModifiedBy>
  <cp:revision>1</cp:revision>
  <dcterms:created xsi:type="dcterms:W3CDTF">2023-10-20T13:13:43Z</dcterms:created>
  <dcterms:modified xsi:type="dcterms:W3CDTF">2023-10-20T13:17:42Z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5269c60-0483-4c57-9e8c-3779d6900235_Enabled">
    <vt:lpwstr>true</vt:lpwstr>
  </property>
  <property fmtid="{D5CDD505-2E9C-101B-9397-08002B2CF9AE}" pid="3" name="MSIP_Label_65269c60-0483-4c57-9e8c-3779d6900235_SetDate">
    <vt:lpwstr>2023-10-20T13:17:42Z</vt:lpwstr>
  </property>
  <property fmtid="{D5CDD505-2E9C-101B-9397-08002B2CF9AE}" pid="4" name="MSIP_Label_65269c60-0483-4c57-9e8c-3779d6900235_Method">
    <vt:lpwstr>Privileged</vt:lpwstr>
  </property>
  <property fmtid="{D5CDD505-2E9C-101B-9397-08002B2CF9AE}" pid="5" name="MSIP_Label_65269c60-0483-4c57-9e8c-3779d6900235_Name">
    <vt:lpwstr>65269c60-0483-4c57-9e8c-3779d6900235</vt:lpwstr>
  </property>
  <property fmtid="{D5CDD505-2E9C-101B-9397-08002B2CF9AE}" pid="6" name="MSIP_Label_65269c60-0483-4c57-9e8c-3779d6900235_SiteId">
    <vt:lpwstr>b397c653-5b19-463f-b9fc-af658ded9128</vt:lpwstr>
  </property>
  <property fmtid="{D5CDD505-2E9C-101B-9397-08002B2CF9AE}" pid="7" name="MSIP_Label_65269c60-0483-4c57-9e8c-3779d6900235_ActionId">
    <vt:lpwstr>a4d6f43e-d63f-4e82-8c3d-0b594bb4f077</vt:lpwstr>
  </property>
  <property fmtid="{D5CDD505-2E9C-101B-9397-08002B2CF9AE}" pid="8" name="MSIP_Label_65269c60-0483-4c57-9e8c-3779d6900235_ContentBits">
    <vt:lpwstr>0</vt:lpwstr>
  </property>
</Properties>
</file>